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78" r:id="rId2"/>
    <p:sldId id="279" r:id="rId3"/>
    <p:sldId id="267" r:id="rId4"/>
    <p:sldId id="269" r:id="rId5"/>
    <p:sldId id="258" r:id="rId6"/>
    <p:sldId id="268" r:id="rId7"/>
    <p:sldId id="282" r:id="rId8"/>
    <p:sldId id="284" r:id="rId9"/>
    <p:sldId id="271" r:id="rId10"/>
    <p:sldId id="272" r:id="rId11"/>
    <p:sldId id="260" r:id="rId12"/>
    <p:sldId id="261" r:id="rId13"/>
    <p:sldId id="281" r:id="rId14"/>
    <p:sldId id="262" r:id="rId15"/>
    <p:sldId id="283" r:id="rId16"/>
    <p:sldId id="263" r:id="rId1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0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1313"/>
    <a:srgbClr val="5C5C5C"/>
    <a:srgbClr val="191919"/>
    <a:srgbClr val="414141"/>
    <a:srgbClr val="4E10EA"/>
    <a:srgbClr val="5B12EE"/>
    <a:srgbClr val="FF7021"/>
    <a:srgbClr val="D3D1FB"/>
    <a:srgbClr val="2B11EF"/>
    <a:srgbClr val="2A11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3" autoAdjust="0"/>
    <p:restoredTop sz="86088" autoAdjust="0"/>
  </p:normalViewPr>
  <p:slideViewPr>
    <p:cSldViewPr snapToGrid="0" showGuides="1">
      <p:cViewPr varScale="1">
        <p:scale>
          <a:sx n="139" d="100"/>
          <a:sy n="139" d="100"/>
        </p:scale>
        <p:origin x="1566" y="114"/>
      </p:cViewPr>
      <p:guideLst>
        <p:guide orient="horz" pos="2160"/>
        <p:guide pos="70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F50F6-D311-403D-A6B2-0E68B4F95940}" type="datetimeFigureOut">
              <a:rPr lang="hu-HU" smtClean="0"/>
              <a:t>2025. 10. 12.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98B63-3A06-47B5-B3E7-76A894007E4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3585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98B63-3A06-47B5-B3E7-76A894007E4C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2900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Mi a projekt célja -&gt; teljesült</a:t>
            </a:r>
            <a:r>
              <a:rPr lang="hu-HU" dirty="0" smtClean="0"/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SWOT-elemzés egy stratégiai tervezési technika, amelynek célja egy szervezet, projekt vagy személy erősségeinek (</a:t>
            </a: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Strengths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gyengeségeinek (</a:t>
            </a: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Weaknesses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lehetőségeinek (</a:t>
            </a: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Opportunities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és veszélyeinek (</a:t>
            </a: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Threats</a:t>
            </a: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azonosítása és elemzése. Az erősségek és gyengeségek belső, azaz a szervezet által befolyásolható tényezők, míg a </a:t>
            </a:r>
            <a:r>
              <a:rPr lang="hu-H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lehetős</a:t>
            </a:r>
            <a:endParaRPr lang="hu-H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 smtClean="0"/>
              <a:t>Csapattagok készségei kiegészítik egymást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égek és veszélyek külső, a környezeti tényezők közé tartoznak. 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98B63-3A06-47B5-B3E7-76A894007E4C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2044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98B63-3A06-47B5-B3E7-76A894007E4C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5006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Nézzük… Backend, UI, UX…A UI és a UX között a különbség (hasonlat) át is adnám a szót Bálintnak aki bemutatja a backendet</a:t>
            </a:r>
          </a:p>
          <a:p>
            <a:r>
              <a:rPr lang="hu-HU" dirty="0" err="1"/>
              <a:t>User</a:t>
            </a:r>
            <a:r>
              <a:rPr lang="hu-HU" dirty="0"/>
              <a:t> </a:t>
            </a:r>
            <a:r>
              <a:rPr lang="hu-HU" dirty="0" err="1"/>
              <a:t>Interface</a:t>
            </a:r>
            <a:endParaRPr lang="hu-HU" dirty="0"/>
          </a:p>
          <a:p>
            <a:r>
              <a:rPr lang="hu-HU" dirty="0" err="1"/>
              <a:t>User</a:t>
            </a:r>
            <a:r>
              <a:rPr lang="hu-HU" dirty="0"/>
              <a:t> </a:t>
            </a:r>
            <a:r>
              <a:rPr lang="hu-HU" dirty="0" err="1"/>
              <a:t>Experience</a:t>
            </a:r>
            <a:endParaRPr lang="hu-HU" dirty="0"/>
          </a:p>
          <a:p>
            <a:r>
              <a:rPr lang="hu-HU" dirty="0"/>
              <a:t>A </a:t>
            </a:r>
            <a:r>
              <a:rPr lang="hu-HU" b="1" dirty="0"/>
              <a:t>UI</a:t>
            </a:r>
            <a:r>
              <a:rPr lang="hu-HU" dirty="0"/>
              <a:t> az étterem </a:t>
            </a:r>
            <a:r>
              <a:rPr lang="hu-HU" b="1" dirty="0"/>
              <a:t>berendezése és </a:t>
            </a:r>
            <a:r>
              <a:rPr lang="hu-HU" b="1" dirty="0" err="1"/>
              <a:t>külseje</a:t>
            </a:r>
            <a:r>
              <a:rPr lang="hu-HU" dirty="0"/>
              <a:t>: az asztalok, a székek, a menü kinézete, a tányérok, a világítás.</a:t>
            </a:r>
          </a:p>
          <a:p>
            <a:r>
              <a:rPr lang="hu-HU" dirty="0"/>
              <a:t>A </a:t>
            </a:r>
            <a:r>
              <a:rPr lang="hu-HU" b="1" dirty="0"/>
              <a:t>UX</a:t>
            </a:r>
            <a:r>
              <a:rPr lang="hu-HU" dirty="0"/>
              <a:t> az </a:t>
            </a:r>
            <a:r>
              <a:rPr lang="hu-HU" b="1" dirty="0"/>
              <a:t>élmény</a:t>
            </a:r>
            <a:r>
              <a:rPr lang="hu-HU" dirty="0"/>
              <a:t>, amit kapsz: milyen könnyen találsz asztalt, gyorsan megkapod-e az ételt, finom-e, kedves-e a pincér, kényelmes-e ülni.</a:t>
            </a:r>
          </a:p>
          <a:p>
            <a:r>
              <a:rPr lang="hu-HU" dirty="0"/>
              <a:t>👉 Egy étterem lehet gyönyörű (jó UI), de ha lassú a kiszolgálás vagy hideg az étel (rossz UX), akkor összességében rossz élményt ad.</a:t>
            </a:r>
          </a:p>
          <a:p>
            <a:endParaRPr lang="hu-HU" dirty="0"/>
          </a:p>
          <a:p>
            <a:r>
              <a:rPr lang="hu-HU" dirty="0"/>
              <a:t>Autós hasonlat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98B63-3A06-47B5-B3E7-76A894007E4C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332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98B63-3A06-47B5-B3E7-76A894007E4C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6658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98B63-3A06-47B5-B3E7-76A894007E4C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9455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Mint egy 67-es </a:t>
            </a:r>
            <a:r>
              <a:rPr lang="hu-HU" dirty="0" err="1"/>
              <a:t>Mustang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98B63-3A06-47B5-B3E7-76A894007E4C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3650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Corolla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98B63-3A06-47B5-B3E7-76A894007E4C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4172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 feladat célja mint projekt más mint a feladat célja számunkra. Ez volt az első hogy WPF-</a:t>
            </a:r>
            <a:r>
              <a:rPr lang="hu-HU" dirty="0" err="1"/>
              <a:t>et</a:t>
            </a:r>
            <a:r>
              <a:rPr lang="hu-HU" dirty="0"/>
              <a:t> használtuk alkalmazás fejlesztéshez, kipróbáltuk az új funkciókat. Ezek természetesen teljesen más tapasztalatot ismeretet jelentenek mint szimplán másolni megtanulni őket.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?(személyenként elmondani)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98B63-3A06-47B5-B3E7-76A894007E4C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1673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Mi a projekt célja -&gt; teljesült</a:t>
            </a:r>
            <a:r>
              <a:rPr lang="hu-HU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Funkciók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Felhasználói felület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Felhasználói élmény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Határidők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Csapat hatékonyság</a:t>
            </a:r>
          </a:p>
          <a:p>
            <a:pPr marL="514350" indent="-514350">
              <a:buFont typeface="+mj-lt"/>
              <a:buAutoNum type="arabicPeriod"/>
            </a:pPr>
            <a:r>
              <a:rPr lang="hu-HU" dirty="0" smtClean="0"/>
              <a:t>Új ismeretek felhasználása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C98B63-3A06-47B5-B3E7-76A894007E4C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6431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EACCE-F113-41A9-B601-DFA77537EB79}" type="datetimeFigureOut">
              <a:rPr lang="hu-HU" smtClean="0"/>
              <a:t>2025. 10. 12.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8DEE-5583-4C89-880A-2ECB0E5773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3941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EACCE-F113-41A9-B601-DFA77537EB79}" type="datetimeFigureOut">
              <a:rPr lang="hu-HU" smtClean="0"/>
              <a:t>2025. 10. 12.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8DEE-5583-4C89-880A-2ECB0E5773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903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EACCE-F113-41A9-B601-DFA77537EB79}" type="datetimeFigureOut">
              <a:rPr lang="hu-HU" smtClean="0"/>
              <a:t>2025. 10. 12.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8DEE-5583-4C89-880A-2ECB0E5773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5493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EACCE-F113-41A9-B601-DFA77537EB79}" type="datetimeFigureOut">
              <a:rPr lang="hu-HU" smtClean="0"/>
              <a:t>2025. 10. 12.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8DEE-5583-4C89-880A-2ECB0E5773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2152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EACCE-F113-41A9-B601-DFA77537EB79}" type="datetimeFigureOut">
              <a:rPr lang="hu-HU" smtClean="0"/>
              <a:t>2025. 10. 12.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8DEE-5583-4C89-880A-2ECB0E5773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440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EACCE-F113-41A9-B601-DFA77537EB79}" type="datetimeFigureOut">
              <a:rPr lang="hu-HU" smtClean="0"/>
              <a:t>2025. 10. 12.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8DEE-5583-4C89-880A-2ECB0E5773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5568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EACCE-F113-41A9-B601-DFA77537EB79}" type="datetimeFigureOut">
              <a:rPr lang="hu-HU" smtClean="0"/>
              <a:t>2025. 10. 12.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8DEE-5583-4C89-880A-2ECB0E5773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240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EACCE-F113-41A9-B601-DFA77537EB79}" type="datetimeFigureOut">
              <a:rPr lang="hu-HU" smtClean="0"/>
              <a:t>2025. 10. 12.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8DEE-5583-4C89-880A-2ECB0E5773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776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EACCE-F113-41A9-B601-DFA77537EB79}" type="datetimeFigureOut">
              <a:rPr lang="hu-HU" smtClean="0"/>
              <a:t>2025. 10. 12.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8DEE-5583-4C89-880A-2ECB0E5773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5761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EACCE-F113-41A9-B601-DFA77537EB79}" type="datetimeFigureOut">
              <a:rPr lang="hu-HU" smtClean="0"/>
              <a:t>2025. 10. 12.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8DEE-5583-4C89-880A-2ECB0E5773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0592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EACCE-F113-41A9-B601-DFA77537EB79}" type="datetimeFigureOut">
              <a:rPr lang="hu-HU" smtClean="0"/>
              <a:t>2025. 10. 12.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8DEE-5583-4C89-880A-2ECB0E5773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806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EACCE-F113-41A9-B601-DFA77537EB79}" type="datetimeFigureOut">
              <a:rPr lang="hu-HU" smtClean="0"/>
              <a:t>2025. 10. 12.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B8DEE-5583-4C89-880A-2ECB0E5773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14349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chemeClr val="bg1"/>
            </a:gs>
            <a:gs pos="98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llipszis 18"/>
          <p:cNvSpPr/>
          <p:nvPr/>
        </p:nvSpPr>
        <p:spPr>
          <a:xfrm>
            <a:off x="2483469" y="2445642"/>
            <a:ext cx="5547737" cy="5547737"/>
          </a:xfrm>
          <a:prstGeom prst="ellipse">
            <a:avLst/>
          </a:prstGeom>
          <a:solidFill>
            <a:schemeClr val="tx1">
              <a:alpha val="46000"/>
            </a:schemeClr>
          </a:solidFill>
          <a:ln>
            <a:noFill/>
          </a:ln>
          <a:effectLst>
            <a:softEdge rad="1104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Ellipszis 8"/>
          <p:cNvSpPr/>
          <p:nvPr/>
        </p:nvSpPr>
        <p:spPr>
          <a:xfrm>
            <a:off x="4579896" y="2495583"/>
            <a:ext cx="5203903" cy="5203903"/>
          </a:xfrm>
          <a:prstGeom prst="ellipse">
            <a:avLst/>
          </a:prstGeom>
          <a:solidFill>
            <a:schemeClr val="tx1">
              <a:alpha val="22000"/>
            </a:schemeClr>
          </a:solidFill>
          <a:ln>
            <a:noFill/>
          </a:ln>
          <a:effectLst>
            <a:softEdge rad="1104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4" name="Csoportba foglalás 3"/>
          <p:cNvGrpSpPr/>
          <p:nvPr/>
        </p:nvGrpSpPr>
        <p:grpSpPr>
          <a:xfrm>
            <a:off x="3173261" y="2904818"/>
            <a:ext cx="5642517" cy="6038030"/>
            <a:chOff x="3274741" y="2414594"/>
            <a:chExt cx="5642517" cy="6038030"/>
          </a:xfrm>
          <a:solidFill>
            <a:schemeClr val="tx1"/>
          </a:solidFill>
        </p:grpSpPr>
        <p:sp>
          <p:nvSpPr>
            <p:cNvPr id="8" name="Ellipszis 7"/>
            <p:cNvSpPr/>
            <p:nvPr/>
          </p:nvSpPr>
          <p:spPr>
            <a:xfrm>
              <a:off x="3274741" y="2810107"/>
              <a:ext cx="5642517" cy="564251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" name="Ellipszis 15"/>
            <p:cNvSpPr/>
            <p:nvPr/>
          </p:nvSpPr>
          <p:spPr>
            <a:xfrm>
              <a:off x="5088895" y="2414594"/>
              <a:ext cx="2969010" cy="2915950"/>
            </a:xfrm>
            <a:prstGeom prst="ellipse">
              <a:avLst/>
            </a:prstGeom>
            <a:grpFill/>
            <a:ln>
              <a:noFill/>
            </a:ln>
            <a:effectLst>
              <a:softEdge rad="11049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1" name="Cím 1"/>
          <p:cNvSpPr>
            <a:spLocks noGrp="1"/>
          </p:cNvSpPr>
          <p:nvPr>
            <p:ph type="ctrTitle"/>
          </p:nvPr>
        </p:nvSpPr>
        <p:spPr>
          <a:xfrm>
            <a:off x="1580108" y="1276680"/>
            <a:ext cx="9144000" cy="1054830"/>
          </a:xfrm>
        </p:spPr>
        <p:txBody>
          <a:bodyPr>
            <a:normAutofit/>
          </a:bodyPr>
          <a:lstStyle/>
          <a:p>
            <a:r>
              <a:rPr lang="hu-HU" sz="5400" dirty="0"/>
              <a:t>Média-lejátszó alkalmazás</a:t>
            </a:r>
          </a:p>
        </p:txBody>
      </p:sp>
      <p:sp>
        <p:nvSpPr>
          <p:cNvPr id="2" name="Téglalap 1"/>
          <p:cNvSpPr/>
          <p:nvPr/>
        </p:nvSpPr>
        <p:spPr>
          <a:xfrm>
            <a:off x="5572462" y="2310917"/>
            <a:ext cx="1019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/>
              <a:t>I. Projekt</a:t>
            </a:r>
          </a:p>
        </p:txBody>
      </p:sp>
      <p:sp>
        <p:nvSpPr>
          <p:cNvPr id="3" name="Téglalap 2"/>
          <p:cNvSpPr/>
          <p:nvPr/>
        </p:nvSpPr>
        <p:spPr>
          <a:xfrm>
            <a:off x="5572462" y="634712"/>
            <a:ext cx="11592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000" spc="700" dirty="0">
                <a:latin typeface="Courier New" panose="02070309020205020404" pitchFamily="49" charset="0"/>
                <a:cs typeface="Courier New" panose="02070309020205020404" pitchFamily="49" charset="0"/>
              </a:rPr>
              <a:t>2025</a:t>
            </a:r>
          </a:p>
        </p:txBody>
      </p:sp>
      <p:sp>
        <p:nvSpPr>
          <p:cNvPr id="13" name="Ellipszis 12"/>
          <p:cNvSpPr/>
          <p:nvPr/>
        </p:nvSpPr>
        <p:spPr>
          <a:xfrm>
            <a:off x="4267769" y="2568494"/>
            <a:ext cx="4367560" cy="4289506"/>
          </a:xfrm>
          <a:prstGeom prst="ellipse">
            <a:avLst/>
          </a:prstGeom>
          <a:solidFill>
            <a:schemeClr val="tx1">
              <a:alpha val="38000"/>
            </a:schemeClr>
          </a:solidFill>
          <a:ln>
            <a:noFill/>
          </a:ln>
          <a:effectLst>
            <a:softEdge rad="1104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864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175028" y="363339"/>
            <a:ext cx="1436915" cy="1325563"/>
          </a:xfrm>
        </p:spPr>
        <p:txBody>
          <a:bodyPr>
            <a:normAutofit/>
          </a:bodyPr>
          <a:lstStyle/>
          <a:p>
            <a:r>
              <a:rPr lang="hu-HU" sz="5400" spc="200" dirty="0">
                <a:latin typeface="Arial Black" panose="020B0A04020102020204" pitchFamily="34" charset="0"/>
              </a:rPr>
              <a:t>UX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41C9D5C6-609C-425D-BF5C-3F6709631510}"/>
              </a:ext>
            </a:extLst>
          </p:cNvPr>
          <p:cNvSpPr txBox="1"/>
          <p:nvPr/>
        </p:nvSpPr>
        <p:spPr>
          <a:xfrm>
            <a:off x="7348596" y="577943"/>
            <a:ext cx="26421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000" b="1" spc="700" dirty="0" err="1"/>
              <a:t>U</a:t>
            </a:r>
            <a:r>
              <a:rPr lang="hu-HU" sz="2000" spc="700" dirty="0" err="1"/>
              <a:t>ser</a:t>
            </a:r>
            <a:r>
              <a:rPr lang="hu-HU" sz="2000" spc="700" dirty="0"/>
              <a:t> </a:t>
            </a:r>
            <a:r>
              <a:rPr lang="hu-HU" sz="2000" b="1" spc="700" dirty="0" err="1"/>
              <a:t>E</a:t>
            </a:r>
            <a:r>
              <a:rPr lang="hu-HU" sz="2000" spc="700" dirty="0" err="1"/>
              <a:t>xperience</a:t>
            </a:r>
            <a:endParaRPr lang="hu-HU" sz="2000" spc="700" dirty="0"/>
          </a:p>
        </p:txBody>
      </p:sp>
      <p:grpSp>
        <p:nvGrpSpPr>
          <p:cNvPr id="28" name="Csoportba foglalás 27"/>
          <p:cNvGrpSpPr/>
          <p:nvPr/>
        </p:nvGrpSpPr>
        <p:grpSpPr>
          <a:xfrm>
            <a:off x="1159413" y="1433421"/>
            <a:ext cx="4540160" cy="3991158"/>
            <a:chOff x="657524" y="619692"/>
            <a:chExt cx="4540160" cy="3991158"/>
          </a:xfrm>
        </p:grpSpPr>
        <p:grpSp>
          <p:nvGrpSpPr>
            <p:cNvPr id="16" name="Csoportba foglalás 15"/>
            <p:cNvGrpSpPr/>
            <p:nvPr/>
          </p:nvGrpSpPr>
          <p:grpSpPr>
            <a:xfrm>
              <a:off x="657524" y="619692"/>
              <a:ext cx="4540160" cy="3991158"/>
              <a:chOff x="569734" y="443718"/>
              <a:chExt cx="4540160" cy="3991158"/>
            </a:xfrm>
          </p:grpSpPr>
          <p:grpSp>
            <p:nvGrpSpPr>
              <p:cNvPr id="15" name="Csoportba foglalás 14"/>
              <p:cNvGrpSpPr/>
              <p:nvPr/>
            </p:nvGrpSpPr>
            <p:grpSpPr>
              <a:xfrm>
                <a:off x="569734" y="443718"/>
                <a:ext cx="4531425" cy="1189904"/>
                <a:chOff x="569734" y="443718"/>
                <a:chExt cx="4531425" cy="1189904"/>
              </a:xfrm>
            </p:grpSpPr>
            <p:sp>
              <p:nvSpPr>
                <p:cNvPr id="12" name="Téglalap 11"/>
                <p:cNvSpPr/>
                <p:nvPr/>
              </p:nvSpPr>
              <p:spPr>
                <a:xfrm>
                  <a:off x="569734" y="443718"/>
                  <a:ext cx="4531425" cy="1189904"/>
                </a:xfrm>
                <a:prstGeom prst="rect">
                  <a:avLst/>
                </a:prstGeom>
                <a:solidFill>
                  <a:srgbClr val="13131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sp>
              <p:nvSpPr>
                <p:cNvPr id="10" name="Téglalap 9">
                  <a:extLst>
                    <a:ext uri="{FF2B5EF4-FFF2-40B4-BE49-F238E27FC236}">
                      <a16:creationId xmlns:a16="http://schemas.microsoft.com/office/drawing/2014/main" id="{B1BA2435-98CE-4CB4-828D-11AA71522EB1}"/>
                    </a:ext>
                  </a:extLst>
                </p:cNvPr>
                <p:cNvSpPr/>
                <p:nvPr/>
              </p:nvSpPr>
              <p:spPr>
                <a:xfrm>
                  <a:off x="2345848" y="715505"/>
                  <a:ext cx="2550611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hu-HU" b="1" dirty="0"/>
                    <a:t>A lejátszó ablak vegye fel a film méretét</a:t>
                  </a:r>
                  <a:endParaRPr lang="hu-HU" dirty="0"/>
                </a:p>
              </p:txBody>
            </p:sp>
          </p:grpSp>
          <p:grpSp>
            <p:nvGrpSpPr>
              <p:cNvPr id="17" name="Csoportba foglalás 16"/>
              <p:cNvGrpSpPr/>
              <p:nvPr/>
            </p:nvGrpSpPr>
            <p:grpSpPr>
              <a:xfrm>
                <a:off x="578469" y="1844345"/>
                <a:ext cx="4531425" cy="1189904"/>
                <a:chOff x="569734" y="443718"/>
                <a:chExt cx="4531425" cy="1189904"/>
              </a:xfrm>
            </p:grpSpPr>
            <p:sp>
              <p:nvSpPr>
                <p:cNvPr id="18" name="Téglalap 17"/>
                <p:cNvSpPr/>
                <p:nvPr/>
              </p:nvSpPr>
              <p:spPr>
                <a:xfrm>
                  <a:off x="569734" y="443718"/>
                  <a:ext cx="4531425" cy="1189904"/>
                </a:xfrm>
                <a:prstGeom prst="rect">
                  <a:avLst/>
                </a:prstGeom>
                <a:solidFill>
                  <a:srgbClr val="19191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sp>
              <p:nvSpPr>
                <p:cNvPr id="19" name="Téglalap 18">
                  <a:extLst>
                    <a:ext uri="{FF2B5EF4-FFF2-40B4-BE49-F238E27FC236}">
                      <a16:creationId xmlns:a16="http://schemas.microsoft.com/office/drawing/2014/main" id="{B1BA2435-98CE-4CB4-828D-11AA71522EB1}"/>
                    </a:ext>
                  </a:extLst>
                </p:cNvPr>
                <p:cNvSpPr/>
                <p:nvPr/>
              </p:nvSpPr>
              <p:spPr>
                <a:xfrm>
                  <a:off x="2345848" y="586813"/>
                  <a:ext cx="2550611" cy="9233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hu-HU" b="1" dirty="0"/>
                    <a:t>Médiát lehessen úgy is megadni, hogy ráhúzzuk az ablakra</a:t>
                  </a:r>
                  <a:endParaRPr lang="hu-HU" b="1" dirty="0"/>
                </a:p>
              </p:txBody>
            </p:sp>
          </p:grpSp>
          <p:grpSp>
            <p:nvGrpSpPr>
              <p:cNvPr id="20" name="Csoportba foglalás 19"/>
              <p:cNvGrpSpPr/>
              <p:nvPr/>
            </p:nvGrpSpPr>
            <p:grpSpPr>
              <a:xfrm>
                <a:off x="578469" y="3244972"/>
                <a:ext cx="4531425" cy="1189904"/>
                <a:chOff x="569734" y="443718"/>
                <a:chExt cx="4531425" cy="1189904"/>
              </a:xfrm>
            </p:grpSpPr>
            <p:sp>
              <p:nvSpPr>
                <p:cNvPr id="21" name="Téglalap 20"/>
                <p:cNvSpPr/>
                <p:nvPr/>
              </p:nvSpPr>
              <p:spPr>
                <a:xfrm>
                  <a:off x="569734" y="443718"/>
                  <a:ext cx="4531425" cy="1189904"/>
                </a:xfrm>
                <a:prstGeom prst="rect">
                  <a:avLst/>
                </a:prstGeom>
                <a:solidFill>
                  <a:schemeClr val="bg1">
                    <a:lumMod val="85000"/>
                    <a:lumOff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sp>
              <p:nvSpPr>
                <p:cNvPr id="22" name="Téglalap 21">
                  <a:extLst>
                    <a:ext uri="{FF2B5EF4-FFF2-40B4-BE49-F238E27FC236}">
                      <a16:creationId xmlns:a16="http://schemas.microsoft.com/office/drawing/2014/main" id="{B1BA2435-98CE-4CB4-828D-11AA71522EB1}"/>
                    </a:ext>
                  </a:extLst>
                </p:cNvPr>
                <p:cNvSpPr/>
                <p:nvPr/>
              </p:nvSpPr>
              <p:spPr>
                <a:xfrm>
                  <a:off x="2345848" y="715505"/>
                  <a:ext cx="2550611" cy="64633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hu-HU" b="1" dirty="0" err="1"/>
                    <a:t>RadialGradientBrush</a:t>
                  </a:r>
                  <a:r>
                    <a:rPr lang="hu-HU" b="1" dirty="0"/>
                    <a:t> használata</a:t>
                  </a:r>
                  <a:endParaRPr lang="hu-HU" b="1" dirty="0"/>
                </a:p>
              </p:txBody>
            </p:sp>
          </p:grpSp>
        </p:grpSp>
        <p:grpSp>
          <p:nvGrpSpPr>
            <p:cNvPr id="27" name="Csoportba foglalás 26"/>
            <p:cNvGrpSpPr/>
            <p:nvPr/>
          </p:nvGrpSpPr>
          <p:grpSpPr>
            <a:xfrm>
              <a:off x="866986" y="782768"/>
              <a:ext cx="822669" cy="800358"/>
              <a:chOff x="866986" y="782768"/>
              <a:chExt cx="822669" cy="800358"/>
            </a:xfrm>
          </p:grpSpPr>
          <p:sp>
            <p:nvSpPr>
              <p:cNvPr id="25" name="Téglalap 24"/>
              <p:cNvSpPr/>
              <p:nvPr/>
            </p:nvSpPr>
            <p:spPr>
              <a:xfrm>
                <a:off x="866986" y="782768"/>
                <a:ext cx="800358" cy="800358"/>
              </a:xfrm>
              <a:prstGeom prst="rect">
                <a:avLst/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2000" dirty="0" smtClean="0">
                    <a:latin typeface="Consolas" panose="020B0609020204030204" pitchFamily="49" charset="0"/>
                  </a:rPr>
                  <a:t> </a:t>
                </a:r>
                <a:endParaRPr lang="hu-HU" sz="2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26" name="Téglalap 25"/>
              <p:cNvSpPr/>
              <p:nvPr/>
            </p:nvSpPr>
            <p:spPr>
              <a:xfrm>
                <a:off x="967983" y="928637"/>
                <a:ext cx="7216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hu-HU" sz="2400" b="1" dirty="0">
                    <a:latin typeface="Consolas" panose="020B0609020204030204" pitchFamily="49" charset="0"/>
                  </a:rPr>
                  <a:t>01</a:t>
                </a:r>
                <a:r>
                  <a:rPr lang="hu-HU" sz="2800" b="1" dirty="0">
                    <a:latin typeface="Consolas" panose="020B0609020204030204" pitchFamily="49" charset="0"/>
                  </a:rPr>
                  <a:t>.</a:t>
                </a:r>
                <a:endParaRPr lang="hu-HU" sz="2400" b="1" dirty="0"/>
              </a:p>
            </p:txBody>
          </p:sp>
        </p:grpSp>
        <p:grpSp>
          <p:nvGrpSpPr>
            <p:cNvPr id="29" name="Csoportba foglalás 28"/>
            <p:cNvGrpSpPr/>
            <p:nvPr/>
          </p:nvGrpSpPr>
          <p:grpSpPr>
            <a:xfrm>
              <a:off x="868156" y="2227927"/>
              <a:ext cx="822669" cy="800358"/>
              <a:chOff x="866986" y="782768"/>
              <a:chExt cx="822669" cy="800358"/>
            </a:xfrm>
          </p:grpSpPr>
          <p:sp>
            <p:nvSpPr>
              <p:cNvPr id="30" name="Téglalap 29"/>
              <p:cNvSpPr/>
              <p:nvPr/>
            </p:nvSpPr>
            <p:spPr>
              <a:xfrm>
                <a:off x="866986" y="782768"/>
                <a:ext cx="800358" cy="800358"/>
              </a:xfrm>
              <a:prstGeom prst="rect">
                <a:avLst/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2000" dirty="0" smtClean="0">
                    <a:latin typeface="Consolas" panose="020B0609020204030204" pitchFamily="49" charset="0"/>
                  </a:rPr>
                  <a:t> </a:t>
                </a:r>
                <a:endParaRPr lang="hu-HU" sz="2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1" name="Téglalap 30"/>
              <p:cNvSpPr/>
              <p:nvPr/>
            </p:nvSpPr>
            <p:spPr>
              <a:xfrm>
                <a:off x="967983" y="928637"/>
                <a:ext cx="7216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hu-HU" sz="2400" b="1" dirty="0" smtClean="0">
                    <a:latin typeface="Consolas" panose="020B0609020204030204" pitchFamily="49" charset="0"/>
                  </a:rPr>
                  <a:t>02</a:t>
                </a:r>
                <a:r>
                  <a:rPr lang="hu-HU" sz="2800" b="1" dirty="0" smtClean="0">
                    <a:latin typeface="Consolas" panose="020B0609020204030204" pitchFamily="49" charset="0"/>
                  </a:rPr>
                  <a:t>.</a:t>
                </a:r>
                <a:endParaRPr lang="hu-HU" sz="2400" b="1" dirty="0"/>
              </a:p>
            </p:txBody>
          </p:sp>
        </p:grpSp>
        <p:grpSp>
          <p:nvGrpSpPr>
            <p:cNvPr id="32" name="Csoportba foglalás 31"/>
            <p:cNvGrpSpPr/>
            <p:nvPr/>
          </p:nvGrpSpPr>
          <p:grpSpPr>
            <a:xfrm>
              <a:off x="870081" y="3587328"/>
              <a:ext cx="822669" cy="800358"/>
              <a:chOff x="866986" y="782768"/>
              <a:chExt cx="822669" cy="800358"/>
            </a:xfrm>
            <a:solidFill>
              <a:srgbClr val="131313"/>
            </a:solidFill>
          </p:grpSpPr>
          <p:sp>
            <p:nvSpPr>
              <p:cNvPr id="33" name="Téglalap 32"/>
              <p:cNvSpPr/>
              <p:nvPr/>
            </p:nvSpPr>
            <p:spPr>
              <a:xfrm>
                <a:off x="866986" y="782768"/>
                <a:ext cx="800358" cy="80035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2000" dirty="0" smtClean="0">
                    <a:latin typeface="Consolas" panose="020B0609020204030204" pitchFamily="49" charset="0"/>
                  </a:rPr>
                  <a:t> </a:t>
                </a:r>
                <a:endParaRPr lang="hu-HU" sz="24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4" name="Téglalap 33"/>
              <p:cNvSpPr/>
              <p:nvPr/>
            </p:nvSpPr>
            <p:spPr>
              <a:xfrm>
                <a:off x="967983" y="928637"/>
                <a:ext cx="72167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hu-HU" sz="2400" b="1" dirty="0" smtClean="0">
                    <a:latin typeface="Consolas" panose="020B0609020204030204" pitchFamily="49" charset="0"/>
                  </a:rPr>
                  <a:t>03</a:t>
                </a:r>
                <a:r>
                  <a:rPr lang="hu-HU" sz="2800" b="1" dirty="0" smtClean="0">
                    <a:latin typeface="Consolas" panose="020B0609020204030204" pitchFamily="49" charset="0"/>
                  </a:rPr>
                  <a:t>.</a:t>
                </a:r>
                <a:endParaRPr lang="hu-HU" sz="2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803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95987" y="2192181"/>
            <a:ext cx="4219427" cy="1325563"/>
          </a:xfrm>
        </p:spPr>
        <p:txBody>
          <a:bodyPr/>
          <a:lstStyle/>
          <a:p>
            <a:r>
              <a:rPr lang="hu-HU" spc="200" dirty="0">
                <a:latin typeface="Arial Black" panose="020B0A04020102020204" pitchFamily="34" charset="0"/>
              </a:rPr>
              <a:t>Önreflexió</a:t>
            </a:r>
            <a:r>
              <a:rPr lang="hu-HU" dirty="0"/>
              <a:t/>
            </a:r>
            <a:br>
              <a:rPr lang="hu-HU" dirty="0"/>
            </a:br>
            <a:r>
              <a:rPr lang="hu-HU" sz="3600" dirty="0"/>
              <a:t>Miben fejlődtünk?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1981"/>
            <a:ext cx="3084576" cy="5480045"/>
          </a:xfrm>
        </p:spPr>
      </p:pic>
    </p:spTree>
    <p:extLst>
      <p:ext uri="{BB962C8B-B14F-4D97-AF65-F5344CB8AC3E}">
        <p14:creationId xmlns:p14="http://schemas.microsoft.com/office/powerpoint/2010/main" val="274823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539374" y="664025"/>
            <a:ext cx="3990316" cy="1325563"/>
          </a:xfrm>
        </p:spPr>
        <p:txBody>
          <a:bodyPr>
            <a:noAutofit/>
          </a:bodyPr>
          <a:lstStyle/>
          <a:p>
            <a:r>
              <a:rPr lang="hu-HU" dirty="0"/>
              <a:t>Továbbfejlesztési </a:t>
            </a:r>
            <a:r>
              <a:rPr lang="hu-HU" i="1" dirty="0">
                <a:latin typeface="Arial Black" panose="020B0A04020102020204" pitchFamily="34" charset="0"/>
              </a:rPr>
              <a:t>lehetőségek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16" t="24527" r="21790" b="22653"/>
          <a:stretch/>
        </p:blipFill>
        <p:spPr>
          <a:xfrm>
            <a:off x="6187669" y="622774"/>
            <a:ext cx="1406706" cy="1407360"/>
          </a:xfrm>
          <a:prstGeom prst="rect">
            <a:avLst/>
          </a:prstGeom>
        </p:spPr>
      </p:pic>
      <p:grpSp>
        <p:nvGrpSpPr>
          <p:cNvPr id="18" name="Csoportba foglalás 17">
            <a:extLst>
              <a:ext uri="{FF2B5EF4-FFF2-40B4-BE49-F238E27FC236}">
                <a16:creationId xmlns:a16="http://schemas.microsoft.com/office/drawing/2014/main" id="{A021F4C8-43DC-4AB9-9490-26132EE9272B}"/>
              </a:ext>
            </a:extLst>
          </p:cNvPr>
          <p:cNvGrpSpPr/>
          <p:nvPr/>
        </p:nvGrpSpPr>
        <p:grpSpPr>
          <a:xfrm>
            <a:off x="-4600862" y="2349331"/>
            <a:ext cx="12004807" cy="3078608"/>
            <a:chOff x="-3005327" y="2610587"/>
            <a:chExt cx="11861996" cy="3078608"/>
          </a:xfrm>
        </p:grpSpPr>
        <p:sp>
          <p:nvSpPr>
            <p:cNvPr id="14" name="Téglalap 13">
              <a:extLst>
                <a:ext uri="{FF2B5EF4-FFF2-40B4-BE49-F238E27FC236}">
                  <a16:creationId xmlns:a16="http://schemas.microsoft.com/office/drawing/2014/main" id="{64170254-69B7-46C0-BCC4-AC7A7AB48543}"/>
                </a:ext>
              </a:extLst>
            </p:cNvPr>
            <p:cNvSpPr/>
            <p:nvPr/>
          </p:nvSpPr>
          <p:spPr>
            <a:xfrm>
              <a:off x="-1336781" y="5165976"/>
              <a:ext cx="10193450" cy="522004"/>
            </a:xfrm>
            <a:prstGeom prst="rect">
              <a:avLst/>
            </a:prstGeom>
            <a:solidFill>
              <a:schemeClr val="tx1">
                <a:lumMod val="65000"/>
                <a:alpha val="73000"/>
              </a:schemeClr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sz="2400" dirty="0"/>
            </a:p>
          </p:txBody>
        </p:sp>
        <p:grpSp>
          <p:nvGrpSpPr>
            <p:cNvPr id="17" name="Csoportba foglalás 16">
              <a:extLst>
                <a:ext uri="{FF2B5EF4-FFF2-40B4-BE49-F238E27FC236}">
                  <a16:creationId xmlns:a16="http://schemas.microsoft.com/office/drawing/2014/main" id="{0FD6A411-EBD4-4297-A213-3F6B315B3FFB}"/>
                </a:ext>
              </a:extLst>
            </p:cNvPr>
            <p:cNvGrpSpPr/>
            <p:nvPr/>
          </p:nvGrpSpPr>
          <p:grpSpPr>
            <a:xfrm>
              <a:off x="-3005327" y="2610587"/>
              <a:ext cx="11861995" cy="3078608"/>
              <a:chOff x="-3005327" y="2610587"/>
              <a:chExt cx="11861995" cy="3078608"/>
            </a:xfrm>
          </p:grpSpPr>
          <p:sp>
            <p:nvSpPr>
              <p:cNvPr id="13" name="Téglalap 12">
                <a:extLst>
                  <a:ext uri="{FF2B5EF4-FFF2-40B4-BE49-F238E27FC236}">
                    <a16:creationId xmlns:a16="http://schemas.microsoft.com/office/drawing/2014/main" id="{2928E70D-F1CD-456E-B1F3-83A77BB37A36}"/>
                  </a:ext>
                </a:extLst>
              </p:cNvPr>
              <p:cNvSpPr/>
              <p:nvPr/>
            </p:nvSpPr>
            <p:spPr>
              <a:xfrm>
                <a:off x="-3005327" y="4280549"/>
                <a:ext cx="9934027" cy="522004"/>
              </a:xfrm>
              <a:prstGeom prst="rect">
                <a:avLst/>
              </a:prstGeom>
              <a:solidFill>
                <a:schemeClr val="tx1">
                  <a:lumMod val="65000"/>
                  <a:alpha val="73000"/>
                </a:schemeClr>
              </a:solidFill>
              <a:ln>
                <a:noFill/>
              </a:ln>
              <a:effectLst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sz="2400" dirty="0"/>
              </a:p>
            </p:txBody>
          </p:sp>
          <p:grpSp>
            <p:nvGrpSpPr>
              <p:cNvPr id="16" name="Csoportba foglalás 15">
                <a:extLst>
                  <a:ext uri="{FF2B5EF4-FFF2-40B4-BE49-F238E27FC236}">
                    <a16:creationId xmlns:a16="http://schemas.microsoft.com/office/drawing/2014/main" id="{664AF736-3077-49C2-8F0A-A806B6952D60}"/>
                  </a:ext>
                </a:extLst>
              </p:cNvPr>
              <p:cNvGrpSpPr/>
              <p:nvPr/>
            </p:nvGrpSpPr>
            <p:grpSpPr>
              <a:xfrm>
                <a:off x="-1687144" y="2610587"/>
                <a:ext cx="10543812" cy="3078608"/>
                <a:chOff x="-1687144" y="2610587"/>
                <a:chExt cx="10543812" cy="3078608"/>
              </a:xfrm>
            </p:grpSpPr>
            <p:sp>
              <p:nvSpPr>
                <p:cNvPr id="12" name="Téglalap 11">
                  <a:extLst>
                    <a:ext uri="{FF2B5EF4-FFF2-40B4-BE49-F238E27FC236}">
                      <a16:creationId xmlns:a16="http://schemas.microsoft.com/office/drawing/2014/main" id="{0870204C-1FE6-4EDF-8F67-7EA624F2E03B}"/>
                    </a:ext>
                  </a:extLst>
                </p:cNvPr>
                <p:cNvSpPr/>
                <p:nvPr/>
              </p:nvSpPr>
              <p:spPr>
                <a:xfrm>
                  <a:off x="-856015" y="3429000"/>
                  <a:ext cx="6729984" cy="522004"/>
                </a:xfrm>
                <a:prstGeom prst="rect">
                  <a:avLst/>
                </a:prstGeom>
                <a:solidFill>
                  <a:schemeClr val="tx1">
                    <a:lumMod val="65000"/>
                    <a:alpha val="73000"/>
                  </a:schemeClr>
                </a:solidFill>
                <a:ln>
                  <a:noFill/>
                </a:ln>
                <a:effectLst>
                  <a:softEdge rad="0"/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 sz="2400" dirty="0"/>
                </a:p>
              </p:txBody>
            </p:sp>
            <p:grpSp>
              <p:nvGrpSpPr>
                <p:cNvPr id="15" name="Csoportba foglalás 14">
                  <a:extLst>
                    <a:ext uri="{FF2B5EF4-FFF2-40B4-BE49-F238E27FC236}">
                      <a16:creationId xmlns:a16="http://schemas.microsoft.com/office/drawing/2014/main" id="{2C1F6B43-7496-4507-A355-7E362DC3F67A}"/>
                    </a:ext>
                  </a:extLst>
                </p:cNvPr>
                <p:cNvGrpSpPr/>
                <p:nvPr/>
              </p:nvGrpSpPr>
              <p:grpSpPr>
                <a:xfrm>
                  <a:off x="-1687144" y="2610587"/>
                  <a:ext cx="10543812" cy="3078608"/>
                  <a:chOff x="-1687144" y="2610587"/>
                  <a:chExt cx="10543812" cy="3078608"/>
                </a:xfrm>
              </p:grpSpPr>
              <p:sp>
                <p:nvSpPr>
                  <p:cNvPr id="3" name="Téglalap 2">
                    <a:extLst>
                      <a:ext uri="{FF2B5EF4-FFF2-40B4-BE49-F238E27FC236}">
                        <a16:creationId xmlns:a16="http://schemas.microsoft.com/office/drawing/2014/main" id="{067C8A16-0C25-40F7-9B14-9C739990C9F9}"/>
                      </a:ext>
                    </a:extLst>
                  </p:cNvPr>
                  <p:cNvSpPr/>
                  <p:nvPr/>
                </p:nvSpPr>
                <p:spPr>
                  <a:xfrm>
                    <a:off x="-1687144" y="2610587"/>
                    <a:ext cx="6729984" cy="522004"/>
                  </a:xfrm>
                  <a:prstGeom prst="rect">
                    <a:avLst/>
                  </a:prstGeom>
                  <a:solidFill>
                    <a:schemeClr val="tx1">
                      <a:lumMod val="65000"/>
                      <a:alpha val="73000"/>
                    </a:schemeClr>
                  </a:solidFill>
                  <a:ln>
                    <a:noFill/>
                  </a:ln>
                  <a:effectLst>
                    <a:softEdge rad="0"/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hu-HU" sz="2400" dirty="0"/>
                  </a:p>
                </p:txBody>
              </p:sp>
              <p:grpSp>
                <p:nvGrpSpPr>
                  <p:cNvPr id="9" name="Csoportba foglalás 8"/>
                  <p:cNvGrpSpPr/>
                  <p:nvPr/>
                </p:nvGrpSpPr>
                <p:grpSpPr>
                  <a:xfrm>
                    <a:off x="2508976" y="2616853"/>
                    <a:ext cx="6347692" cy="3072342"/>
                    <a:chOff x="4192085" y="3332183"/>
                    <a:chExt cx="8877962" cy="1754986"/>
                  </a:xfrm>
                </p:grpSpPr>
                <p:sp>
                  <p:nvSpPr>
                    <p:cNvPr id="5" name="Szövegdoboz 4"/>
                    <p:cNvSpPr txBox="1"/>
                    <p:nvPr/>
                  </p:nvSpPr>
                  <p:spPr>
                    <a:xfrm>
                      <a:off x="4192085" y="3332183"/>
                      <a:ext cx="3975659" cy="29887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spcBef>
                          <a:spcPts val="1800"/>
                        </a:spcBef>
                        <a:spcAft>
                          <a:spcPts val="2400"/>
                        </a:spcAft>
                      </a:pPr>
                      <a:r>
                        <a:rPr lang="hu-HU" sz="2800" b="1" dirty="0"/>
                        <a:t>Webalkalmazás</a:t>
                      </a:r>
                    </a:p>
                  </p:txBody>
                </p:sp>
                <p:sp>
                  <p:nvSpPr>
                    <p:cNvPr id="6" name="Téglalap 5"/>
                    <p:cNvSpPr/>
                    <p:nvPr/>
                  </p:nvSpPr>
                  <p:spPr>
                    <a:xfrm>
                      <a:off x="5368293" y="3795023"/>
                      <a:ext cx="3418125" cy="29887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spcBef>
                          <a:spcPts val="1800"/>
                        </a:spcBef>
                        <a:spcAft>
                          <a:spcPts val="2400"/>
                        </a:spcAft>
                      </a:pPr>
                      <a:r>
                        <a:rPr lang="hu-HU" sz="2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Account felület</a:t>
                      </a:r>
                      <a:endParaRPr lang="hu-HU" sz="2800" b="1" dirty="0"/>
                    </a:p>
                  </p:txBody>
                </p:sp>
                <p:sp>
                  <p:nvSpPr>
                    <p:cNvPr id="7" name="Téglalap 6"/>
                    <p:cNvSpPr/>
                    <p:nvPr/>
                  </p:nvSpPr>
                  <p:spPr>
                    <a:xfrm>
                      <a:off x="6815994" y="4281826"/>
                      <a:ext cx="3447986" cy="29887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spcBef>
                          <a:spcPts val="1800"/>
                        </a:spcBef>
                        <a:spcAft>
                          <a:spcPts val="2400"/>
                        </a:spcAft>
                      </a:pPr>
                      <a:r>
                        <a:rPr lang="hu-HU" sz="2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Lejátszási listák</a:t>
                      </a:r>
                      <a:endParaRPr lang="hu-HU" sz="2800" b="1" dirty="0"/>
                    </a:p>
                  </p:txBody>
                </p:sp>
                <p:sp>
                  <p:nvSpPr>
                    <p:cNvPr id="8" name="Téglalap 7"/>
                    <p:cNvSpPr/>
                    <p:nvPr/>
                  </p:nvSpPr>
                  <p:spPr>
                    <a:xfrm>
                      <a:off x="7341340" y="4788295"/>
                      <a:ext cx="5728707" cy="29887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>
                        <a:spcBef>
                          <a:spcPts val="1800"/>
                        </a:spcBef>
                        <a:spcAft>
                          <a:spcPts val="2400"/>
                        </a:spcAft>
                      </a:pPr>
                      <a:r>
                        <a:rPr lang="hu-HU" sz="2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Dokumentum megjelenítő</a:t>
                      </a:r>
                      <a:endParaRPr lang="hu-HU" sz="2800" b="1" dirty="0"/>
                    </a:p>
                  </p:txBody>
                </p:sp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164430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pinimg.com/736x/d1/c4/f1/d1c4f14a8b65472c251332d6572185f1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6765">
            <a:off x="-707136" y="1685505"/>
            <a:ext cx="4304901" cy="765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4BB81D40-6886-41DC-94DB-4E9BC119FFFE}"/>
              </a:ext>
            </a:extLst>
          </p:cNvPr>
          <p:cNvGrpSpPr/>
          <p:nvPr/>
        </p:nvGrpSpPr>
        <p:grpSpPr>
          <a:xfrm>
            <a:off x="6917152" y="2119135"/>
            <a:ext cx="4116896" cy="2681284"/>
            <a:chOff x="6918819" y="1372862"/>
            <a:chExt cx="4116896" cy="1459125"/>
          </a:xfrm>
        </p:grpSpPr>
        <p:sp>
          <p:nvSpPr>
            <p:cNvPr id="7" name="Téglalap 6"/>
            <p:cNvSpPr/>
            <p:nvPr/>
          </p:nvSpPr>
          <p:spPr>
            <a:xfrm>
              <a:off x="6918819" y="1372862"/>
              <a:ext cx="4116896" cy="3182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u-HU" sz="32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automatikus</a:t>
              </a:r>
              <a:r>
                <a:rPr lang="hu-HU" sz="3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hu-HU" sz="3200" dirty="0">
                  <a:latin typeface="Corbel Light" panose="020B0303020204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feliratozás</a:t>
              </a:r>
              <a:endParaRPr lang="hu-HU" sz="3200" dirty="0">
                <a:latin typeface="Corbel Light" panose="020B0303020204020204" pitchFamily="34" charset="0"/>
              </a:endParaRPr>
            </a:p>
          </p:txBody>
        </p:sp>
        <p:sp>
          <p:nvSpPr>
            <p:cNvPr id="8" name="Téglalap 7"/>
            <p:cNvSpPr/>
            <p:nvPr/>
          </p:nvSpPr>
          <p:spPr>
            <a:xfrm>
              <a:off x="6918819" y="1933694"/>
              <a:ext cx="3423117" cy="3182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u-HU" sz="32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biztonság</a:t>
              </a:r>
              <a:r>
                <a:rPr lang="hu-HU" sz="3200" dirty="0">
                  <a:latin typeface="Corbel Light" panose="020B0303020204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</a:t>
              </a:r>
              <a:r>
                <a:rPr lang="hu-HU" sz="3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hu-HU" sz="3200" dirty="0"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funkciók</a:t>
              </a:r>
              <a:endParaRPr lang="hu-HU" sz="3200" dirty="0">
                <a:latin typeface="+mj-lt"/>
              </a:endParaRPr>
            </a:p>
          </p:txBody>
        </p:sp>
        <p:sp>
          <p:nvSpPr>
            <p:cNvPr id="9" name="Téglalap 8"/>
            <p:cNvSpPr/>
            <p:nvPr/>
          </p:nvSpPr>
          <p:spPr>
            <a:xfrm>
              <a:off x="6918819" y="2513759"/>
              <a:ext cx="3448380" cy="3182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u-HU" sz="3200" dirty="0"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tartalmak</a:t>
              </a:r>
              <a:r>
                <a:rPr lang="hu-HU" sz="32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hu-HU" sz="3200" b="1" i="1" dirty="0" smtClean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elemzés</a:t>
              </a:r>
              <a:r>
                <a:rPr lang="hu-HU" sz="3200" b="1" dirty="0" smtClean="0"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rPr>
                <a:t>e</a:t>
              </a:r>
              <a:endParaRPr lang="hu-HU" sz="3200" b="1" dirty="0">
                <a:latin typeface="+mj-lt"/>
              </a:endParaRPr>
            </a:p>
          </p:txBody>
        </p:sp>
      </p:grp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615751" cy="1325563"/>
          </a:xfrm>
        </p:spPr>
        <p:txBody>
          <a:bodyPr>
            <a:normAutofit/>
          </a:bodyPr>
          <a:lstStyle/>
          <a:p>
            <a:r>
              <a:rPr lang="hu-HU" sz="6600" dirty="0">
                <a:latin typeface="Arial Black" panose="020B0A04020102020204" pitchFamily="34" charset="0"/>
              </a:rPr>
              <a:t>AI</a:t>
            </a:r>
          </a:p>
        </p:txBody>
      </p:sp>
    </p:spTree>
    <p:extLst>
      <p:ext uri="{BB962C8B-B14F-4D97-AF65-F5344CB8AC3E}">
        <p14:creationId xmlns:p14="http://schemas.microsoft.com/office/powerpoint/2010/main" val="68551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83" t="19069" r="17913" b="21586"/>
          <a:stretch/>
        </p:blipFill>
        <p:spPr>
          <a:xfrm>
            <a:off x="5172456" y="1263990"/>
            <a:ext cx="1847088" cy="1709928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12749" y="2837485"/>
            <a:ext cx="3203075" cy="1325563"/>
          </a:xfrm>
        </p:spPr>
        <p:txBody>
          <a:bodyPr/>
          <a:lstStyle/>
          <a:p>
            <a:r>
              <a:rPr lang="hu-HU" dirty="0">
                <a:latin typeface="Arial Black" panose="020B0A04020102020204" pitchFamily="34" charset="0"/>
              </a:rPr>
              <a:t>Konklúzió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5237060" y="4085748"/>
            <a:ext cx="1996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i="1" spc="2000" dirty="0" smtClean="0"/>
              <a:t>SWOT</a:t>
            </a:r>
            <a:endParaRPr lang="hu-HU" sz="2400" i="1" spc="2000" dirty="0"/>
          </a:p>
        </p:txBody>
      </p:sp>
      <p:sp>
        <p:nvSpPr>
          <p:cNvPr id="6" name="Szabadkézi sokszög 5"/>
          <p:cNvSpPr/>
          <p:nvPr/>
        </p:nvSpPr>
        <p:spPr>
          <a:xfrm>
            <a:off x="5165564" y="4460489"/>
            <a:ext cx="2139358" cy="374304"/>
          </a:xfrm>
          <a:custGeom>
            <a:avLst/>
            <a:gdLst>
              <a:gd name="connsiteX0" fmla="*/ 0 w 3546088"/>
              <a:gd name="connsiteY0" fmla="*/ 729726 h 766826"/>
              <a:gd name="connsiteX1" fmla="*/ 423747 w 3546088"/>
              <a:gd name="connsiteY1" fmla="*/ 729726 h 766826"/>
              <a:gd name="connsiteX2" fmla="*/ 661639 w 3546088"/>
              <a:gd name="connsiteY2" fmla="*/ 677687 h 766826"/>
              <a:gd name="connsiteX3" fmla="*/ 1256371 w 3546088"/>
              <a:gd name="connsiteY3" fmla="*/ 536438 h 766826"/>
              <a:gd name="connsiteX4" fmla="*/ 1553737 w 3546088"/>
              <a:gd name="connsiteY4" fmla="*/ 469531 h 766826"/>
              <a:gd name="connsiteX5" fmla="*/ 2408664 w 3546088"/>
              <a:gd name="connsiteY5" fmla="*/ 224204 h 766826"/>
              <a:gd name="connsiteX6" fmla="*/ 2594517 w 3546088"/>
              <a:gd name="connsiteY6" fmla="*/ 172165 h 766826"/>
              <a:gd name="connsiteX7" fmla="*/ 2891883 w 3546088"/>
              <a:gd name="connsiteY7" fmla="*/ 97824 h 766826"/>
              <a:gd name="connsiteX8" fmla="*/ 3025698 w 3546088"/>
              <a:gd name="connsiteY8" fmla="*/ 60653 h 766826"/>
              <a:gd name="connsiteX9" fmla="*/ 3166947 w 3546088"/>
              <a:gd name="connsiteY9" fmla="*/ 30916 h 766826"/>
              <a:gd name="connsiteX10" fmla="*/ 3256156 w 3546088"/>
              <a:gd name="connsiteY10" fmla="*/ 8614 h 766826"/>
              <a:gd name="connsiteX11" fmla="*/ 3546088 w 3546088"/>
              <a:gd name="connsiteY11" fmla="*/ 1180 h 766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546088" h="766826">
                <a:moveTo>
                  <a:pt x="0" y="729726"/>
                </a:moveTo>
                <a:cubicBezTo>
                  <a:pt x="151297" y="790243"/>
                  <a:pt x="77997" y="766771"/>
                  <a:pt x="423747" y="729726"/>
                </a:cubicBezTo>
                <a:cubicBezTo>
                  <a:pt x="504457" y="721078"/>
                  <a:pt x="582569" y="696043"/>
                  <a:pt x="661639" y="677687"/>
                </a:cubicBezTo>
                <a:lnTo>
                  <a:pt x="1256371" y="536438"/>
                </a:lnTo>
                <a:cubicBezTo>
                  <a:pt x="1355313" y="513351"/>
                  <a:pt x="1456228" y="498070"/>
                  <a:pt x="1553737" y="469531"/>
                </a:cubicBezTo>
                <a:cubicBezTo>
                  <a:pt x="2453959" y="206052"/>
                  <a:pt x="1875292" y="371342"/>
                  <a:pt x="2408664" y="224204"/>
                </a:cubicBezTo>
                <a:cubicBezTo>
                  <a:pt x="2470681" y="207096"/>
                  <a:pt x="2532104" y="187768"/>
                  <a:pt x="2594517" y="172165"/>
                </a:cubicBezTo>
                <a:cubicBezTo>
                  <a:pt x="2693639" y="147385"/>
                  <a:pt x="2793438" y="125170"/>
                  <a:pt x="2891883" y="97824"/>
                </a:cubicBezTo>
                <a:cubicBezTo>
                  <a:pt x="2936488" y="85434"/>
                  <a:pt x="2980716" y="71595"/>
                  <a:pt x="3025698" y="60653"/>
                </a:cubicBezTo>
                <a:cubicBezTo>
                  <a:pt x="3072450" y="49281"/>
                  <a:pt x="3120014" y="41514"/>
                  <a:pt x="3166947" y="30916"/>
                </a:cubicBezTo>
                <a:cubicBezTo>
                  <a:pt x="3196846" y="24165"/>
                  <a:pt x="3225922" y="13653"/>
                  <a:pt x="3256156" y="8614"/>
                </a:cubicBezTo>
                <a:cubicBezTo>
                  <a:pt x="3334099" y="-4376"/>
                  <a:pt x="3490293" y="1180"/>
                  <a:pt x="3546088" y="11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abadkézi sokszög 6"/>
          <p:cNvSpPr/>
          <p:nvPr/>
        </p:nvSpPr>
        <p:spPr>
          <a:xfrm>
            <a:off x="5237060" y="4653776"/>
            <a:ext cx="2405242" cy="332203"/>
          </a:xfrm>
          <a:custGeom>
            <a:avLst/>
            <a:gdLst>
              <a:gd name="connsiteX0" fmla="*/ 0 w 3546088"/>
              <a:gd name="connsiteY0" fmla="*/ 729726 h 766826"/>
              <a:gd name="connsiteX1" fmla="*/ 423747 w 3546088"/>
              <a:gd name="connsiteY1" fmla="*/ 729726 h 766826"/>
              <a:gd name="connsiteX2" fmla="*/ 661639 w 3546088"/>
              <a:gd name="connsiteY2" fmla="*/ 677687 h 766826"/>
              <a:gd name="connsiteX3" fmla="*/ 1256371 w 3546088"/>
              <a:gd name="connsiteY3" fmla="*/ 536438 h 766826"/>
              <a:gd name="connsiteX4" fmla="*/ 1553737 w 3546088"/>
              <a:gd name="connsiteY4" fmla="*/ 469531 h 766826"/>
              <a:gd name="connsiteX5" fmla="*/ 2408664 w 3546088"/>
              <a:gd name="connsiteY5" fmla="*/ 224204 h 766826"/>
              <a:gd name="connsiteX6" fmla="*/ 2594517 w 3546088"/>
              <a:gd name="connsiteY6" fmla="*/ 172165 h 766826"/>
              <a:gd name="connsiteX7" fmla="*/ 2891883 w 3546088"/>
              <a:gd name="connsiteY7" fmla="*/ 97824 h 766826"/>
              <a:gd name="connsiteX8" fmla="*/ 3025698 w 3546088"/>
              <a:gd name="connsiteY8" fmla="*/ 60653 h 766826"/>
              <a:gd name="connsiteX9" fmla="*/ 3166947 w 3546088"/>
              <a:gd name="connsiteY9" fmla="*/ 30916 h 766826"/>
              <a:gd name="connsiteX10" fmla="*/ 3256156 w 3546088"/>
              <a:gd name="connsiteY10" fmla="*/ 8614 h 766826"/>
              <a:gd name="connsiteX11" fmla="*/ 3546088 w 3546088"/>
              <a:gd name="connsiteY11" fmla="*/ 1180 h 766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546088" h="766826">
                <a:moveTo>
                  <a:pt x="0" y="729726"/>
                </a:moveTo>
                <a:cubicBezTo>
                  <a:pt x="151297" y="790243"/>
                  <a:pt x="77997" y="766771"/>
                  <a:pt x="423747" y="729726"/>
                </a:cubicBezTo>
                <a:cubicBezTo>
                  <a:pt x="504457" y="721078"/>
                  <a:pt x="582569" y="696043"/>
                  <a:pt x="661639" y="677687"/>
                </a:cubicBezTo>
                <a:lnTo>
                  <a:pt x="1256371" y="536438"/>
                </a:lnTo>
                <a:cubicBezTo>
                  <a:pt x="1355313" y="513351"/>
                  <a:pt x="1456228" y="498070"/>
                  <a:pt x="1553737" y="469531"/>
                </a:cubicBezTo>
                <a:cubicBezTo>
                  <a:pt x="2453959" y="206052"/>
                  <a:pt x="1875292" y="371342"/>
                  <a:pt x="2408664" y="224204"/>
                </a:cubicBezTo>
                <a:cubicBezTo>
                  <a:pt x="2470681" y="207096"/>
                  <a:pt x="2532104" y="187768"/>
                  <a:pt x="2594517" y="172165"/>
                </a:cubicBezTo>
                <a:cubicBezTo>
                  <a:pt x="2693639" y="147385"/>
                  <a:pt x="2793438" y="125170"/>
                  <a:pt x="2891883" y="97824"/>
                </a:cubicBezTo>
                <a:cubicBezTo>
                  <a:pt x="2936488" y="85434"/>
                  <a:pt x="2980716" y="71595"/>
                  <a:pt x="3025698" y="60653"/>
                </a:cubicBezTo>
                <a:cubicBezTo>
                  <a:pt x="3072450" y="49281"/>
                  <a:pt x="3120014" y="41514"/>
                  <a:pt x="3166947" y="30916"/>
                </a:cubicBezTo>
                <a:cubicBezTo>
                  <a:pt x="3196846" y="24165"/>
                  <a:pt x="3225922" y="13653"/>
                  <a:pt x="3256156" y="8614"/>
                </a:cubicBezTo>
                <a:cubicBezTo>
                  <a:pt x="3334099" y="-4376"/>
                  <a:pt x="3490293" y="1180"/>
                  <a:pt x="3546088" y="118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293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zövegdoboz 7"/>
          <p:cNvSpPr txBox="1"/>
          <p:nvPr/>
        </p:nvSpPr>
        <p:spPr>
          <a:xfrm>
            <a:off x="951569" y="729789"/>
            <a:ext cx="153143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3800" dirty="0">
                <a:latin typeface="Arial Black" panose="020B0A04020102020204" pitchFamily="34" charset="0"/>
              </a:rPr>
              <a:t>S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951569" y="3963643"/>
            <a:ext cx="153143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3800" dirty="0">
                <a:latin typeface="Arial Black" panose="020B0A04020102020204" pitchFamily="34" charset="0"/>
              </a:rPr>
              <a:t>W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6556917" y="729789"/>
            <a:ext cx="153143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3800" dirty="0">
                <a:latin typeface="Arial Black" panose="020B0A04020102020204" pitchFamily="34" charset="0"/>
              </a:rPr>
              <a:t>O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6556917" y="3963642"/>
            <a:ext cx="153143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3800" dirty="0">
                <a:latin typeface="Arial Black" panose="020B0A04020102020204" pitchFamily="34" charset="0"/>
              </a:rPr>
              <a:t>T</a:t>
            </a:r>
          </a:p>
        </p:txBody>
      </p:sp>
      <p:sp>
        <p:nvSpPr>
          <p:cNvPr id="12" name="Lekerekített téglalap 11"/>
          <p:cNvSpPr/>
          <p:nvPr/>
        </p:nvSpPr>
        <p:spPr>
          <a:xfrm>
            <a:off x="1419923" y="678057"/>
            <a:ext cx="4296936" cy="231945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Lekerekített téglalap 12"/>
          <p:cNvSpPr/>
          <p:nvPr/>
        </p:nvSpPr>
        <p:spPr>
          <a:xfrm>
            <a:off x="1419923" y="3860180"/>
            <a:ext cx="4296936" cy="231945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Lekerekített téglalap 13"/>
          <p:cNvSpPr/>
          <p:nvPr/>
        </p:nvSpPr>
        <p:spPr>
          <a:xfrm>
            <a:off x="7028986" y="678056"/>
            <a:ext cx="4296936" cy="231945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Lekerekített téglalap 14"/>
          <p:cNvSpPr/>
          <p:nvPr/>
        </p:nvSpPr>
        <p:spPr>
          <a:xfrm>
            <a:off x="7014117" y="3860179"/>
            <a:ext cx="4296936" cy="231945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églalap 15"/>
          <p:cNvSpPr/>
          <p:nvPr/>
        </p:nvSpPr>
        <p:spPr>
          <a:xfrm>
            <a:off x="3440156" y="1415043"/>
            <a:ext cx="31167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 smtClean="0"/>
              <a:t>Funkciók</a:t>
            </a:r>
            <a:endParaRPr lang="hu-HU" b="1" dirty="0"/>
          </a:p>
          <a:p>
            <a:r>
              <a:rPr lang="hu-HU" b="1" dirty="0"/>
              <a:t>Felhasználói </a:t>
            </a:r>
            <a:r>
              <a:rPr lang="hu-HU" b="1" dirty="0" smtClean="0"/>
              <a:t>felület</a:t>
            </a:r>
          </a:p>
          <a:p>
            <a:r>
              <a:rPr lang="hu-HU" b="1" dirty="0" smtClean="0"/>
              <a:t>Új WPF </a:t>
            </a:r>
            <a:r>
              <a:rPr lang="hu-HU" b="1" dirty="0" smtClean="0"/>
              <a:t>ismeretek</a:t>
            </a:r>
            <a:endParaRPr lang="hu-HU" dirty="0"/>
          </a:p>
          <a:p>
            <a:endParaRPr lang="hu-HU" dirty="0"/>
          </a:p>
        </p:txBody>
      </p:sp>
      <p:sp>
        <p:nvSpPr>
          <p:cNvPr id="17" name="Téglalap 16"/>
          <p:cNvSpPr/>
          <p:nvPr/>
        </p:nvSpPr>
        <p:spPr>
          <a:xfrm>
            <a:off x="3568391" y="4748471"/>
            <a:ext cx="23417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 smtClean="0"/>
              <a:t>Munkamennyiség beütemezése</a:t>
            </a:r>
            <a:endParaRPr lang="hu-HU" b="1" dirty="0"/>
          </a:p>
        </p:txBody>
      </p:sp>
      <p:sp>
        <p:nvSpPr>
          <p:cNvPr id="18" name="Téglalap 17"/>
          <p:cNvSpPr/>
          <p:nvPr/>
        </p:nvSpPr>
        <p:spPr>
          <a:xfrm>
            <a:off x="9573376" y="4886970"/>
            <a:ext cx="1129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/>
              <a:t>Határidők</a:t>
            </a:r>
          </a:p>
        </p:txBody>
      </p:sp>
      <p:sp>
        <p:nvSpPr>
          <p:cNvPr id="2" name="Szövegdoboz 1"/>
          <p:cNvSpPr txBox="1"/>
          <p:nvPr/>
        </p:nvSpPr>
        <p:spPr>
          <a:xfrm>
            <a:off x="9471268" y="1606949"/>
            <a:ext cx="1333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 smtClean="0"/>
              <a:t>1+1+1=4</a:t>
            </a:r>
            <a:endParaRPr lang="hu-HU" sz="2400" b="1" dirty="0"/>
          </a:p>
        </p:txBody>
      </p:sp>
    </p:spTree>
    <p:extLst>
      <p:ext uri="{BB962C8B-B14F-4D97-AF65-F5344CB8AC3E}">
        <p14:creationId xmlns:p14="http://schemas.microsoft.com/office/powerpoint/2010/main" val="79165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15924" y="4388485"/>
            <a:ext cx="4247388" cy="1325563"/>
          </a:xfrm>
        </p:spPr>
        <p:txBody>
          <a:bodyPr>
            <a:noAutofit/>
          </a:bodyPr>
          <a:lstStyle/>
          <a:p>
            <a:r>
              <a:rPr lang="hu-HU" sz="6600" b="1" dirty="0"/>
              <a:t>Köszönjük </a:t>
            </a:r>
            <a:br>
              <a:rPr lang="hu-HU" sz="6600" b="1" dirty="0"/>
            </a:br>
            <a:r>
              <a:rPr lang="hu-HU" sz="6600" b="1" dirty="0"/>
              <a:t>a figyelmet!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07424656-29DA-483E-9500-66D42FD9D5B5}"/>
              </a:ext>
            </a:extLst>
          </p:cNvPr>
          <p:cNvSpPr txBox="1"/>
          <p:nvPr/>
        </p:nvSpPr>
        <p:spPr>
          <a:xfrm>
            <a:off x="6949440" y="4754880"/>
            <a:ext cx="5065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/>
              <a:t>gyorgy.zoltan.szilard2007@tanulo.boronkay.hu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452D884C-EFDA-4EB5-9F74-BCF6D0F3AEC0}"/>
              </a:ext>
            </a:extLst>
          </p:cNvPr>
          <p:cNvSpPr/>
          <p:nvPr/>
        </p:nvSpPr>
        <p:spPr>
          <a:xfrm>
            <a:off x="6949440" y="5124212"/>
            <a:ext cx="29846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1400" dirty="0"/>
              <a:t>bayer.balint2008@tanulo.boronkay.hu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01ECA0E2-2C66-4C6F-86C3-8722C6A2BA4F}"/>
              </a:ext>
            </a:extLst>
          </p:cNvPr>
          <p:cNvSpPr/>
          <p:nvPr/>
        </p:nvSpPr>
        <p:spPr>
          <a:xfrm>
            <a:off x="6949440" y="5529382"/>
            <a:ext cx="27195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1400" dirty="0"/>
              <a:t>hajto.lili2007@tanulo.boronkay.hu</a:t>
            </a:r>
          </a:p>
        </p:txBody>
      </p:sp>
    </p:spTree>
    <p:extLst>
      <p:ext uri="{BB962C8B-B14F-4D97-AF65-F5344CB8AC3E}">
        <p14:creationId xmlns:p14="http://schemas.microsoft.com/office/powerpoint/2010/main" val="403623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0000">
              <a:schemeClr val="bg1"/>
            </a:gs>
            <a:gs pos="98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llipszis 16"/>
          <p:cNvSpPr/>
          <p:nvPr/>
        </p:nvSpPr>
        <p:spPr>
          <a:xfrm>
            <a:off x="8220312" y="-864233"/>
            <a:ext cx="3356519" cy="3356519"/>
          </a:xfrm>
          <a:prstGeom prst="ellipse">
            <a:avLst/>
          </a:prstGeom>
          <a:solidFill>
            <a:schemeClr val="tx1">
              <a:alpha val="52000"/>
            </a:schemeClr>
          </a:solidFill>
          <a:ln>
            <a:noFill/>
          </a:ln>
          <a:effectLst>
            <a:softEdge rad="1104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Ellipszis 10"/>
          <p:cNvSpPr/>
          <p:nvPr/>
        </p:nvSpPr>
        <p:spPr>
          <a:xfrm>
            <a:off x="-1324210" y="929274"/>
            <a:ext cx="3356519" cy="3356519"/>
          </a:xfrm>
          <a:prstGeom prst="ellipse">
            <a:avLst/>
          </a:prstGeom>
          <a:solidFill>
            <a:schemeClr val="tx1">
              <a:alpha val="45490"/>
            </a:schemeClr>
          </a:solidFill>
          <a:ln>
            <a:noFill/>
          </a:ln>
          <a:effectLst>
            <a:softEdge rad="1104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Ellipszis 11"/>
          <p:cNvSpPr/>
          <p:nvPr/>
        </p:nvSpPr>
        <p:spPr>
          <a:xfrm>
            <a:off x="-1324210" y="-281424"/>
            <a:ext cx="4367560" cy="4289506"/>
          </a:xfrm>
          <a:prstGeom prst="ellipse">
            <a:avLst/>
          </a:prstGeom>
          <a:solidFill>
            <a:schemeClr val="tx1">
              <a:alpha val="7000"/>
            </a:schemeClr>
          </a:solidFill>
          <a:ln>
            <a:noFill/>
          </a:ln>
          <a:effectLst>
            <a:softEdge rad="1104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Ellipszis 12"/>
          <p:cNvSpPr/>
          <p:nvPr/>
        </p:nvSpPr>
        <p:spPr>
          <a:xfrm>
            <a:off x="9268516" y="3393690"/>
            <a:ext cx="5107264" cy="4529703"/>
          </a:xfrm>
          <a:prstGeom prst="ellipse">
            <a:avLst/>
          </a:prstGeom>
          <a:solidFill>
            <a:schemeClr val="tx1">
              <a:alpha val="8000"/>
            </a:schemeClr>
          </a:solidFill>
          <a:ln>
            <a:noFill/>
          </a:ln>
          <a:effectLst>
            <a:softEdge rad="1104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Ellipszis 13"/>
          <p:cNvSpPr/>
          <p:nvPr/>
        </p:nvSpPr>
        <p:spPr>
          <a:xfrm>
            <a:off x="10286993" y="4359647"/>
            <a:ext cx="3356519" cy="3356519"/>
          </a:xfrm>
          <a:prstGeom prst="ellipse">
            <a:avLst/>
          </a:prstGeom>
          <a:solidFill>
            <a:schemeClr val="tx1">
              <a:alpha val="35000"/>
            </a:schemeClr>
          </a:solidFill>
          <a:ln>
            <a:noFill/>
          </a:ln>
          <a:effectLst>
            <a:softEdge rad="1104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Ellipszis 1"/>
          <p:cNvSpPr/>
          <p:nvPr/>
        </p:nvSpPr>
        <p:spPr>
          <a:xfrm>
            <a:off x="9820505" y="814027"/>
            <a:ext cx="78067" cy="78067"/>
          </a:xfrm>
          <a:prstGeom prst="ellipse">
            <a:avLst/>
          </a:prstGeom>
          <a:solidFill>
            <a:schemeClr val="tx1">
              <a:alpha val="6000"/>
            </a:schemeClr>
          </a:solidFill>
          <a:ln>
            <a:noFill/>
          </a:ln>
          <a:effectLst>
            <a:glow rad="457200">
              <a:schemeClr val="tx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Ellipszis 14"/>
          <p:cNvSpPr/>
          <p:nvPr/>
        </p:nvSpPr>
        <p:spPr>
          <a:xfrm>
            <a:off x="213722" y="2568501"/>
            <a:ext cx="78067" cy="78067"/>
          </a:xfrm>
          <a:prstGeom prst="ellipse">
            <a:avLst/>
          </a:prstGeom>
          <a:solidFill>
            <a:schemeClr val="tx1">
              <a:alpha val="3000"/>
            </a:schemeClr>
          </a:solidFill>
          <a:ln>
            <a:noFill/>
          </a:ln>
          <a:effectLst>
            <a:glow rad="457200">
              <a:schemeClr val="tx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Ellipszis 20"/>
          <p:cNvSpPr/>
          <p:nvPr/>
        </p:nvSpPr>
        <p:spPr>
          <a:xfrm>
            <a:off x="11965253" y="6103434"/>
            <a:ext cx="78067" cy="78067"/>
          </a:xfrm>
          <a:prstGeom prst="ellipse">
            <a:avLst/>
          </a:prstGeom>
          <a:solidFill>
            <a:schemeClr val="tx1">
              <a:alpha val="9000"/>
            </a:schemeClr>
          </a:solidFill>
          <a:ln>
            <a:noFill/>
          </a:ln>
          <a:effectLst>
            <a:glow rad="457200">
              <a:schemeClr val="tx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Cím 1"/>
          <p:cNvSpPr txBox="1">
            <a:spLocks/>
          </p:cNvSpPr>
          <p:nvPr/>
        </p:nvSpPr>
        <p:spPr>
          <a:xfrm>
            <a:off x="859570" y="42583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5400" dirty="0">
                <a:latin typeface="Arial Black" panose="020B0A04020102020204" pitchFamily="34" charset="0"/>
              </a:rPr>
              <a:t>Tartalom</a:t>
            </a:r>
          </a:p>
        </p:txBody>
      </p:sp>
      <p:sp>
        <p:nvSpPr>
          <p:cNvPr id="20" name="Tartalom helye 2"/>
          <p:cNvSpPr txBox="1">
            <a:spLocks/>
          </p:cNvSpPr>
          <p:nvPr/>
        </p:nvSpPr>
        <p:spPr>
          <a:xfrm>
            <a:off x="4426365" y="2309025"/>
            <a:ext cx="4255827" cy="32800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spcBef>
                <a:spcPts val="1800"/>
              </a:spcBef>
              <a:buFont typeface="+mj-lt"/>
              <a:buAutoNum type="arabicPeriod"/>
            </a:pPr>
            <a:r>
              <a:rPr lang="hu-HU" dirty="0"/>
              <a:t>Mi a Projekt? </a:t>
            </a:r>
            <a:endParaRPr lang="hu-HU" dirty="0" smtClean="0"/>
          </a:p>
          <a:p>
            <a:pPr marL="457200" indent="-457200" algn="l">
              <a:spcBef>
                <a:spcPts val="1800"/>
              </a:spcBef>
              <a:buFont typeface="+mj-lt"/>
              <a:buAutoNum type="arabicPeriod"/>
            </a:pPr>
            <a:r>
              <a:rPr lang="hu-HU" dirty="0" smtClean="0"/>
              <a:t>Fő funkciók</a:t>
            </a:r>
            <a:endParaRPr lang="hu-HU" dirty="0"/>
          </a:p>
          <a:p>
            <a:pPr marL="457200" indent="-457200" algn="l">
              <a:spcBef>
                <a:spcPts val="1800"/>
              </a:spcBef>
              <a:buFont typeface="+mj-lt"/>
              <a:buAutoNum type="arabicPeriod"/>
            </a:pPr>
            <a:r>
              <a:rPr lang="hu-HU" dirty="0"/>
              <a:t>Csapat</a:t>
            </a:r>
          </a:p>
          <a:p>
            <a:pPr marL="457200" indent="-457200" algn="l">
              <a:spcBef>
                <a:spcPts val="1800"/>
              </a:spcBef>
              <a:buFont typeface="+mj-lt"/>
              <a:buAutoNum type="arabicPeriod"/>
            </a:pPr>
            <a:r>
              <a:rPr lang="hu-HU" dirty="0" smtClean="0"/>
              <a:t>Kód</a:t>
            </a:r>
          </a:p>
          <a:p>
            <a:pPr marL="457200" indent="-457200" algn="l">
              <a:spcBef>
                <a:spcPts val="1800"/>
              </a:spcBef>
              <a:buFont typeface="+mj-lt"/>
              <a:buAutoNum type="arabicPeriod"/>
            </a:pPr>
            <a:r>
              <a:rPr lang="hu-HU" dirty="0" smtClean="0"/>
              <a:t>Önreflexió</a:t>
            </a:r>
            <a:endParaRPr lang="hu-HU" dirty="0"/>
          </a:p>
          <a:p>
            <a:pPr marL="457200" indent="-457200" algn="l">
              <a:spcBef>
                <a:spcPts val="1800"/>
              </a:spcBef>
              <a:buFont typeface="+mj-lt"/>
              <a:buAutoNum type="arabicPeriod"/>
            </a:pPr>
            <a:r>
              <a:rPr lang="hu-HU" dirty="0"/>
              <a:t>Továbbfejlesztési lehetőségek</a:t>
            </a:r>
          </a:p>
          <a:p>
            <a:pPr marL="457200" indent="-457200" algn="l">
              <a:spcBef>
                <a:spcPts val="1800"/>
              </a:spcBef>
              <a:buFont typeface="+mj-lt"/>
              <a:buAutoNum type="arabicPeriod"/>
            </a:pPr>
            <a:r>
              <a:rPr lang="hu-HU" dirty="0" smtClean="0"/>
              <a:t>Konklúzió</a:t>
            </a:r>
            <a:endParaRPr lang="hu-HU" dirty="0"/>
          </a:p>
          <a:p>
            <a:pPr algn="l">
              <a:spcBef>
                <a:spcPts val="1800"/>
              </a:spcBef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1554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45592" y="98574"/>
            <a:ext cx="3761232" cy="1591690"/>
          </a:xfrm>
        </p:spPr>
        <p:txBody>
          <a:bodyPr>
            <a:normAutofit/>
          </a:bodyPr>
          <a:lstStyle/>
          <a:p>
            <a:r>
              <a:rPr lang="hu-HU" sz="4000" dirty="0"/>
              <a:t>Mi a projekt?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11017" y="2848307"/>
            <a:ext cx="5062904" cy="18759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u-HU" sz="3600" dirty="0">
                <a:solidFill>
                  <a:srgbClr val="909090"/>
                </a:solidFill>
              </a:rPr>
              <a:t>Mi a projekt </a:t>
            </a:r>
            <a:r>
              <a:rPr lang="hu-HU" sz="3600" b="1" dirty="0"/>
              <a:t>cél</a:t>
            </a:r>
            <a:r>
              <a:rPr lang="hu-HU" sz="3600" dirty="0">
                <a:solidFill>
                  <a:srgbClr val="909090"/>
                </a:solidFill>
              </a:rPr>
              <a:t>ja?</a:t>
            </a:r>
          </a:p>
          <a:p>
            <a:pPr marL="0" indent="0" algn="ctr">
              <a:buNone/>
            </a:pPr>
            <a:r>
              <a:rPr lang="hu-HU" sz="3600" dirty="0">
                <a:solidFill>
                  <a:srgbClr val="909090"/>
                </a:solidFill>
              </a:rPr>
              <a:t>Mennyi </a:t>
            </a:r>
            <a:r>
              <a:rPr lang="hu-HU" sz="3600" b="1" dirty="0"/>
              <a:t>idő</a:t>
            </a:r>
            <a:r>
              <a:rPr lang="hu-HU" sz="3600" dirty="0">
                <a:solidFill>
                  <a:srgbClr val="909090"/>
                </a:solidFill>
              </a:rPr>
              <a:t>nk volt rá?</a:t>
            </a:r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984" y="494789"/>
            <a:ext cx="2550163" cy="2550163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57" t="27473" r="13228" b="29056"/>
          <a:stretch/>
        </p:blipFill>
        <p:spPr>
          <a:xfrm>
            <a:off x="545592" y="3918110"/>
            <a:ext cx="2304288" cy="2408354"/>
          </a:xfrm>
          <a:prstGeom prst="rect">
            <a:avLst/>
          </a:prstGeom>
        </p:spPr>
      </p:pic>
      <p:sp>
        <p:nvSpPr>
          <p:cNvPr id="33" name="Nyíl: visszakanyarodó 32">
            <a:extLst>
              <a:ext uri="{FF2B5EF4-FFF2-40B4-BE49-F238E27FC236}">
                <a16:creationId xmlns:a16="http://schemas.microsoft.com/office/drawing/2014/main" id="{804F2DDA-4FA9-4C43-9871-F303B4FBFFAC}"/>
              </a:ext>
            </a:extLst>
          </p:cNvPr>
          <p:cNvSpPr/>
          <p:nvPr/>
        </p:nvSpPr>
        <p:spPr>
          <a:xfrm rot="5400000">
            <a:off x="8384355" y="3179801"/>
            <a:ext cx="673641" cy="633047"/>
          </a:xfrm>
          <a:prstGeom prst="uturnArrow">
            <a:avLst>
              <a:gd name="adj1" fmla="val 19668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tx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34" name="Nyíl: visszakanyarodó 33">
            <a:extLst>
              <a:ext uri="{FF2B5EF4-FFF2-40B4-BE49-F238E27FC236}">
                <a16:creationId xmlns:a16="http://schemas.microsoft.com/office/drawing/2014/main" id="{B3EBCC2D-2241-48EE-B30B-671D1C83E4FB}"/>
              </a:ext>
            </a:extLst>
          </p:cNvPr>
          <p:cNvSpPr/>
          <p:nvPr/>
        </p:nvSpPr>
        <p:spPr>
          <a:xfrm rot="16200000">
            <a:off x="3013429" y="3112476"/>
            <a:ext cx="673641" cy="633047"/>
          </a:xfrm>
          <a:prstGeom prst="uturnArrow">
            <a:avLst>
              <a:gd name="adj1" fmla="val 19668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86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22437" y="0"/>
            <a:ext cx="3404616" cy="1325563"/>
          </a:xfrm>
        </p:spPr>
        <p:txBody>
          <a:bodyPr>
            <a:normAutofit/>
          </a:bodyPr>
          <a:lstStyle/>
          <a:p>
            <a:r>
              <a:rPr lang="hu-HU" sz="5400" b="1" dirty="0"/>
              <a:t>Fő funkciók</a:t>
            </a:r>
          </a:p>
        </p:txBody>
      </p:sp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D6B0DCB1-FBC9-47EA-86F7-D194A525D7FF}"/>
              </a:ext>
            </a:extLst>
          </p:cNvPr>
          <p:cNvGrpSpPr/>
          <p:nvPr/>
        </p:nvGrpSpPr>
        <p:grpSpPr>
          <a:xfrm>
            <a:off x="4933633" y="2453268"/>
            <a:ext cx="2348420" cy="2458135"/>
            <a:chOff x="1603394" y="1910960"/>
            <a:chExt cx="3434223" cy="3594665"/>
          </a:xfrm>
          <a:effectLst>
            <a:glow>
              <a:schemeClr val="accent1">
                <a:alpha val="40000"/>
              </a:schemeClr>
            </a:glow>
          </a:effectLst>
        </p:grpSpPr>
        <p:grpSp>
          <p:nvGrpSpPr>
            <p:cNvPr id="6" name="Csoportba foglalás 5">
              <a:extLst>
                <a:ext uri="{FF2B5EF4-FFF2-40B4-BE49-F238E27FC236}">
                  <a16:creationId xmlns:a16="http://schemas.microsoft.com/office/drawing/2014/main" id="{18B0C76B-6399-400F-A888-9F78BEB32631}"/>
                </a:ext>
              </a:extLst>
            </p:cNvPr>
            <p:cNvGrpSpPr/>
            <p:nvPr/>
          </p:nvGrpSpPr>
          <p:grpSpPr>
            <a:xfrm>
              <a:off x="1611950" y="1962537"/>
              <a:ext cx="3404616" cy="3404616"/>
              <a:chOff x="1611950" y="1962537"/>
              <a:chExt cx="3404616" cy="3404616"/>
            </a:xfrm>
          </p:grpSpPr>
          <p:sp>
            <p:nvSpPr>
              <p:cNvPr id="5" name="Ellipszis 4">
                <a:extLst>
                  <a:ext uri="{FF2B5EF4-FFF2-40B4-BE49-F238E27FC236}">
                    <a16:creationId xmlns:a16="http://schemas.microsoft.com/office/drawing/2014/main" id="{873817FD-67C7-4C47-9225-223CEE654255}"/>
                  </a:ext>
                </a:extLst>
              </p:cNvPr>
              <p:cNvSpPr/>
              <p:nvPr/>
            </p:nvSpPr>
            <p:spPr>
              <a:xfrm>
                <a:off x="1611950" y="1962537"/>
                <a:ext cx="3404616" cy="3404616"/>
              </a:xfrm>
              <a:prstGeom prst="ellipse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  <a:effectLst>
                <a:glow>
                  <a:schemeClr val="accent1"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" name="Ellipszis 6">
                <a:extLst>
                  <a:ext uri="{FF2B5EF4-FFF2-40B4-BE49-F238E27FC236}">
                    <a16:creationId xmlns:a16="http://schemas.microsoft.com/office/drawing/2014/main" id="{03A1BF72-C270-44B0-AE95-B7F174DEED89}"/>
                  </a:ext>
                </a:extLst>
              </p:cNvPr>
              <p:cNvSpPr/>
              <p:nvPr/>
            </p:nvSpPr>
            <p:spPr>
              <a:xfrm>
                <a:off x="2137919" y="2482256"/>
                <a:ext cx="2365175" cy="23651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grpSp>
          <p:nvGrpSpPr>
            <p:cNvPr id="9" name="Csoportba foglalás 8">
              <a:extLst>
                <a:ext uri="{FF2B5EF4-FFF2-40B4-BE49-F238E27FC236}">
                  <a16:creationId xmlns:a16="http://schemas.microsoft.com/office/drawing/2014/main" id="{C708FA21-DE50-4DC7-B8EA-60A4BE40C9F9}"/>
                </a:ext>
              </a:extLst>
            </p:cNvPr>
            <p:cNvGrpSpPr/>
            <p:nvPr/>
          </p:nvGrpSpPr>
          <p:grpSpPr>
            <a:xfrm>
              <a:off x="1603394" y="1910960"/>
              <a:ext cx="3434223" cy="3594665"/>
              <a:chOff x="1603394" y="1910960"/>
              <a:chExt cx="3434223" cy="3594665"/>
            </a:xfrm>
          </p:grpSpPr>
          <p:sp>
            <p:nvSpPr>
              <p:cNvPr id="8" name="Téglalap 7">
                <a:extLst>
                  <a:ext uri="{FF2B5EF4-FFF2-40B4-BE49-F238E27FC236}">
                    <a16:creationId xmlns:a16="http://schemas.microsoft.com/office/drawing/2014/main" id="{88121FB1-2530-4B67-8B5C-D5BF12602B65}"/>
                  </a:ext>
                </a:extLst>
              </p:cNvPr>
              <p:cNvSpPr/>
              <p:nvPr/>
            </p:nvSpPr>
            <p:spPr>
              <a:xfrm>
                <a:off x="3127923" y="1910960"/>
                <a:ext cx="364114" cy="6292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0" name="Téglalap 9">
                <a:extLst>
                  <a:ext uri="{FF2B5EF4-FFF2-40B4-BE49-F238E27FC236}">
                    <a16:creationId xmlns:a16="http://schemas.microsoft.com/office/drawing/2014/main" id="{268C8677-BDB8-4CD5-9D78-478E6BE63AA2}"/>
                  </a:ext>
                </a:extLst>
              </p:cNvPr>
              <p:cNvSpPr/>
              <p:nvPr/>
            </p:nvSpPr>
            <p:spPr>
              <a:xfrm>
                <a:off x="3127923" y="4660490"/>
                <a:ext cx="364114" cy="8451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2" name="Téglalap 11">
                <a:extLst>
                  <a:ext uri="{FF2B5EF4-FFF2-40B4-BE49-F238E27FC236}">
                    <a16:creationId xmlns:a16="http://schemas.microsoft.com/office/drawing/2014/main" id="{8591D593-036C-4FBC-B4B5-44FBFA00D107}"/>
                  </a:ext>
                </a:extLst>
              </p:cNvPr>
              <p:cNvSpPr/>
              <p:nvPr/>
            </p:nvSpPr>
            <p:spPr>
              <a:xfrm rot="16200000">
                <a:off x="1735970" y="3350212"/>
                <a:ext cx="364114" cy="6292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3" name="Téglalap 12">
                <a:extLst>
                  <a:ext uri="{FF2B5EF4-FFF2-40B4-BE49-F238E27FC236}">
                    <a16:creationId xmlns:a16="http://schemas.microsoft.com/office/drawing/2014/main" id="{9347944C-A565-4507-8483-39D4CBCC2623}"/>
                  </a:ext>
                </a:extLst>
              </p:cNvPr>
              <p:cNvSpPr/>
              <p:nvPr/>
            </p:nvSpPr>
            <p:spPr>
              <a:xfrm rot="16200000">
                <a:off x="4540928" y="3350213"/>
                <a:ext cx="364114" cy="6292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</p:grpSp>
      <p:sp>
        <p:nvSpPr>
          <p:cNvPr id="15" name="Téglalap 14">
            <a:extLst>
              <a:ext uri="{FF2B5EF4-FFF2-40B4-BE49-F238E27FC236}">
                <a16:creationId xmlns:a16="http://schemas.microsoft.com/office/drawing/2014/main" id="{4B4006AE-DC4C-4437-8FE5-0F721D15821C}"/>
              </a:ext>
            </a:extLst>
          </p:cNvPr>
          <p:cNvSpPr/>
          <p:nvPr/>
        </p:nvSpPr>
        <p:spPr>
          <a:xfrm>
            <a:off x="2393822" y="2006269"/>
            <a:ext cx="28080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400"/>
              </a:spcBef>
            </a:pPr>
            <a:r>
              <a:rPr lang="hu-HU" sz="2000" dirty="0"/>
              <a:t>A lejátszó ablak vegye fel a film méretét </a:t>
            </a:r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119570A9-5054-44D6-8D62-52A1989E945A}"/>
              </a:ext>
            </a:extLst>
          </p:cNvPr>
          <p:cNvSpPr/>
          <p:nvPr/>
        </p:nvSpPr>
        <p:spPr>
          <a:xfrm>
            <a:off x="2393822" y="4596132"/>
            <a:ext cx="34599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400"/>
              </a:spcBef>
            </a:pPr>
            <a:r>
              <a:rPr lang="hu-HU" dirty="0"/>
              <a:t>A felhasználó gombokkal vezérelheti a lejátszást</a:t>
            </a:r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4BBD8247-1F27-4350-BF39-7CA9933EE0E0}"/>
              </a:ext>
            </a:extLst>
          </p:cNvPr>
          <p:cNvSpPr/>
          <p:nvPr/>
        </p:nvSpPr>
        <p:spPr>
          <a:xfrm>
            <a:off x="8138108" y="2006269"/>
            <a:ext cx="30256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400"/>
              </a:spcBef>
            </a:pPr>
            <a:r>
              <a:rPr lang="hu-HU" dirty="0" err="1"/>
              <a:t>RadialGradientBrush</a:t>
            </a:r>
            <a:r>
              <a:rPr lang="hu-HU" dirty="0"/>
              <a:t> használata</a:t>
            </a:r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9F53B6B3-2CA1-49F3-9B14-1824AC9EF576}"/>
              </a:ext>
            </a:extLst>
          </p:cNvPr>
          <p:cNvSpPr/>
          <p:nvPr/>
        </p:nvSpPr>
        <p:spPr>
          <a:xfrm>
            <a:off x="8140535" y="4596131"/>
            <a:ext cx="36185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400"/>
              </a:spcBef>
            </a:pPr>
            <a:r>
              <a:rPr lang="hu-HU" dirty="0"/>
              <a:t>Médiát lehessen úgy is megadni, hogy ráhúzzuk az ablakra</a:t>
            </a:r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31" t="27821" r="26725" b="24765"/>
          <a:stretch/>
        </p:blipFill>
        <p:spPr>
          <a:xfrm>
            <a:off x="10328188" y="349592"/>
            <a:ext cx="1098764" cy="1131464"/>
          </a:xfrm>
          <a:prstGeom prst="ellipse">
            <a:avLst/>
          </a:prstGeom>
        </p:spPr>
      </p:pic>
      <p:sp>
        <p:nvSpPr>
          <p:cNvPr id="3" name="Szövegdoboz 2"/>
          <p:cNvSpPr txBox="1"/>
          <p:nvPr/>
        </p:nvSpPr>
        <p:spPr>
          <a:xfrm>
            <a:off x="1729673" y="2006269"/>
            <a:ext cx="390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 smtClean="0">
                <a:latin typeface="+mj-lt"/>
                <a:cs typeface="Times New Roman" panose="02020603050405020304" pitchFamily="18" charset="0"/>
              </a:rPr>
              <a:t>I.</a:t>
            </a:r>
            <a:endParaRPr lang="hu-HU" sz="20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9" name="Szövegdoboz 18"/>
          <p:cNvSpPr txBox="1"/>
          <p:nvPr/>
        </p:nvSpPr>
        <p:spPr>
          <a:xfrm>
            <a:off x="1636162" y="4596131"/>
            <a:ext cx="390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 smtClean="0">
                <a:latin typeface="+mj-lt"/>
                <a:cs typeface="Times New Roman" panose="02020603050405020304" pitchFamily="18" charset="0"/>
              </a:rPr>
              <a:t>II.</a:t>
            </a:r>
            <a:endParaRPr lang="hu-HU" sz="20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0" name="Szövegdoboz 19"/>
          <p:cNvSpPr txBox="1"/>
          <p:nvPr/>
        </p:nvSpPr>
        <p:spPr>
          <a:xfrm>
            <a:off x="7475211" y="2006269"/>
            <a:ext cx="467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 smtClean="0">
                <a:latin typeface="+mj-lt"/>
                <a:cs typeface="Times New Roman" panose="02020603050405020304" pitchFamily="18" charset="0"/>
              </a:rPr>
              <a:t>III.</a:t>
            </a:r>
            <a:endParaRPr lang="hu-HU" sz="2000" b="1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1" name="Szövegdoboz 20"/>
          <p:cNvSpPr txBox="1"/>
          <p:nvPr/>
        </p:nvSpPr>
        <p:spPr>
          <a:xfrm>
            <a:off x="7460742" y="4596131"/>
            <a:ext cx="4959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 smtClean="0">
                <a:latin typeface="+mj-lt"/>
                <a:cs typeface="Times New Roman" panose="02020603050405020304" pitchFamily="18" charset="0"/>
              </a:rPr>
              <a:t>IV.</a:t>
            </a:r>
            <a:endParaRPr lang="hu-HU" sz="2000" b="1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50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713" y="5431560"/>
            <a:ext cx="1033548" cy="1033548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39868" y="4778636"/>
            <a:ext cx="2252430" cy="1704460"/>
          </a:xfrm>
        </p:spPr>
        <p:txBody>
          <a:bodyPr>
            <a:normAutofit/>
          </a:bodyPr>
          <a:lstStyle/>
          <a:p>
            <a:r>
              <a:rPr lang="hu-HU" sz="3600" i="1" dirty="0" err="1"/>
              <a:t>Our</a:t>
            </a:r>
            <a:r>
              <a:rPr lang="hu-HU" b="1" dirty="0"/>
              <a:t> </a:t>
            </a:r>
            <a:r>
              <a:rPr lang="hu-HU" sz="4800" b="1" dirty="0"/>
              <a:t>Team</a:t>
            </a:r>
            <a:endParaRPr lang="hu-HU" b="1" dirty="0"/>
          </a:p>
        </p:txBody>
      </p:sp>
      <p:grpSp>
        <p:nvGrpSpPr>
          <p:cNvPr id="7" name="Csoportba foglalás 6">
            <a:extLst>
              <a:ext uri="{FF2B5EF4-FFF2-40B4-BE49-F238E27FC236}">
                <a16:creationId xmlns:a16="http://schemas.microsoft.com/office/drawing/2014/main" id="{6F143675-6391-4585-883C-8D0289970B15}"/>
              </a:ext>
            </a:extLst>
          </p:cNvPr>
          <p:cNvGrpSpPr/>
          <p:nvPr/>
        </p:nvGrpSpPr>
        <p:grpSpPr>
          <a:xfrm>
            <a:off x="1412396" y="1065777"/>
            <a:ext cx="2409968" cy="3104941"/>
            <a:chOff x="1330012" y="703144"/>
            <a:chExt cx="2409968" cy="3104941"/>
          </a:xfrm>
        </p:grpSpPr>
        <p:grpSp>
          <p:nvGrpSpPr>
            <p:cNvPr id="23" name="Csoportba foglalás 22">
              <a:extLst>
                <a:ext uri="{FF2B5EF4-FFF2-40B4-BE49-F238E27FC236}">
                  <a16:creationId xmlns:a16="http://schemas.microsoft.com/office/drawing/2014/main" id="{62F7B946-9B76-4C0E-AEBB-1D8EA4C72532}"/>
                </a:ext>
              </a:extLst>
            </p:cNvPr>
            <p:cNvGrpSpPr/>
            <p:nvPr/>
          </p:nvGrpSpPr>
          <p:grpSpPr>
            <a:xfrm>
              <a:off x="2016925" y="923708"/>
              <a:ext cx="952821" cy="952821"/>
              <a:chOff x="5551487" y="1880278"/>
              <a:chExt cx="1215850" cy="1215850"/>
            </a:xfrm>
          </p:grpSpPr>
          <p:sp>
            <p:nvSpPr>
              <p:cNvPr id="24" name="Ellipszis 23">
                <a:extLst>
                  <a:ext uri="{FF2B5EF4-FFF2-40B4-BE49-F238E27FC236}">
                    <a16:creationId xmlns:a16="http://schemas.microsoft.com/office/drawing/2014/main" id="{59BAE523-4246-4C66-BEC3-D61B36D2499F}"/>
                  </a:ext>
                </a:extLst>
              </p:cNvPr>
              <p:cNvSpPr/>
              <p:nvPr/>
            </p:nvSpPr>
            <p:spPr>
              <a:xfrm>
                <a:off x="5551487" y="1880278"/>
                <a:ext cx="1215850" cy="1215850"/>
              </a:xfrm>
              <a:prstGeom prst="ellipse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grpSp>
            <p:nvGrpSpPr>
              <p:cNvPr id="25" name="Csoportba foglalás 24">
                <a:extLst>
                  <a:ext uri="{FF2B5EF4-FFF2-40B4-BE49-F238E27FC236}">
                    <a16:creationId xmlns:a16="http://schemas.microsoft.com/office/drawing/2014/main" id="{17EAF246-9D80-4976-A6F0-3A9E21A589BD}"/>
                  </a:ext>
                </a:extLst>
              </p:cNvPr>
              <p:cNvGrpSpPr/>
              <p:nvPr/>
            </p:nvGrpSpPr>
            <p:grpSpPr>
              <a:xfrm>
                <a:off x="5842267" y="2046472"/>
                <a:ext cx="634291" cy="1022108"/>
                <a:chOff x="1818158" y="4086004"/>
                <a:chExt cx="569925" cy="918388"/>
              </a:xfrm>
            </p:grpSpPr>
            <p:sp>
              <p:nvSpPr>
                <p:cNvPr id="26" name="Körszelet 25">
                  <a:extLst>
                    <a:ext uri="{FF2B5EF4-FFF2-40B4-BE49-F238E27FC236}">
                      <a16:creationId xmlns:a16="http://schemas.microsoft.com/office/drawing/2014/main" id="{A9CC3AB4-7163-498A-BD6A-C926EBB6BD5F}"/>
                    </a:ext>
                  </a:extLst>
                </p:cNvPr>
                <p:cNvSpPr/>
                <p:nvPr/>
              </p:nvSpPr>
              <p:spPr>
                <a:xfrm rot="6714968">
                  <a:off x="1818158" y="4434467"/>
                  <a:ext cx="569925" cy="569925"/>
                </a:xfrm>
                <a:prstGeom prst="chord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sp>
              <p:nvSpPr>
                <p:cNvPr id="27" name="Ellipszis 26">
                  <a:extLst>
                    <a:ext uri="{FF2B5EF4-FFF2-40B4-BE49-F238E27FC236}">
                      <a16:creationId xmlns:a16="http://schemas.microsoft.com/office/drawing/2014/main" id="{A5D51596-C4CA-450C-9E83-C9940691C865}"/>
                    </a:ext>
                  </a:extLst>
                </p:cNvPr>
                <p:cNvSpPr/>
                <p:nvPr/>
              </p:nvSpPr>
              <p:spPr>
                <a:xfrm>
                  <a:off x="1943100" y="4086004"/>
                  <a:ext cx="320040" cy="32918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</p:grpSp>
        </p:grpSp>
        <p:grpSp>
          <p:nvGrpSpPr>
            <p:cNvPr id="6" name="Csoportba foglalás 5">
              <a:extLst>
                <a:ext uri="{FF2B5EF4-FFF2-40B4-BE49-F238E27FC236}">
                  <a16:creationId xmlns:a16="http://schemas.microsoft.com/office/drawing/2014/main" id="{C735575A-794E-48C2-A540-8285E41B6738}"/>
                </a:ext>
              </a:extLst>
            </p:cNvPr>
            <p:cNvGrpSpPr/>
            <p:nvPr/>
          </p:nvGrpSpPr>
          <p:grpSpPr>
            <a:xfrm>
              <a:off x="1330012" y="703144"/>
              <a:ext cx="2409968" cy="3104941"/>
              <a:chOff x="-619368" y="-550904"/>
              <a:chExt cx="2409968" cy="3104941"/>
            </a:xfrm>
          </p:grpSpPr>
          <p:sp>
            <p:nvSpPr>
              <p:cNvPr id="28" name="Téglalap: lekerekített 27">
                <a:extLst>
                  <a:ext uri="{FF2B5EF4-FFF2-40B4-BE49-F238E27FC236}">
                    <a16:creationId xmlns:a16="http://schemas.microsoft.com/office/drawing/2014/main" id="{B73058FA-E641-43CC-A0DB-2895CCD03E5B}"/>
                  </a:ext>
                </a:extLst>
              </p:cNvPr>
              <p:cNvSpPr/>
              <p:nvPr/>
            </p:nvSpPr>
            <p:spPr>
              <a:xfrm>
                <a:off x="-619368" y="-550904"/>
                <a:ext cx="2409968" cy="3104941"/>
              </a:xfrm>
              <a:prstGeom prst="roundRect">
                <a:avLst/>
              </a:prstGeom>
              <a:solidFill>
                <a:schemeClr val="tx1">
                  <a:lumMod val="95000"/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grpSp>
            <p:nvGrpSpPr>
              <p:cNvPr id="5" name="Csoportba foglalás 4">
                <a:extLst>
                  <a:ext uri="{FF2B5EF4-FFF2-40B4-BE49-F238E27FC236}">
                    <a16:creationId xmlns:a16="http://schemas.microsoft.com/office/drawing/2014/main" id="{2DC1BC4B-E396-45C7-B127-DEC72C57438B}"/>
                  </a:ext>
                </a:extLst>
              </p:cNvPr>
              <p:cNvGrpSpPr/>
              <p:nvPr/>
            </p:nvGrpSpPr>
            <p:grpSpPr>
              <a:xfrm>
                <a:off x="-318412" y="709938"/>
                <a:ext cx="1813095" cy="1720839"/>
                <a:chOff x="-334965" y="589793"/>
                <a:chExt cx="1813095" cy="1720839"/>
              </a:xfrm>
            </p:grpSpPr>
            <p:sp>
              <p:nvSpPr>
                <p:cNvPr id="19" name="Szövegdoboz 18"/>
                <p:cNvSpPr txBox="1"/>
                <p:nvPr/>
              </p:nvSpPr>
              <p:spPr>
                <a:xfrm>
                  <a:off x="-329926" y="589793"/>
                  <a:ext cx="180805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hu-HU" cap="all" dirty="0"/>
                    <a:t>György Zoltán Szilárd</a:t>
                  </a:r>
                </a:p>
              </p:txBody>
            </p:sp>
            <p:sp>
              <p:nvSpPr>
                <p:cNvPr id="52" name="Szövegdoboz 51"/>
                <p:cNvSpPr txBox="1"/>
                <p:nvPr/>
              </p:nvSpPr>
              <p:spPr>
                <a:xfrm>
                  <a:off x="-334965" y="1941300"/>
                  <a:ext cx="1808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hu-HU" b="1" i="1" dirty="0" smtClean="0"/>
                    <a:t>UX, UI - design</a:t>
                  </a:r>
                  <a:endParaRPr lang="hu-HU" b="1" i="1" dirty="0"/>
                </a:p>
              </p:txBody>
            </p:sp>
          </p:grpSp>
        </p:grpSp>
      </p:grpSp>
      <p:grpSp>
        <p:nvGrpSpPr>
          <p:cNvPr id="32" name="Csoportba foglalás 31">
            <a:extLst>
              <a:ext uri="{FF2B5EF4-FFF2-40B4-BE49-F238E27FC236}">
                <a16:creationId xmlns:a16="http://schemas.microsoft.com/office/drawing/2014/main" id="{F550639F-EF96-491D-8BA5-CB8C044D549C}"/>
              </a:ext>
            </a:extLst>
          </p:cNvPr>
          <p:cNvGrpSpPr/>
          <p:nvPr/>
        </p:nvGrpSpPr>
        <p:grpSpPr>
          <a:xfrm>
            <a:off x="4939810" y="1076720"/>
            <a:ext cx="2409968" cy="3104941"/>
            <a:chOff x="1330012" y="703144"/>
            <a:chExt cx="2409968" cy="3104941"/>
          </a:xfrm>
        </p:grpSpPr>
        <p:grpSp>
          <p:nvGrpSpPr>
            <p:cNvPr id="33" name="Csoportba foglalás 32">
              <a:extLst>
                <a:ext uri="{FF2B5EF4-FFF2-40B4-BE49-F238E27FC236}">
                  <a16:creationId xmlns:a16="http://schemas.microsoft.com/office/drawing/2014/main" id="{177649EA-7555-48B5-9CD7-CF02E6718414}"/>
                </a:ext>
              </a:extLst>
            </p:cNvPr>
            <p:cNvGrpSpPr/>
            <p:nvPr/>
          </p:nvGrpSpPr>
          <p:grpSpPr>
            <a:xfrm>
              <a:off x="2016925" y="923708"/>
              <a:ext cx="952821" cy="952821"/>
              <a:chOff x="5551487" y="1880278"/>
              <a:chExt cx="1215850" cy="1215850"/>
            </a:xfrm>
          </p:grpSpPr>
          <p:sp>
            <p:nvSpPr>
              <p:cNvPr id="56" name="Ellipszis 55">
                <a:extLst>
                  <a:ext uri="{FF2B5EF4-FFF2-40B4-BE49-F238E27FC236}">
                    <a16:creationId xmlns:a16="http://schemas.microsoft.com/office/drawing/2014/main" id="{11C03997-7B3E-4D63-BF13-5ADFA4089F46}"/>
                  </a:ext>
                </a:extLst>
              </p:cNvPr>
              <p:cNvSpPr/>
              <p:nvPr/>
            </p:nvSpPr>
            <p:spPr>
              <a:xfrm>
                <a:off x="5551487" y="1880278"/>
                <a:ext cx="1215850" cy="1215850"/>
              </a:xfrm>
              <a:prstGeom prst="ellipse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grpSp>
            <p:nvGrpSpPr>
              <p:cNvPr id="57" name="Csoportba foglalás 56">
                <a:extLst>
                  <a:ext uri="{FF2B5EF4-FFF2-40B4-BE49-F238E27FC236}">
                    <a16:creationId xmlns:a16="http://schemas.microsoft.com/office/drawing/2014/main" id="{4A4D8DDA-F5D2-42AA-8C2E-29860A174D44}"/>
                  </a:ext>
                </a:extLst>
              </p:cNvPr>
              <p:cNvGrpSpPr/>
              <p:nvPr/>
            </p:nvGrpSpPr>
            <p:grpSpPr>
              <a:xfrm>
                <a:off x="5842267" y="2046472"/>
                <a:ext cx="634291" cy="1022108"/>
                <a:chOff x="1818158" y="4086004"/>
                <a:chExt cx="569925" cy="918388"/>
              </a:xfrm>
            </p:grpSpPr>
            <p:sp>
              <p:nvSpPr>
                <p:cNvPr id="58" name="Körszelet 57">
                  <a:extLst>
                    <a:ext uri="{FF2B5EF4-FFF2-40B4-BE49-F238E27FC236}">
                      <a16:creationId xmlns:a16="http://schemas.microsoft.com/office/drawing/2014/main" id="{38475F11-1E5E-494D-AE9B-2993D62971A6}"/>
                    </a:ext>
                  </a:extLst>
                </p:cNvPr>
                <p:cNvSpPr/>
                <p:nvPr/>
              </p:nvSpPr>
              <p:spPr>
                <a:xfrm rot="6714968">
                  <a:off x="1818158" y="4434467"/>
                  <a:ext cx="569925" cy="569925"/>
                </a:xfrm>
                <a:prstGeom prst="chord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sp>
              <p:nvSpPr>
                <p:cNvPr id="59" name="Ellipszis 58">
                  <a:extLst>
                    <a:ext uri="{FF2B5EF4-FFF2-40B4-BE49-F238E27FC236}">
                      <a16:creationId xmlns:a16="http://schemas.microsoft.com/office/drawing/2014/main" id="{42B45502-0785-41FB-8DC6-5D09452AF13E}"/>
                    </a:ext>
                  </a:extLst>
                </p:cNvPr>
                <p:cNvSpPr/>
                <p:nvPr/>
              </p:nvSpPr>
              <p:spPr>
                <a:xfrm>
                  <a:off x="1943100" y="4086004"/>
                  <a:ext cx="320040" cy="32918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</p:grpSp>
        </p:grpSp>
        <p:grpSp>
          <p:nvGrpSpPr>
            <p:cNvPr id="34" name="Csoportba foglalás 33">
              <a:extLst>
                <a:ext uri="{FF2B5EF4-FFF2-40B4-BE49-F238E27FC236}">
                  <a16:creationId xmlns:a16="http://schemas.microsoft.com/office/drawing/2014/main" id="{265A2716-108E-4DC4-9C4B-1DA8D3D166EE}"/>
                </a:ext>
              </a:extLst>
            </p:cNvPr>
            <p:cNvGrpSpPr/>
            <p:nvPr/>
          </p:nvGrpSpPr>
          <p:grpSpPr>
            <a:xfrm>
              <a:off x="1330012" y="703144"/>
              <a:ext cx="2409968" cy="3104941"/>
              <a:chOff x="-619368" y="-550904"/>
              <a:chExt cx="2409968" cy="3104941"/>
            </a:xfrm>
          </p:grpSpPr>
          <p:sp>
            <p:nvSpPr>
              <p:cNvPr id="37" name="Téglalap: lekerekített 36">
                <a:extLst>
                  <a:ext uri="{FF2B5EF4-FFF2-40B4-BE49-F238E27FC236}">
                    <a16:creationId xmlns:a16="http://schemas.microsoft.com/office/drawing/2014/main" id="{E3638D2F-E3AE-4795-964E-70078FB894FB}"/>
                  </a:ext>
                </a:extLst>
              </p:cNvPr>
              <p:cNvSpPr/>
              <p:nvPr/>
            </p:nvSpPr>
            <p:spPr>
              <a:xfrm>
                <a:off x="-619368" y="-550904"/>
                <a:ext cx="2409968" cy="3104941"/>
              </a:xfrm>
              <a:prstGeom prst="roundRect">
                <a:avLst/>
              </a:prstGeom>
              <a:solidFill>
                <a:schemeClr val="tx1">
                  <a:lumMod val="95000"/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grpSp>
            <p:nvGrpSpPr>
              <p:cNvPr id="38" name="Csoportba foglalás 37">
                <a:extLst>
                  <a:ext uri="{FF2B5EF4-FFF2-40B4-BE49-F238E27FC236}">
                    <a16:creationId xmlns:a16="http://schemas.microsoft.com/office/drawing/2014/main" id="{0EF6F4ED-EB8E-4B73-9E26-717411185D80}"/>
                  </a:ext>
                </a:extLst>
              </p:cNvPr>
              <p:cNvGrpSpPr/>
              <p:nvPr/>
            </p:nvGrpSpPr>
            <p:grpSpPr>
              <a:xfrm>
                <a:off x="-318412" y="709938"/>
                <a:ext cx="1808056" cy="1720839"/>
                <a:chOff x="-334965" y="589793"/>
                <a:chExt cx="1808056" cy="1720839"/>
              </a:xfrm>
            </p:grpSpPr>
            <p:sp>
              <p:nvSpPr>
                <p:cNvPr id="39" name="Szövegdoboz 38">
                  <a:extLst>
                    <a:ext uri="{FF2B5EF4-FFF2-40B4-BE49-F238E27FC236}">
                      <a16:creationId xmlns:a16="http://schemas.microsoft.com/office/drawing/2014/main" id="{79DA3E16-322C-4DF3-924B-FDD2A0FF2686}"/>
                    </a:ext>
                  </a:extLst>
                </p:cNvPr>
                <p:cNvSpPr txBox="1"/>
                <p:nvPr/>
              </p:nvSpPr>
              <p:spPr>
                <a:xfrm>
                  <a:off x="-279685" y="589793"/>
                  <a:ext cx="164736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hu-HU" sz="2000" cap="all" dirty="0"/>
                    <a:t>Bayer Bálint</a:t>
                  </a:r>
                </a:p>
              </p:txBody>
            </p:sp>
            <p:sp>
              <p:nvSpPr>
                <p:cNvPr id="55" name="Szövegdoboz 54">
                  <a:extLst>
                    <a:ext uri="{FF2B5EF4-FFF2-40B4-BE49-F238E27FC236}">
                      <a16:creationId xmlns:a16="http://schemas.microsoft.com/office/drawing/2014/main" id="{2584479C-212A-4EE3-8ADC-333AA639955F}"/>
                    </a:ext>
                  </a:extLst>
                </p:cNvPr>
                <p:cNvSpPr txBox="1"/>
                <p:nvPr/>
              </p:nvSpPr>
              <p:spPr>
                <a:xfrm>
                  <a:off x="-334965" y="1941300"/>
                  <a:ext cx="1808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hu-HU" b="1" i="1" dirty="0"/>
                    <a:t>backend, </a:t>
                  </a:r>
                  <a:r>
                    <a:rPr lang="hu-HU" b="1" i="1" dirty="0" smtClean="0"/>
                    <a:t>UI</a:t>
                  </a:r>
                  <a:endParaRPr lang="hu-HU" b="1" i="1" dirty="0"/>
                </a:p>
              </p:txBody>
            </p:sp>
          </p:grpSp>
        </p:grpSp>
      </p:grpSp>
      <p:grpSp>
        <p:nvGrpSpPr>
          <p:cNvPr id="60" name="Csoportba foglalás 59">
            <a:extLst>
              <a:ext uri="{FF2B5EF4-FFF2-40B4-BE49-F238E27FC236}">
                <a16:creationId xmlns:a16="http://schemas.microsoft.com/office/drawing/2014/main" id="{A234E7AC-1B26-402E-9FCE-B763DB475247}"/>
              </a:ext>
            </a:extLst>
          </p:cNvPr>
          <p:cNvGrpSpPr/>
          <p:nvPr/>
        </p:nvGrpSpPr>
        <p:grpSpPr>
          <a:xfrm>
            <a:off x="8324202" y="1127197"/>
            <a:ext cx="2409968" cy="3104941"/>
            <a:chOff x="1330012" y="703144"/>
            <a:chExt cx="2409968" cy="3104941"/>
          </a:xfrm>
        </p:grpSpPr>
        <p:grpSp>
          <p:nvGrpSpPr>
            <p:cNvPr id="61" name="Csoportba foglalás 60">
              <a:extLst>
                <a:ext uri="{FF2B5EF4-FFF2-40B4-BE49-F238E27FC236}">
                  <a16:creationId xmlns:a16="http://schemas.microsoft.com/office/drawing/2014/main" id="{98162E33-2FB2-45BC-B96A-1EBE456CFBDF}"/>
                </a:ext>
              </a:extLst>
            </p:cNvPr>
            <p:cNvGrpSpPr/>
            <p:nvPr/>
          </p:nvGrpSpPr>
          <p:grpSpPr>
            <a:xfrm>
              <a:off x="2016925" y="923708"/>
              <a:ext cx="952821" cy="952821"/>
              <a:chOff x="5551487" y="1880278"/>
              <a:chExt cx="1215850" cy="1215850"/>
            </a:xfrm>
          </p:grpSpPr>
          <p:sp>
            <p:nvSpPr>
              <p:cNvPr id="67" name="Ellipszis 66">
                <a:extLst>
                  <a:ext uri="{FF2B5EF4-FFF2-40B4-BE49-F238E27FC236}">
                    <a16:creationId xmlns:a16="http://schemas.microsoft.com/office/drawing/2014/main" id="{0D89466D-266D-44E1-B42E-93C6491065F8}"/>
                  </a:ext>
                </a:extLst>
              </p:cNvPr>
              <p:cNvSpPr/>
              <p:nvPr/>
            </p:nvSpPr>
            <p:spPr>
              <a:xfrm>
                <a:off x="5551487" y="1880278"/>
                <a:ext cx="1215850" cy="1215850"/>
              </a:xfrm>
              <a:prstGeom prst="ellipse">
                <a:avLst/>
              </a:prstGeom>
              <a:solidFill>
                <a:schemeClr val="bg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grpSp>
            <p:nvGrpSpPr>
              <p:cNvPr id="68" name="Csoportba foglalás 67">
                <a:extLst>
                  <a:ext uri="{FF2B5EF4-FFF2-40B4-BE49-F238E27FC236}">
                    <a16:creationId xmlns:a16="http://schemas.microsoft.com/office/drawing/2014/main" id="{696ADDB2-B4E7-41E2-98D6-E1524027324B}"/>
                  </a:ext>
                </a:extLst>
              </p:cNvPr>
              <p:cNvGrpSpPr/>
              <p:nvPr/>
            </p:nvGrpSpPr>
            <p:grpSpPr>
              <a:xfrm>
                <a:off x="5842267" y="2046472"/>
                <a:ext cx="634291" cy="1022108"/>
                <a:chOff x="1818158" y="4086004"/>
                <a:chExt cx="569925" cy="918388"/>
              </a:xfrm>
            </p:grpSpPr>
            <p:sp>
              <p:nvSpPr>
                <p:cNvPr id="69" name="Körszelet 68">
                  <a:extLst>
                    <a:ext uri="{FF2B5EF4-FFF2-40B4-BE49-F238E27FC236}">
                      <a16:creationId xmlns:a16="http://schemas.microsoft.com/office/drawing/2014/main" id="{1A3F190A-80A9-41B3-A788-165086CAFCC7}"/>
                    </a:ext>
                  </a:extLst>
                </p:cNvPr>
                <p:cNvSpPr/>
                <p:nvPr/>
              </p:nvSpPr>
              <p:spPr>
                <a:xfrm rot="6714968">
                  <a:off x="1818158" y="4434467"/>
                  <a:ext cx="569925" cy="569925"/>
                </a:xfrm>
                <a:prstGeom prst="chord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  <p:sp>
              <p:nvSpPr>
                <p:cNvPr id="70" name="Ellipszis 69">
                  <a:extLst>
                    <a:ext uri="{FF2B5EF4-FFF2-40B4-BE49-F238E27FC236}">
                      <a16:creationId xmlns:a16="http://schemas.microsoft.com/office/drawing/2014/main" id="{8D70009E-7475-4FF5-9F02-41451488437E}"/>
                    </a:ext>
                  </a:extLst>
                </p:cNvPr>
                <p:cNvSpPr/>
                <p:nvPr/>
              </p:nvSpPr>
              <p:spPr>
                <a:xfrm>
                  <a:off x="1943100" y="4086004"/>
                  <a:ext cx="320040" cy="32918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u-HU"/>
                </a:p>
              </p:txBody>
            </p:sp>
          </p:grpSp>
        </p:grpSp>
        <p:grpSp>
          <p:nvGrpSpPr>
            <p:cNvPr id="62" name="Csoportba foglalás 61">
              <a:extLst>
                <a:ext uri="{FF2B5EF4-FFF2-40B4-BE49-F238E27FC236}">
                  <a16:creationId xmlns:a16="http://schemas.microsoft.com/office/drawing/2014/main" id="{08F5D99C-9CCA-44E1-A90E-4F59AFE9A85B}"/>
                </a:ext>
              </a:extLst>
            </p:cNvPr>
            <p:cNvGrpSpPr/>
            <p:nvPr/>
          </p:nvGrpSpPr>
          <p:grpSpPr>
            <a:xfrm>
              <a:off x="1330012" y="703144"/>
              <a:ext cx="2409968" cy="3104941"/>
              <a:chOff x="-619368" y="-550904"/>
              <a:chExt cx="2409968" cy="3104941"/>
            </a:xfrm>
          </p:grpSpPr>
          <p:sp>
            <p:nvSpPr>
              <p:cNvPr id="63" name="Téglalap: lekerekített 62">
                <a:extLst>
                  <a:ext uri="{FF2B5EF4-FFF2-40B4-BE49-F238E27FC236}">
                    <a16:creationId xmlns:a16="http://schemas.microsoft.com/office/drawing/2014/main" id="{2E814D1F-26F1-4E7E-AA91-B9A566C53078}"/>
                  </a:ext>
                </a:extLst>
              </p:cNvPr>
              <p:cNvSpPr/>
              <p:nvPr/>
            </p:nvSpPr>
            <p:spPr>
              <a:xfrm>
                <a:off x="-619368" y="-550904"/>
                <a:ext cx="2409968" cy="3104941"/>
              </a:xfrm>
              <a:prstGeom prst="roundRect">
                <a:avLst/>
              </a:prstGeom>
              <a:solidFill>
                <a:schemeClr val="tx1">
                  <a:lumMod val="95000"/>
                  <a:alpha val="2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grpSp>
            <p:nvGrpSpPr>
              <p:cNvPr id="64" name="Csoportba foglalás 63">
                <a:extLst>
                  <a:ext uri="{FF2B5EF4-FFF2-40B4-BE49-F238E27FC236}">
                    <a16:creationId xmlns:a16="http://schemas.microsoft.com/office/drawing/2014/main" id="{29AC9629-0478-46CC-A36B-5C91BC01AE17}"/>
                  </a:ext>
                </a:extLst>
              </p:cNvPr>
              <p:cNvGrpSpPr/>
              <p:nvPr/>
            </p:nvGrpSpPr>
            <p:grpSpPr>
              <a:xfrm>
                <a:off x="-288268" y="709938"/>
                <a:ext cx="1808056" cy="1720839"/>
                <a:chOff x="-304821" y="589793"/>
                <a:chExt cx="1808056" cy="1720839"/>
              </a:xfrm>
            </p:grpSpPr>
            <p:sp>
              <p:nvSpPr>
                <p:cNvPr id="65" name="Szövegdoboz 64">
                  <a:extLst>
                    <a:ext uri="{FF2B5EF4-FFF2-40B4-BE49-F238E27FC236}">
                      <a16:creationId xmlns:a16="http://schemas.microsoft.com/office/drawing/2014/main" id="{20F1E5AF-0738-404B-A60C-38637AAAB695}"/>
                    </a:ext>
                  </a:extLst>
                </p:cNvPr>
                <p:cNvSpPr txBox="1"/>
                <p:nvPr/>
              </p:nvSpPr>
              <p:spPr>
                <a:xfrm>
                  <a:off x="-118910" y="589793"/>
                  <a:ext cx="136388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hu-HU" sz="2000" cap="all" dirty="0"/>
                    <a:t>Hajtó Lili</a:t>
                  </a:r>
                </a:p>
              </p:txBody>
            </p:sp>
            <p:sp>
              <p:nvSpPr>
                <p:cNvPr id="66" name="Szövegdoboz 65">
                  <a:extLst>
                    <a:ext uri="{FF2B5EF4-FFF2-40B4-BE49-F238E27FC236}">
                      <a16:creationId xmlns:a16="http://schemas.microsoft.com/office/drawing/2014/main" id="{E4E131AF-AB57-4CE9-A85E-51DF940300C0}"/>
                    </a:ext>
                  </a:extLst>
                </p:cNvPr>
                <p:cNvSpPr txBox="1"/>
                <p:nvPr/>
              </p:nvSpPr>
              <p:spPr>
                <a:xfrm>
                  <a:off x="-304821" y="1941300"/>
                  <a:ext cx="1808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hu-HU" b="1" i="1" dirty="0" smtClean="0"/>
                    <a:t>PO - prezentáció</a:t>
                  </a:r>
                  <a:endParaRPr lang="hu-HU" b="1" i="1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73794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66497" y="2584028"/>
            <a:ext cx="3425359" cy="1689944"/>
          </a:xfrm>
        </p:spPr>
        <p:txBody>
          <a:bodyPr>
            <a:normAutofit/>
          </a:bodyPr>
          <a:lstStyle/>
          <a:p>
            <a:r>
              <a:rPr lang="hu-HU" sz="9600" b="1" dirty="0"/>
              <a:t>CODE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924532" y="4029030"/>
            <a:ext cx="4251960" cy="341657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  <a:tabLst>
                <a:tab pos="1252538" algn="l"/>
                <a:tab pos="1974850" algn="l"/>
              </a:tabLst>
            </a:pPr>
            <a:r>
              <a:rPr lang="hu-HU" sz="2000" dirty="0"/>
              <a:t>Backend     |    UI    |      UX</a:t>
            </a:r>
          </a:p>
        </p:txBody>
      </p:sp>
      <p:grpSp>
        <p:nvGrpSpPr>
          <p:cNvPr id="6" name="Csoportba foglalás 5">
            <a:extLst>
              <a:ext uri="{FF2B5EF4-FFF2-40B4-BE49-F238E27FC236}">
                <a16:creationId xmlns:a16="http://schemas.microsoft.com/office/drawing/2014/main" id="{A7A08DDB-7B3D-4589-BC54-D00F68BBD1EF}"/>
              </a:ext>
            </a:extLst>
          </p:cNvPr>
          <p:cNvGrpSpPr/>
          <p:nvPr/>
        </p:nvGrpSpPr>
        <p:grpSpPr>
          <a:xfrm>
            <a:off x="10851450" y="123073"/>
            <a:ext cx="1761829" cy="1107996"/>
            <a:chOff x="4873372" y="550227"/>
            <a:chExt cx="1395167" cy="1011529"/>
          </a:xfrm>
        </p:grpSpPr>
        <p:sp>
          <p:nvSpPr>
            <p:cNvPr id="4" name="Szövegdoboz 3">
              <a:extLst>
                <a:ext uri="{FF2B5EF4-FFF2-40B4-BE49-F238E27FC236}">
                  <a16:creationId xmlns:a16="http://schemas.microsoft.com/office/drawing/2014/main" id="{5A5014A8-0308-4695-8A1F-3928A88F7466}"/>
                </a:ext>
              </a:extLst>
            </p:cNvPr>
            <p:cNvSpPr txBox="1"/>
            <p:nvPr/>
          </p:nvSpPr>
          <p:spPr>
            <a:xfrm>
              <a:off x="4873372" y="550227"/>
              <a:ext cx="1395167" cy="1011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6600" dirty="0">
                  <a:latin typeface="Franklin Gothic Demi" panose="020B0703020102020204" pitchFamily="34" charset="0"/>
                </a:rPr>
                <a:t>C</a:t>
              </a:r>
            </a:p>
          </p:txBody>
        </p:sp>
        <p:sp>
          <p:nvSpPr>
            <p:cNvPr id="5" name="Szövegdoboz 4">
              <a:extLst>
                <a:ext uri="{FF2B5EF4-FFF2-40B4-BE49-F238E27FC236}">
                  <a16:creationId xmlns:a16="http://schemas.microsoft.com/office/drawing/2014/main" id="{9B10F771-2A61-42BA-B908-51A81B96134B}"/>
                </a:ext>
              </a:extLst>
            </p:cNvPr>
            <p:cNvSpPr txBox="1"/>
            <p:nvPr/>
          </p:nvSpPr>
          <p:spPr>
            <a:xfrm>
              <a:off x="5281593" y="870708"/>
              <a:ext cx="311085" cy="309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1600" b="1" dirty="0"/>
                <a:t>#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910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5B31AA5-04ED-473C-871D-56EA8FCE3574}"/>
              </a:ext>
            </a:extLst>
          </p:cNvPr>
          <p:cNvSpPr txBox="1">
            <a:spLocks/>
          </p:cNvSpPr>
          <p:nvPr/>
        </p:nvSpPr>
        <p:spPr>
          <a:xfrm>
            <a:off x="5017347" y="3013498"/>
            <a:ext cx="2155613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 dirty="0"/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97263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/>
          <p:nvPr/>
        </p:nvSpPr>
        <p:spPr>
          <a:xfrm>
            <a:off x="-501227" y="-121920"/>
            <a:ext cx="13512799" cy="83853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5B31AA5-04ED-473C-871D-56EA8FCE357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b="1"/>
              <a:t>Backend</a:t>
            </a:r>
            <a:endParaRPr lang="hu-HU" b="1" dirty="0"/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 rotWithShape="1">
          <a:blip r:embed="rId3"/>
          <a:srcRect l="30253" t="23907" r="12750" b="14227"/>
          <a:stretch/>
        </p:blipFill>
        <p:spPr>
          <a:xfrm>
            <a:off x="480908" y="0"/>
            <a:ext cx="11232602" cy="6858000"/>
          </a:xfrm>
          <a:prstGeom prst="rect">
            <a:avLst/>
          </a:prstGeom>
        </p:spPr>
      </p:pic>
      <p:sp>
        <p:nvSpPr>
          <p:cNvPr id="11" name="Téglalap 10"/>
          <p:cNvSpPr/>
          <p:nvPr/>
        </p:nvSpPr>
        <p:spPr>
          <a:xfrm>
            <a:off x="478490" y="381575"/>
            <a:ext cx="21601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4400" b="1" dirty="0">
                <a:solidFill>
                  <a:schemeClr val="bg1"/>
                </a:solidFill>
              </a:rPr>
              <a:t>Backend</a:t>
            </a:r>
            <a:endParaRPr lang="hu-HU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97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kerekített téglalap 3">
            <a:extLst>
              <a:ext uri="{FF2B5EF4-FFF2-40B4-BE49-F238E27FC236}">
                <a16:creationId xmlns:a16="http://schemas.microsoft.com/office/drawing/2014/main" id="{2CA28A00-CBFD-4671-9AD2-1C942933BD9C}"/>
              </a:ext>
            </a:extLst>
          </p:cNvPr>
          <p:cNvSpPr/>
          <p:nvPr/>
        </p:nvSpPr>
        <p:spPr>
          <a:xfrm>
            <a:off x="-295407" y="3207663"/>
            <a:ext cx="13983906" cy="442674"/>
          </a:xfrm>
          <a:prstGeom prst="roundRect">
            <a:avLst/>
          </a:prstGeom>
          <a:ln>
            <a:noFill/>
          </a:ln>
        </p:spPr>
        <p:style>
          <a:lnRef idx="0">
            <a:scrgbClr r="0" g="0" b="0"/>
          </a:lnRef>
          <a:fillRef idx="1002">
            <a:schemeClr val="dk1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lstStyle/>
          <a:p>
            <a:pPr algn="ctr"/>
            <a:endParaRPr lang="hu-HU" sz="2000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4937" y="365125"/>
            <a:ext cx="1223865" cy="1325563"/>
          </a:xfrm>
        </p:spPr>
        <p:txBody>
          <a:bodyPr/>
          <a:lstStyle/>
          <a:p>
            <a:r>
              <a:rPr lang="hu-HU" sz="5400" spc="300" dirty="0">
                <a:latin typeface="Arial Black" panose="020B0A04020102020204" pitchFamily="34" charset="0"/>
              </a:rPr>
              <a:t>UI</a:t>
            </a:r>
            <a:endParaRPr lang="hu-HU" spc="300" dirty="0">
              <a:latin typeface="Arial Black" panose="020B0A04020102020204" pitchFamily="34" charset="0"/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45163217-9094-4A0F-A13C-2D5F5CD3106D}"/>
              </a:ext>
            </a:extLst>
          </p:cNvPr>
          <p:cNvSpPr txBox="1"/>
          <p:nvPr/>
        </p:nvSpPr>
        <p:spPr>
          <a:xfrm>
            <a:off x="1836574" y="616927"/>
            <a:ext cx="2362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spc="1000" dirty="0" err="1"/>
              <a:t>U</a:t>
            </a:r>
            <a:r>
              <a:rPr lang="hu-HU" sz="2000" spc="1000" dirty="0" err="1"/>
              <a:t>ser</a:t>
            </a:r>
            <a:r>
              <a:rPr lang="hu-HU" sz="2000" spc="1000" dirty="0"/>
              <a:t> </a:t>
            </a:r>
            <a:r>
              <a:rPr lang="hu-HU" sz="2000" b="1" spc="1000" dirty="0" err="1"/>
              <a:t>I</a:t>
            </a:r>
            <a:r>
              <a:rPr lang="hu-HU" sz="2000" spc="1000" dirty="0" err="1"/>
              <a:t>nterface</a:t>
            </a:r>
            <a:endParaRPr lang="hu-HU" sz="2000" spc="1000" dirty="0"/>
          </a:p>
        </p:txBody>
      </p:sp>
      <p:sp>
        <p:nvSpPr>
          <p:cNvPr id="5" name="Ötszög 4"/>
          <p:cNvSpPr/>
          <p:nvPr/>
        </p:nvSpPr>
        <p:spPr>
          <a:xfrm>
            <a:off x="1721918" y="2449042"/>
            <a:ext cx="3492596" cy="1957016"/>
          </a:xfrm>
          <a:prstGeom prst="homePlate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 smtClean="0"/>
              <a:t>A felhasználó gombokkal vezérelheti a lejátszást</a:t>
            </a:r>
            <a:endParaRPr lang="hu-HU" sz="2000" b="1" dirty="0"/>
          </a:p>
        </p:txBody>
      </p:sp>
      <p:sp>
        <p:nvSpPr>
          <p:cNvPr id="16" name="Ötszög 15"/>
          <p:cNvSpPr/>
          <p:nvPr/>
        </p:nvSpPr>
        <p:spPr>
          <a:xfrm>
            <a:off x="7391013" y="2462792"/>
            <a:ext cx="3492596" cy="1957016"/>
          </a:xfrm>
          <a:prstGeom prst="homePlate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/>
              <a:t>(Médiát lehessen úgy is megadni, hogy ráhúzzuk az ablakra)</a:t>
            </a:r>
          </a:p>
        </p:txBody>
      </p:sp>
    </p:spTree>
    <p:extLst>
      <p:ext uri="{BB962C8B-B14F-4D97-AF65-F5344CB8AC3E}">
        <p14:creationId xmlns:p14="http://schemas.microsoft.com/office/powerpoint/2010/main" val="418626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1093</TotalTime>
  <Words>401</Words>
  <Application>Microsoft Office PowerPoint</Application>
  <PresentationFormat>Szélesvásznú</PresentationFormat>
  <Paragraphs>111</Paragraphs>
  <Slides>16</Slides>
  <Notes>10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9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6" baseType="lpstr">
      <vt:lpstr>Arial</vt:lpstr>
      <vt:lpstr>Arial Black</vt:lpstr>
      <vt:lpstr>Calibri</vt:lpstr>
      <vt:lpstr>Calibri Light</vt:lpstr>
      <vt:lpstr>Consolas</vt:lpstr>
      <vt:lpstr>Corbel Light</vt:lpstr>
      <vt:lpstr>Courier New</vt:lpstr>
      <vt:lpstr>Franklin Gothic Demi</vt:lpstr>
      <vt:lpstr>Times New Roman</vt:lpstr>
      <vt:lpstr>Office Theme</vt:lpstr>
      <vt:lpstr>Média-lejátszó alkalmazás</vt:lpstr>
      <vt:lpstr>PowerPoint-bemutató</vt:lpstr>
      <vt:lpstr>Mi a projekt?</vt:lpstr>
      <vt:lpstr>Fő funkciók</vt:lpstr>
      <vt:lpstr>Our Team</vt:lpstr>
      <vt:lpstr>CODE</vt:lpstr>
      <vt:lpstr>PowerPoint-bemutató</vt:lpstr>
      <vt:lpstr>PowerPoint-bemutató</vt:lpstr>
      <vt:lpstr>UI</vt:lpstr>
      <vt:lpstr>UX</vt:lpstr>
      <vt:lpstr>Önreflexió Miben fejlődtünk?</vt:lpstr>
      <vt:lpstr>Továbbfejlesztési lehetőségek</vt:lpstr>
      <vt:lpstr>AI</vt:lpstr>
      <vt:lpstr>Konklúzió</vt:lpstr>
      <vt:lpstr>PowerPoint-bemutató</vt:lpstr>
      <vt:lpstr>Köszönjük 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Lili</dc:creator>
  <cp:lastModifiedBy>Lili</cp:lastModifiedBy>
  <cp:revision>165</cp:revision>
  <dcterms:created xsi:type="dcterms:W3CDTF">2025-09-28T16:22:55Z</dcterms:created>
  <dcterms:modified xsi:type="dcterms:W3CDTF">2025-10-12T18:11:40Z</dcterms:modified>
</cp:coreProperties>
</file>