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66" r:id="rId17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4" d="100"/>
          <a:sy n="54" d="100"/>
        </p:scale>
        <p:origin x="1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034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94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37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76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74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03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29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1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34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80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97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08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71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6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33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34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907144" y="0"/>
            <a:ext cx="8380856" cy="86677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981700" y="1333500"/>
            <a:ext cx="2178238" cy="644663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629650" y="1333500"/>
            <a:ext cx="1083070" cy="532847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362325" y="1333500"/>
            <a:ext cx="2153957" cy="458339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1283845" y="2122675"/>
            <a:ext cx="6522458" cy="5001299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5217991" y="854659"/>
            <a:ext cx="734867" cy="171994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3771127" y="469376"/>
            <a:ext cx="3151536" cy="151441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971550" y="1333500"/>
            <a:ext cx="1924050" cy="452582"/>
          </a:xfrm>
          <a:prstGeom prst="rect">
            <a:avLst/>
          </a:prstGeom>
        </p:spPr>
      </p:pic>
      <p:sp>
        <p:nvSpPr>
          <p:cNvPr id="11" name="Text 1"/>
          <p:cNvSpPr/>
          <p:nvPr/>
        </p:nvSpPr>
        <p:spPr>
          <a:xfrm>
            <a:off x="952500" y="7134225"/>
            <a:ext cx="8686800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r>
              <a:rPr lang="ru-RU" sz="2400" dirty="0">
                <a:solidFill>
                  <a:srgbClr val="000000"/>
                </a:solidFill>
                <a:latin typeface="Montserrat SemiBold" pitchFamily="34" charset="0"/>
              </a:rPr>
              <a:t>Мацаков Борис Вячеславович</a:t>
            </a:r>
            <a:endParaRPr lang="en-US" sz="2400" dirty="0"/>
          </a:p>
        </p:txBody>
      </p:sp>
      <p:sp>
        <p:nvSpPr>
          <p:cNvPr id="12" name="Text 2"/>
          <p:cNvSpPr/>
          <p:nvPr/>
        </p:nvSpPr>
        <p:spPr>
          <a:xfrm>
            <a:off x="952500" y="7658100"/>
            <a:ext cx="3676650" cy="723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r>
              <a:rPr lang="ru-RU" sz="2400" dirty="0">
                <a:solidFill>
                  <a:srgbClr val="000000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Программист-преподаватель</a:t>
            </a:r>
          </a:p>
          <a:p>
            <a:pPr marL="0" indent="0" algn="l">
              <a:lnSpc>
                <a:spcPts val="288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Montserrat Medium" pitchFamily="34" charset="0"/>
              </a:rPr>
              <a:t>necent@vk.com</a:t>
            </a:r>
            <a:endParaRPr lang="en-US" sz="2400" dirty="0"/>
          </a:p>
        </p:txBody>
      </p:sp>
      <p:sp>
        <p:nvSpPr>
          <p:cNvPr id="13" name="Text 3"/>
          <p:cNvSpPr/>
          <p:nvPr/>
        </p:nvSpPr>
        <p:spPr>
          <a:xfrm>
            <a:off x="971550" y="3314700"/>
            <a:ext cx="8963025" cy="1581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240"/>
              </a:lnSpc>
              <a:buNone/>
            </a:pPr>
            <a:r>
              <a:rPr lang="ru-RU" sz="60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История развития искусственного интеллекта.</a:t>
            </a:r>
          </a:p>
          <a:p>
            <a:pPr marL="0" indent="0" algn="l">
              <a:lnSpc>
                <a:spcPts val="6240"/>
              </a:lnSpc>
              <a:buNone/>
            </a:pPr>
            <a:r>
              <a:rPr lang="ru-RU" sz="6000" dirty="0">
                <a:solidFill>
                  <a:srgbClr val="000000"/>
                </a:solidFill>
                <a:latin typeface="Montserrat SemiBold" pitchFamily="34" charset="0"/>
              </a:rPr>
              <a:t>Практика</a:t>
            </a:r>
            <a:endParaRPr lang="en-US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1550" y="8686800"/>
            <a:ext cx="10360420" cy="64466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046961" y="993456"/>
            <a:ext cx="4156179" cy="845965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52500" y="2933700"/>
            <a:ext cx="10267950" cy="3619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952500" y="1009650"/>
            <a:ext cx="111252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44"/>
              </a:lnSpc>
              <a:buNone/>
            </a:pPr>
            <a:r>
              <a:rPr lang="ru-RU" sz="3600" dirty="0" err="1">
                <a:solidFill>
                  <a:srgbClr val="000000"/>
                </a:solidFill>
                <a:latin typeface="Montserrat SemiBold" pitchFamily="34" charset="0"/>
              </a:rPr>
              <a:t>Пулинговый</a:t>
            </a: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</a:rPr>
              <a:t> слой</a:t>
            </a:r>
            <a:r>
              <a:rPr lang="en-US" sz="3600" dirty="0">
                <a:solidFill>
                  <a:srgbClr val="000000"/>
                </a:solidFill>
                <a:latin typeface="Montserrat SemiBold" pitchFamily="34" charset="0"/>
              </a:rPr>
              <a:t> </a:t>
            </a: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</a:rPr>
              <a:t>(</a:t>
            </a:r>
            <a:r>
              <a:rPr lang="en-US" sz="3600" dirty="0">
                <a:solidFill>
                  <a:srgbClr val="000000"/>
                </a:solidFill>
                <a:latin typeface="Montserrat SemiBold" pitchFamily="34" charset="0"/>
              </a:rPr>
              <a:t>Pooling layer</a:t>
            </a: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</a:rPr>
              <a:t>)</a:t>
            </a:r>
            <a:endParaRPr lang="en-US" sz="3600" dirty="0"/>
          </a:p>
        </p:txBody>
      </p:sp>
      <p:sp>
        <p:nvSpPr>
          <p:cNvPr id="6" name="Text 2"/>
          <p:cNvSpPr/>
          <p:nvPr/>
        </p:nvSpPr>
        <p:spPr>
          <a:xfrm>
            <a:off x="952500" y="1847850"/>
            <a:ext cx="89630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20"/>
              </a:lnSpc>
              <a:buNone/>
            </a:pPr>
            <a:r>
              <a:rPr lang="ru-RU" sz="3600" dirty="0"/>
              <a:t>Основные цели </a:t>
            </a:r>
            <a:r>
              <a:rPr lang="ru-RU" sz="3600" dirty="0" err="1"/>
              <a:t>пулингового</a:t>
            </a:r>
            <a:r>
              <a:rPr lang="ru-RU" sz="3600" dirty="0"/>
              <a:t> слоя:</a:t>
            </a:r>
          </a:p>
          <a:p>
            <a:pPr marL="0" indent="0" algn="l">
              <a:lnSpc>
                <a:spcPts val="3120"/>
              </a:lnSpc>
              <a:buNone/>
            </a:pPr>
            <a:endParaRPr lang="ru-RU" sz="3600" dirty="0"/>
          </a:p>
          <a:p>
            <a:pPr marL="457200" indent="-457200" algn="l">
              <a:lnSpc>
                <a:spcPts val="3120"/>
              </a:lnSpc>
              <a:buFontTx/>
              <a:buChar char="-"/>
            </a:pPr>
            <a:r>
              <a:rPr lang="ru-RU" sz="3600" dirty="0"/>
              <a:t>уменьшение изображения, чтобы последующие свертки оперировали над большей областью исходного изображения;</a:t>
            </a:r>
            <a:endParaRPr lang="en-US" sz="3600" dirty="0"/>
          </a:p>
          <a:p>
            <a:pPr marL="457200" indent="-457200">
              <a:lnSpc>
                <a:spcPts val="3120"/>
              </a:lnSpc>
              <a:buFontTx/>
              <a:buChar char="-"/>
            </a:pPr>
            <a:r>
              <a:rPr lang="ru-RU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увеличение инвариантности выхода сети по отношению к малому переносу входа;</a:t>
            </a:r>
          </a:p>
          <a:p>
            <a:pPr marL="457200" indent="-457200">
              <a:lnSpc>
                <a:spcPts val="3120"/>
              </a:lnSpc>
              <a:buFontTx/>
              <a:buChar char="-"/>
            </a:pPr>
            <a:r>
              <a:rPr lang="ru-RU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ускорение вычислений.</a:t>
            </a:r>
          </a:p>
        </p:txBody>
      </p:sp>
    </p:spTree>
    <p:extLst>
      <p:ext uri="{BB962C8B-B14F-4D97-AF65-F5344CB8AC3E}">
        <p14:creationId xmlns:p14="http://schemas.microsoft.com/office/powerpoint/2010/main" val="1822557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1550" y="8686800"/>
            <a:ext cx="10360420" cy="64466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046961" y="993456"/>
            <a:ext cx="4156179" cy="845965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52500" y="2933700"/>
            <a:ext cx="10267950" cy="3619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952500" y="1009650"/>
            <a:ext cx="111252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44"/>
              </a:lnSpc>
              <a:buNone/>
            </a:pPr>
            <a:r>
              <a:rPr lang="ru-RU" sz="3600" dirty="0" err="1">
                <a:solidFill>
                  <a:srgbClr val="000000"/>
                </a:solidFill>
                <a:latin typeface="Montserrat SemiBold" pitchFamily="34" charset="0"/>
              </a:rPr>
              <a:t>Пулинговый</a:t>
            </a: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</a:rPr>
              <a:t> слой</a:t>
            </a:r>
            <a:r>
              <a:rPr lang="en-US" sz="3600" dirty="0">
                <a:solidFill>
                  <a:srgbClr val="000000"/>
                </a:solidFill>
                <a:latin typeface="Montserrat SemiBold" pitchFamily="34" charset="0"/>
              </a:rPr>
              <a:t> </a:t>
            </a: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</a:rPr>
              <a:t>(</a:t>
            </a:r>
            <a:r>
              <a:rPr lang="en-US" sz="3600" dirty="0">
                <a:solidFill>
                  <a:srgbClr val="000000"/>
                </a:solidFill>
                <a:latin typeface="Montserrat SemiBold" pitchFamily="34" charset="0"/>
              </a:rPr>
              <a:t>Pooling layer</a:t>
            </a: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</a:rPr>
              <a:t>)</a:t>
            </a:r>
            <a:endParaRPr lang="en-US" sz="3600" dirty="0"/>
          </a:p>
        </p:txBody>
      </p:sp>
      <p:sp>
        <p:nvSpPr>
          <p:cNvPr id="6" name="Text 2"/>
          <p:cNvSpPr/>
          <p:nvPr/>
        </p:nvSpPr>
        <p:spPr>
          <a:xfrm>
            <a:off x="952500" y="1847850"/>
            <a:ext cx="89630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20"/>
              </a:lnSpc>
              <a:buNone/>
            </a:pPr>
            <a:endParaRPr lang="ru-RU" sz="3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FE6B4D2-7DC6-FD6B-CE64-20F23F145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234" y="2141021"/>
            <a:ext cx="8910301" cy="579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961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1550" y="8686800"/>
            <a:ext cx="10360420" cy="64466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046961" y="993456"/>
            <a:ext cx="4156179" cy="845965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52500" y="2933700"/>
            <a:ext cx="10267950" cy="3619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952500" y="1009650"/>
            <a:ext cx="111252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44"/>
              </a:lnSpc>
              <a:buNone/>
            </a:pPr>
            <a:r>
              <a:rPr lang="ru-RU" sz="3600" dirty="0" err="1">
                <a:solidFill>
                  <a:srgbClr val="000000"/>
                </a:solidFill>
                <a:latin typeface="Montserrat SemiBold" pitchFamily="34" charset="0"/>
              </a:rPr>
              <a:t>Пулинговый</a:t>
            </a: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</a:rPr>
              <a:t> слой</a:t>
            </a:r>
            <a:r>
              <a:rPr lang="en-US" sz="3600" dirty="0">
                <a:solidFill>
                  <a:srgbClr val="000000"/>
                </a:solidFill>
                <a:latin typeface="Montserrat SemiBold" pitchFamily="34" charset="0"/>
              </a:rPr>
              <a:t> </a:t>
            </a: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</a:rPr>
              <a:t>(</a:t>
            </a:r>
            <a:r>
              <a:rPr lang="en-US" sz="3600" dirty="0">
                <a:solidFill>
                  <a:srgbClr val="000000"/>
                </a:solidFill>
                <a:latin typeface="Montserrat SemiBold" pitchFamily="34" charset="0"/>
              </a:rPr>
              <a:t>Pooling layer</a:t>
            </a: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</a:rPr>
              <a:t>)</a:t>
            </a:r>
            <a:endParaRPr lang="en-US" sz="3600" dirty="0"/>
          </a:p>
        </p:txBody>
      </p:sp>
      <p:sp>
        <p:nvSpPr>
          <p:cNvPr id="6" name="Text 2"/>
          <p:cNvSpPr/>
          <p:nvPr/>
        </p:nvSpPr>
        <p:spPr>
          <a:xfrm>
            <a:off x="952500" y="1847850"/>
            <a:ext cx="89630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20"/>
              </a:lnSpc>
              <a:buNone/>
            </a:pPr>
            <a:endParaRPr lang="ru-RU" sz="3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13144AD-FB4F-464B-C157-6EE4FBE3E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49" y="1847850"/>
            <a:ext cx="10436621" cy="642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858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1550" y="8686800"/>
            <a:ext cx="10360420" cy="64466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046961" y="993456"/>
            <a:ext cx="4156179" cy="845965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52500" y="2933700"/>
            <a:ext cx="10267950" cy="3619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952500" y="1009650"/>
            <a:ext cx="111252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44"/>
              </a:lnSpc>
              <a:buNone/>
            </a:pPr>
            <a:r>
              <a:rPr lang="ru-RU" sz="3600" dirty="0" err="1">
                <a:solidFill>
                  <a:srgbClr val="000000"/>
                </a:solidFill>
                <a:latin typeface="Montserrat SemiBold" pitchFamily="34" charset="0"/>
              </a:rPr>
              <a:t>Пулинговый</a:t>
            </a: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</a:rPr>
              <a:t> слой</a:t>
            </a:r>
            <a:r>
              <a:rPr lang="en-US" sz="3600" dirty="0">
                <a:solidFill>
                  <a:srgbClr val="000000"/>
                </a:solidFill>
                <a:latin typeface="Montserrat SemiBold" pitchFamily="34" charset="0"/>
              </a:rPr>
              <a:t> </a:t>
            </a: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</a:rPr>
              <a:t>(</a:t>
            </a:r>
            <a:r>
              <a:rPr lang="en-US" sz="3600" dirty="0">
                <a:solidFill>
                  <a:srgbClr val="000000"/>
                </a:solidFill>
                <a:latin typeface="Montserrat SemiBold" pitchFamily="34" charset="0"/>
              </a:rPr>
              <a:t>Pooling layer</a:t>
            </a: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</a:rPr>
              <a:t>)</a:t>
            </a:r>
            <a:endParaRPr lang="en-US" sz="3600" dirty="0"/>
          </a:p>
        </p:txBody>
      </p:sp>
      <p:sp>
        <p:nvSpPr>
          <p:cNvPr id="6" name="Text 2"/>
          <p:cNvSpPr/>
          <p:nvPr/>
        </p:nvSpPr>
        <p:spPr>
          <a:xfrm>
            <a:off x="952500" y="1847850"/>
            <a:ext cx="89630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20"/>
              </a:lnSpc>
              <a:buNone/>
            </a:pPr>
            <a:endParaRPr lang="ru-RU" sz="3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4BEBA737-1BA0-17C3-371A-56504F58C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69" y="1669719"/>
            <a:ext cx="10915851" cy="676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976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1550" y="8686800"/>
            <a:ext cx="10360420" cy="64466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046961" y="993456"/>
            <a:ext cx="4156179" cy="845965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52500" y="2933700"/>
            <a:ext cx="10267950" cy="3619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952500" y="1009650"/>
            <a:ext cx="111252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44"/>
              </a:lnSpc>
              <a:buNone/>
            </a:pPr>
            <a:r>
              <a:rPr lang="ru-RU" sz="3600" dirty="0" err="1">
                <a:solidFill>
                  <a:srgbClr val="000000"/>
                </a:solidFill>
                <a:latin typeface="Montserrat SemiBold" pitchFamily="34" charset="0"/>
              </a:rPr>
              <a:t>Пулинговый</a:t>
            </a: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</a:rPr>
              <a:t> слой</a:t>
            </a:r>
            <a:r>
              <a:rPr lang="en-US" sz="3600" dirty="0">
                <a:solidFill>
                  <a:srgbClr val="000000"/>
                </a:solidFill>
                <a:latin typeface="Montserrat SemiBold" pitchFamily="34" charset="0"/>
              </a:rPr>
              <a:t> </a:t>
            </a: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</a:rPr>
              <a:t>(</a:t>
            </a:r>
            <a:r>
              <a:rPr lang="en-US" sz="3600" dirty="0">
                <a:solidFill>
                  <a:srgbClr val="000000"/>
                </a:solidFill>
                <a:latin typeface="Montserrat SemiBold" pitchFamily="34" charset="0"/>
              </a:rPr>
              <a:t>Pooling layer</a:t>
            </a: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</a:rPr>
              <a:t>)</a:t>
            </a:r>
            <a:endParaRPr lang="en-US" sz="3600" dirty="0"/>
          </a:p>
        </p:txBody>
      </p:sp>
      <p:sp>
        <p:nvSpPr>
          <p:cNvPr id="6" name="Text 2"/>
          <p:cNvSpPr/>
          <p:nvPr/>
        </p:nvSpPr>
        <p:spPr>
          <a:xfrm>
            <a:off x="952500" y="1847850"/>
            <a:ext cx="89630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20"/>
              </a:lnSpc>
              <a:buNone/>
            </a:pPr>
            <a:endParaRPr lang="ru-RU" sz="3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E6899B6F-D672-C3D9-1C47-E8661D9117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3" t="14322" r="15820" b="12410"/>
          <a:stretch/>
        </p:blipFill>
        <p:spPr bwMode="auto">
          <a:xfrm>
            <a:off x="1084860" y="1638795"/>
            <a:ext cx="8876288" cy="663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296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1550" y="8686800"/>
            <a:ext cx="10360420" cy="64466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046961" y="993456"/>
            <a:ext cx="4156179" cy="845965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52500" y="2933700"/>
            <a:ext cx="10267950" cy="3619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952500" y="1009650"/>
            <a:ext cx="111252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44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</a:rPr>
              <a:t>Глоссарий</a:t>
            </a:r>
          </a:p>
        </p:txBody>
      </p:sp>
      <p:sp>
        <p:nvSpPr>
          <p:cNvPr id="6" name="Text 2"/>
          <p:cNvSpPr/>
          <p:nvPr/>
        </p:nvSpPr>
        <p:spPr>
          <a:xfrm>
            <a:off x="971550" y="1671947"/>
            <a:ext cx="10595016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333333"/>
                </a:solidFill>
                <a:effectLst/>
              </a:rPr>
              <a:t> </a:t>
            </a:r>
            <a:r>
              <a:rPr lang="ru-RU" sz="2500" b="1" i="0" dirty="0">
                <a:solidFill>
                  <a:srgbClr val="333333"/>
                </a:solidFill>
                <a:effectLst/>
              </a:rPr>
              <a:t>СНС</a:t>
            </a:r>
            <a:r>
              <a:rPr lang="ru-RU" sz="2500" b="0" i="0" dirty="0">
                <a:solidFill>
                  <a:srgbClr val="333333"/>
                </a:solidFill>
                <a:effectLst/>
              </a:rPr>
              <a:t> — </a:t>
            </a:r>
            <a:r>
              <a:rPr lang="ru-RU" sz="2500" b="0" i="0" dirty="0" err="1">
                <a:solidFill>
                  <a:srgbClr val="333333"/>
                </a:solidFill>
                <a:effectLst/>
              </a:rPr>
              <a:t>свёрточные</a:t>
            </a:r>
            <a:r>
              <a:rPr lang="ru-RU" sz="2500" b="0" i="0" dirty="0">
                <a:solidFill>
                  <a:srgbClr val="333333"/>
                </a:solidFill>
                <a:effectLst/>
              </a:rPr>
              <a:t> нейронные сети. Нейронная сеть, которая содержит хотя бы один </a:t>
            </a:r>
            <a:r>
              <a:rPr lang="ru-RU" sz="2500" b="0" i="0" dirty="0" err="1">
                <a:solidFill>
                  <a:srgbClr val="333333"/>
                </a:solidFill>
                <a:effectLst/>
              </a:rPr>
              <a:t>свёрточный</a:t>
            </a:r>
            <a:r>
              <a:rPr lang="ru-RU" sz="2500" b="0" i="0" dirty="0">
                <a:solidFill>
                  <a:srgbClr val="333333"/>
                </a:solidFill>
                <a:effectLst/>
              </a:rPr>
              <a:t> слой. Типичная СНС содержит и другие слои, такие как слои выборки и </a:t>
            </a:r>
            <a:r>
              <a:rPr lang="ru-RU" sz="2500" b="0" i="0" dirty="0" err="1">
                <a:solidFill>
                  <a:srgbClr val="333333"/>
                </a:solidFill>
                <a:effectLst/>
              </a:rPr>
              <a:t>полносвязные</a:t>
            </a:r>
            <a:r>
              <a:rPr lang="ru-RU" sz="2500" b="0" i="0" dirty="0">
                <a:solidFill>
                  <a:srgbClr val="333333"/>
                </a:solidFill>
                <a:effectLst/>
              </a:rPr>
              <a:t> слои.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333333"/>
                </a:solidFill>
                <a:effectLst/>
              </a:rPr>
              <a:t> </a:t>
            </a:r>
            <a:r>
              <a:rPr lang="ru-RU" sz="2500" b="1" i="0" dirty="0">
                <a:solidFill>
                  <a:srgbClr val="333333"/>
                </a:solidFill>
                <a:effectLst/>
              </a:rPr>
              <a:t>Свёртка</a:t>
            </a:r>
            <a:r>
              <a:rPr lang="ru-RU" sz="2500" b="0" i="0" dirty="0">
                <a:solidFill>
                  <a:srgbClr val="333333"/>
                </a:solidFill>
                <a:effectLst/>
              </a:rPr>
              <a:t> — процесс применения фильтра («ядра») к изображению.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333333"/>
                </a:solidFill>
                <a:effectLst/>
              </a:rPr>
              <a:t> </a:t>
            </a:r>
            <a:r>
              <a:rPr lang="ru-RU" sz="2500" b="1" i="0" dirty="0">
                <a:solidFill>
                  <a:srgbClr val="333333"/>
                </a:solidFill>
                <a:effectLst/>
              </a:rPr>
              <a:t>Фильтр (ядро)</a:t>
            </a:r>
            <a:r>
              <a:rPr lang="ru-RU" sz="2500" b="0" i="0" dirty="0">
                <a:solidFill>
                  <a:srgbClr val="333333"/>
                </a:solidFill>
                <a:effectLst/>
              </a:rPr>
              <a:t> — матрица, по размерам меньше, чем входные данные, предназначенная для преобразования входных данных блоками.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333333"/>
                </a:solidFill>
                <a:effectLst/>
              </a:rPr>
              <a:t> </a:t>
            </a:r>
            <a:r>
              <a:rPr lang="ru-RU" sz="2500" b="1" i="0" dirty="0">
                <a:solidFill>
                  <a:srgbClr val="333333"/>
                </a:solidFill>
                <a:effectLst/>
              </a:rPr>
              <a:t>Выравнивание</a:t>
            </a:r>
            <a:r>
              <a:rPr lang="ru-RU" sz="2500" b="0" i="0" dirty="0">
                <a:solidFill>
                  <a:srgbClr val="333333"/>
                </a:solidFill>
                <a:effectLst/>
              </a:rPr>
              <a:t> — процесс добавления, чаще всего нулевых значений, по краям изображения.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500" b="1" i="0" dirty="0">
                <a:solidFill>
                  <a:srgbClr val="333333"/>
                </a:solidFill>
                <a:effectLst/>
              </a:rPr>
              <a:t>Операция </a:t>
            </a:r>
            <a:r>
              <a:rPr lang="ru-RU" sz="2500" b="1" i="0" dirty="0" err="1">
                <a:solidFill>
                  <a:srgbClr val="333333"/>
                </a:solidFill>
                <a:effectLst/>
              </a:rPr>
              <a:t>подвыборки</a:t>
            </a:r>
            <a:r>
              <a:rPr lang="ru-RU" sz="2500" b="0" i="0" dirty="0">
                <a:solidFill>
                  <a:srgbClr val="333333"/>
                </a:solidFill>
                <a:effectLst/>
              </a:rPr>
              <a:t> — процесс уменьшения размера изображения через сэмплирование. Существует несколько типов слоёв </a:t>
            </a:r>
            <a:r>
              <a:rPr lang="ru-RU" sz="2500" b="0" i="0" dirty="0" err="1">
                <a:solidFill>
                  <a:srgbClr val="333333"/>
                </a:solidFill>
                <a:effectLst/>
              </a:rPr>
              <a:t>подвыборки</a:t>
            </a:r>
            <a:r>
              <a:rPr lang="ru-RU" sz="2500" b="0" i="0" dirty="0">
                <a:solidFill>
                  <a:srgbClr val="333333"/>
                </a:solidFill>
                <a:effectLst/>
              </a:rPr>
              <a:t>, например, слой усредненной </a:t>
            </a:r>
            <a:r>
              <a:rPr lang="ru-RU" sz="2500" b="0" i="0" dirty="0" err="1">
                <a:solidFill>
                  <a:srgbClr val="333333"/>
                </a:solidFill>
                <a:effectLst/>
              </a:rPr>
              <a:t>подвыборки</a:t>
            </a:r>
            <a:r>
              <a:rPr lang="ru-RU" sz="2500" b="0" i="0" dirty="0">
                <a:solidFill>
                  <a:srgbClr val="333333"/>
                </a:solidFill>
                <a:effectLst/>
              </a:rPr>
              <a:t> (выборка среднего значения), однако </a:t>
            </a:r>
            <a:r>
              <a:rPr lang="ru-RU" sz="2500" b="0" i="0" dirty="0" err="1">
                <a:solidFill>
                  <a:srgbClr val="333333"/>
                </a:solidFill>
                <a:effectLst/>
              </a:rPr>
              <a:t>подвыборка</a:t>
            </a:r>
            <a:r>
              <a:rPr lang="ru-RU" sz="2500" b="0" i="0" dirty="0">
                <a:solidFill>
                  <a:srgbClr val="333333"/>
                </a:solidFill>
                <a:effectLst/>
              </a:rPr>
              <a:t> по максимальному значению используется чаще всего.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333333"/>
                </a:solidFill>
                <a:effectLst/>
              </a:rPr>
              <a:t> </a:t>
            </a:r>
            <a:r>
              <a:rPr lang="ru-RU" sz="2500" b="1" i="0" dirty="0" err="1">
                <a:solidFill>
                  <a:srgbClr val="333333"/>
                </a:solidFill>
                <a:effectLst/>
              </a:rPr>
              <a:t>Подвыборка</a:t>
            </a:r>
            <a:r>
              <a:rPr lang="ru-RU" sz="2500" b="1" i="0" dirty="0">
                <a:solidFill>
                  <a:srgbClr val="333333"/>
                </a:solidFill>
                <a:effectLst/>
              </a:rPr>
              <a:t> по максимальному значению</a:t>
            </a:r>
            <a:r>
              <a:rPr lang="ru-RU" sz="2500" b="0" i="0" dirty="0">
                <a:solidFill>
                  <a:srgbClr val="333333"/>
                </a:solidFill>
                <a:effectLst/>
              </a:rPr>
              <a:t> — процесс </a:t>
            </a:r>
            <a:r>
              <a:rPr lang="ru-RU" sz="2500" b="0" i="0" dirty="0" err="1">
                <a:solidFill>
                  <a:srgbClr val="333333"/>
                </a:solidFill>
                <a:effectLst/>
              </a:rPr>
              <a:t>подвыборки</a:t>
            </a:r>
            <a:r>
              <a:rPr lang="ru-RU" sz="2500" b="0" i="0" dirty="0">
                <a:solidFill>
                  <a:srgbClr val="333333"/>
                </a:solidFill>
                <a:effectLst/>
              </a:rPr>
              <a:t>, в ходе которого множество значений преобразовываются в единое значение — максимальное среди выборки.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333333"/>
                </a:solidFill>
                <a:effectLst/>
              </a:rPr>
              <a:t> </a:t>
            </a:r>
            <a:r>
              <a:rPr lang="ru-RU" sz="2500" b="1" i="0" dirty="0">
                <a:solidFill>
                  <a:srgbClr val="333333"/>
                </a:solidFill>
                <a:effectLst/>
              </a:rPr>
              <a:t>Шаг</a:t>
            </a:r>
            <a:r>
              <a:rPr lang="ru-RU" sz="2500" b="0" i="0" dirty="0">
                <a:solidFill>
                  <a:srgbClr val="333333"/>
                </a:solidFill>
                <a:effectLst/>
              </a:rPr>
              <a:t> — количество пикселей смещения фильтром (ядром) на изображении.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333333"/>
                </a:solidFill>
                <a:effectLst/>
              </a:rPr>
              <a:t> </a:t>
            </a:r>
            <a:r>
              <a:rPr lang="ru-RU" sz="2500" b="1" i="0" dirty="0">
                <a:solidFill>
                  <a:srgbClr val="333333"/>
                </a:solidFill>
                <a:effectLst/>
              </a:rPr>
              <a:t>Сэмплирование (</a:t>
            </a:r>
            <a:r>
              <a:rPr lang="ru-RU" sz="2500" b="1" i="0" dirty="0" err="1">
                <a:solidFill>
                  <a:srgbClr val="333333"/>
                </a:solidFill>
                <a:effectLst/>
              </a:rPr>
              <a:t>downsampling</a:t>
            </a:r>
            <a:r>
              <a:rPr lang="ru-RU" sz="2500" b="1" i="0" dirty="0">
                <a:solidFill>
                  <a:srgbClr val="333333"/>
                </a:solidFill>
                <a:effectLst/>
              </a:rPr>
              <a:t>) </a:t>
            </a:r>
            <a:r>
              <a:rPr lang="ru-RU" sz="2500" b="0" i="0" dirty="0">
                <a:solidFill>
                  <a:srgbClr val="333333"/>
                </a:solidFill>
                <a:effectLst/>
              </a:rPr>
              <a:t>— процесс уменьшения размера изображения.</a:t>
            </a:r>
          </a:p>
          <a:p>
            <a:pPr marL="0" indent="0" algn="l">
              <a:lnSpc>
                <a:spcPts val="3120"/>
              </a:lnSpc>
              <a:buNone/>
            </a:pPr>
            <a:endParaRPr lang="ru-RU" sz="25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761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907144" y="0"/>
            <a:ext cx="8380856" cy="86677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981700" y="1333500"/>
            <a:ext cx="2178238" cy="644663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629650" y="1333500"/>
            <a:ext cx="1083070" cy="532847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362325" y="1333500"/>
            <a:ext cx="2153957" cy="458339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1283845" y="2122675"/>
            <a:ext cx="6522458" cy="5001299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5217991" y="854659"/>
            <a:ext cx="734867" cy="171994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3771127" y="469376"/>
            <a:ext cx="3151536" cy="151441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971550" y="1333500"/>
            <a:ext cx="1924050" cy="452582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>
            <a:off x="952500" y="7134225"/>
            <a:ext cx="8686800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r>
              <a:rPr lang="ru-RU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Мацаков Борис Вячеславович</a:t>
            </a:r>
            <a:endParaRPr lang="en-US" sz="2400" dirty="0"/>
          </a:p>
        </p:txBody>
      </p:sp>
      <p:sp>
        <p:nvSpPr>
          <p:cNvPr id="11" name="Text 1"/>
          <p:cNvSpPr/>
          <p:nvPr/>
        </p:nvSpPr>
        <p:spPr>
          <a:xfrm>
            <a:off x="952500" y="7658100"/>
            <a:ext cx="3676650" cy="723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r>
              <a:rPr lang="ru-RU" sz="2400">
                <a:solidFill>
                  <a:srgbClr val="000000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Программист-преподаватель</a:t>
            </a:r>
            <a:endParaRPr lang="ru-RU" sz="2400" dirty="0">
              <a:solidFill>
                <a:srgbClr val="000000"/>
              </a:solidFill>
              <a:latin typeface="Montserrat Medium" pitchFamily="34" charset="0"/>
              <a:ea typeface="Montserrat Medium" pitchFamily="34" charset="-122"/>
              <a:cs typeface="Montserrat Medium" pitchFamily="34" charset="-120"/>
            </a:endParaRPr>
          </a:p>
        </p:txBody>
      </p:sp>
      <p:sp>
        <p:nvSpPr>
          <p:cNvPr id="12" name="Text 2"/>
          <p:cNvSpPr/>
          <p:nvPr/>
        </p:nvSpPr>
        <p:spPr>
          <a:xfrm>
            <a:off x="952500" y="4105275"/>
            <a:ext cx="5524500" cy="1581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24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Спасибо
за внимание</a:t>
            </a:r>
            <a:endParaRPr 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1550" y="8686800"/>
            <a:ext cx="10360420" cy="64466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046961" y="993456"/>
            <a:ext cx="4156179" cy="845965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52500" y="2933700"/>
            <a:ext cx="10267950" cy="3619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952500" y="1009650"/>
            <a:ext cx="111252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44"/>
              </a:lnSpc>
              <a:buNone/>
            </a:pPr>
            <a:r>
              <a:rPr lang="ru-RU" sz="3600" dirty="0" err="1">
                <a:solidFill>
                  <a:srgbClr val="000000"/>
                </a:solidFill>
                <a:latin typeface="Montserrat SemiBold" pitchFamily="34" charset="0"/>
              </a:rPr>
              <a:t>Сверточный</a:t>
            </a: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</a:rPr>
              <a:t> слой</a:t>
            </a:r>
            <a:r>
              <a:rPr lang="en-US" sz="3600" dirty="0">
                <a:solidFill>
                  <a:srgbClr val="000000"/>
                </a:solidFill>
                <a:latin typeface="Montserrat SemiBold" pitchFamily="34" charset="0"/>
              </a:rPr>
              <a:t> (Convolutional layer)</a:t>
            </a:r>
            <a:endParaRPr lang="en-US" sz="3600" dirty="0"/>
          </a:p>
        </p:txBody>
      </p:sp>
      <p:sp>
        <p:nvSpPr>
          <p:cNvPr id="6" name="Text 2"/>
          <p:cNvSpPr/>
          <p:nvPr/>
        </p:nvSpPr>
        <p:spPr>
          <a:xfrm>
            <a:off x="952500" y="1847850"/>
            <a:ext cx="89630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20"/>
              </a:lnSpc>
              <a:buNone/>
            </a:pPr>
            <a:endParaRPr lang="en-US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D40932-0AF7-4A2D-B302-572F9B27F3BC}"/>
              </a:ext>
            </a:extLst>
          </p:cNvPr>
          <p:cNvSpPr txBox="1"/>
          <p:nvPr/>
        </p:nvSpPr>
        <p:spPr>
          <a:xfrm>
            <a:off x="1084860" y="1847850"/>
            <a:ext cx="111251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/>
              <a:t>Архитектура </a:t>
            </a:r>
            <a:r>
              <a:rPr lang="ru-RU" sz="3600" dirty="0" err="1"/>
              <a:t>сверточных</a:t>
            </a:r>
            <a:r>
              <a:rPr lang="ru-RU" sz="3600" dirty="0"/>
              <a:t> сетей предложена Яном </a:t>
            </a:r>
            <a:r>
              <a:rPr lang="ru-RU" sz="3600" dirty="0" err="1"/>
              <a:t>Лекуном</a:t>
            </a:r>
            <a:r>
              <a:rPr lang="ru-RU" sz="3600" dirty="0"/>
              <a:t> в 1988 году. Предназначалась, главным образом, для анализа изображений.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1550" y="8686800"/>
            <a:ext cx="10360420" cy="64466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046961" y="993456"/>
            <a:ext cx="4156179" cy="845965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52500" y="2933700"/>
            <a:ext cx="10267950" cy="3619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952500" y="1009650"/>
            <a:ext cx="111252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44"/>
              </a:lnSpc>
              <a:buNone/>
            </a:pPr>
            <a:r>
              <a:rPr lang="ru-RU" sz="3600" dirty="0" err="1">
                <a:solidFill>
                  <a:srgbClr val="000000"/>
                </a:solidFill>
                <a:latin typeface="Montserrat SemiBold" pitchFamily="34" charset="0"/>
              </a:rPr>
              <a:t>Сверточный</a:t>
            </a: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</a:rPr>
              <a:t> слой</a:t>
            </a:r>
            <a:r>
              <a:rPr lang="en-US" sz="3600" dirty="0">
                <a:solidFill>
                  <a:srgbClr val="000000"/>
                </a:solidFill>
                <a:latin typeface="Montserrat SemiBold" pitchFamily="34" charset="0"/>
              </a:rPr>
              <a:t> (Convolutional layer)</a:t>
            </a:r>
            <a:endParaRPr lang="en-US" sz="3600" dirty="0"/>
          </a:p>
        </p:txBody>
      </p:sp>
      <p:sp>
        <p:nvSpPr>
          <p:cNvPr id="6" name="Text 2"/>
          <p:cNvSpPr/>
          <p:nvPr/>
        </p:nvSpPr>
        <p:spPr>
          <a:xfrm>
            <a:off x="952500" y="1847850"/>
            <a:ext cx="89630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20"/>
              </a:lnSpc>
              <a:buNone/>
            </a:pPr>
            <a:endParaRPr lang="en-US" sz="3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2AA20EE-8B01-3F60-868A-A73FCC130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78" y="1847850"/>
            <a:ext cx="11609622" cy="602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42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1550" y="8686800"/>
            <a:ext cx="10360420" cy="64466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046961" y="993456"/>
            <a:ext cx="4156179" cy="845965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52500" y="2933700"/>
            <a:ext cx="10267950" cy="3619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952500" y="1009650"/>
            <a:ext cx="111252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44"/>
              </a:lnSpc>
              <a:buNone/>
            </a:pPr>
            <a:r>
              <a:rPr lang="ru-RU" sz="3600" dirty="0" err="1">
                <a:solidFill>
                  <a:srgbClr val="000000"/>
                </a:solidFill>
                <a:latin typeface="Montserrat SemiBold" pitchFamily="34" charset="0"/>
              </a:rPr>
              <a:t>Сверточный</a:t>
            </a: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</a:rPr>
              <a:t> слой</a:t>
            </a:r>
            <a:r>
              <a:rPr lang="en-US" sz="3600" dirty="0">
                <a:solidFill>
                  <a:srgbClr val="000000"/>
                </a:solidFill>
                <a:latin typeface="Montserrat SemiBold" pitchFamily="34" charset="0"/>
              </a:rPr>
              <a:t> (Convolutional layer)</a:t>
            </a:r>
            <a:endParaRPr lang="en-US" sz="3600" dirty="0"/>
          </a:p>
        </p:txBody>
      </p:sp>
      <p:sp>
        <p:nvSpPr>
          <p:cNvPr id="6" name="Text 2"/>
          <p:cNvSpPr/>
          <p:nvPr/>
        </p:nvSpPr>
        <p:spPr>
          <a:xfrm>
            <a:off x="952500" y="1847850"/>
            <a:ext cx="89630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20"/>
              </a:lnSpc>
              <a:buNone/>
            </a:pPr>
            <a:endParaRPr lang="en-US" sz="3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EDEF909-E0ED-2DAD-B183-50932AF27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7900"/>
            <a:ext cx="12504495" cy="397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2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1550" y="8686800"/>
            <a:ext cx="10360420" cy="64466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046961" y="993456"/>
            <a:ext cx="4156179" cy="845965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52500" y="2933700"/>
            <a:ext cx="10267950" cy="3619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952500" y="1009650"/>
            <a:ext cx="111252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44"/>
              </a:lnSpc>
              <a:buNone/>
            </a:pPr>
            <a:r>
              <a:rPr lang="ru-RU" sz="3600" dirty="0" err="1">
                <a:solidFill>
                  <a:srgbClr val="000000"/>
                </a:solidFill>
                <a:latin typeface="Montserrat SemiBold" pitchFamily="34" charset="0"/>
              </a:rPr>
              <a:t>Сверточный</a:t>
            </a: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</a:rPr>
              <a:t> слой</a:t>
            </a:r>
            <a:r>
              <a:rPr lang="en-US" sz="3600" dirty="0">
                <a:solidFill>
                  <a:srgbClr val="000000"/>
                </a:solidFill>
                <a:latin typeface="Montserrat SemiBold" pitchFamily="34" charset="0"/>
              </a:rPr>
              <a:t> (Convolutional layer)</a:t>
            </a:r>
            <a:endParaRPr lang="en-US" sz="3600" dirty="0"/>
          </a:p>
        </p:txBody>
      </p:sp>
      <p:sp>
        <p:nvSpPr>
          <p:cNvPr id="6" name="Text 2"/>
          <p:cNvSpPr/>
          <p:nvPr/>
        </p:nvSpPr>
        <p:spPr>
          <a:xfrm>
            <a:off x="952500" y="1847850"/>
            <a:ext cx="89630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20"/>
              </a:lnSpc>
              <a:buNone/>
            </a:pPr>
            <a:endParaRPr lang="en-US" sz="3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9B179EE-C644-51C1-DBA3-1212E696A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3773883"/>
            <a:ext cx="1926272" cy="192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51EBEF5-1DF3-57F7-5543-617FEA4DC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551" y="2172504"/>
            <a:ext cx="9427149" cy="582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79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1550" y="8686800"/>
            <a:ext cx="10360420" cy="64466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046961" y="993456"/>
            <a:ext cx="4156179" cy="845965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52500" y="2933700"/>
            <a:ext cx="10267950" cy="3619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952500" y="1009650"/>
            <a:ext cx="111252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44"/>
              </a:lnSpc>
              <a:buNone/>
            </a:pPr>
            <a:r>
              <a:rPr lang="ru-RU" sz="3600" dirty="0" err="1">
                <a:solidFill>
                  <a:srgbClr val="000000"/>
                </a:solidFill>
                <a:latin typeface="Montserrat SemiBold" pitchFamily="34" charset="0"/>
              </a:rPr>
              <a:t>Сверточный</a:t>
            </a: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</a:rPr>
              <a:t> слой</a:t>
            </a:r>
            <a:r>
              <a:rPr lang="en-US" sz="3600" dirty="0">
                <a:solidFill>
                  <a:srgbClr val="000000"/>
                </a:solidFill>
                <a:latin typeface="Montserrat SemiBold" pitchFamily="34" charset="0"/>
              </a:rPr>
              <a:t> (Convolutional layer)</a:t>
            </a:r>
            <a:endParaRPr lang="en-US" sz="3600" dirty="0"/>
          </a:p>
        </p:txBody>
      </p:sp>
      <p:sp>
        <p:nvSpPr>
          <p:cNvPr id="6" name="Text 2"/>
          <p:cNvSpPr/>
          <p:nvPr/>
        </p:nvSpPr>
        <p:spPr>
          <a:xfrm>
            <a:off x="952500" y="1847850"/>
            <a:ext cx="89630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20"/>
              </a:lnSpc>
              <a:buNone/>
            </a:pPr>
            <a:endParaRPr lang="en-US" sz="30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EDAE843-D85C-ACED-D195-CC9A6956D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29" y="1748472"/>
            <a:ext cx="10089820" cy="687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15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1550" y="8686800"/>
            <a:ext cx="10360420" cy="64466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046961" y="993456"/>
            <a:ext cx="4156179" cy="845965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52500" y="2933700"/>
            <a:ext cx="10267950" cy="3619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952500" y="1009650"/>
            <a:ext cx="111252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44"/>
              </a:lnSpc>
              <a:buNone/>
            </a:pPr>
            <a:r>
              <a:rPr lang="ru-RU" sz="3600" dirty="0" err="1">
                <a:solidFill>
                  <a:srgbClr val="000000"/>
                </a:solidFill>
                <a:latin typeface="Montserrat SemiBold" pitchFamily="34" charset="0"/>
              </a:rPr>
              <a:t>Сверточный</a:t>
            </a: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</a:rPr>
              <a:t> слой</a:t>
            </a:r>
            <a:r>
              <a:rPr lang="en-US" sz="3600" dirty="0">
                <a:solidFill>
                  <a:srgbClr val="000000"/>
                </a:solidFill>
                <a:latin typeface="Montserrat SemiBold" pitchFamily="34" charset="0"/>
              </a:rPr>
              <a:t> (Convolutional layer)</a:t>
            </a:r>
            <a:endParaRPr lang="en-US" sz="3600" dirty="0"/>
          </a:p>
        </p:txBody>
      </p:sp>
      <p:sp>
        <p:nvSpPr>
          <p:cNvPr id="6" name="Text 2"/>
          <p:cNvSpPr/>
          <p:nvPr/>
        </p:nvSpPr>
        <p:spPr>
          <a:xfrm>
            <a:off x="952500" y="1847850"/>
            <a:ext cx="89630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20"/>
              </a:lnSpc>
              <a:buNone/>
            </a:pPr>
            <a:endParaRPr lang="en-US" sz="30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BB8B189-1793-6A9C-75EC-1AC84C6DC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573" y="2195513"/>
            <a:ext cx="9854230" cy="592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01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1550" y="8686800"/>
            <a:ext cx="10360420" cy="64466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046961" y="993456"/>
            <a:ext cx="4156179" cy="845965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52500" y="2933700"/>
            <a:ext cx="10267950" cy="3619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952500" y="1009650"/>
            <a:ext cx="111252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44"/>
              </a:lnSpc>
              <a:buNone/>
            </a:pPr>
            <a:r>
              <a:rPr lang="ru-RU" sz="3600" dirty="0" err="1">
                <a:solidFill>
                  <a:srgbClr val="000000"/>
                </a:solidFill>
                <a:latin typeface="Montserrat SemiBold" pitchFamily="34" charset="0"/>
              </a:rPr>
              <a:t>Сверточный</a:t>
            </a: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</a:rPr>
              <a:t> слой</a:t>
            </a:r>
            <a:r>
              <a:rPr lang="en-US" sz="3600" dirty="0">
                <a:solidFill>
                  <a:srgbClr val="000000"/>
                </a:solidFill>
                <a:latin typeface="Montserrat SemiBold" pitchFamily="34" charset="0"/>
              </a:rPr>
              <a:t> (Convolutional layer)</a:t>
            </a:r>
            <a:endParaRPr lang="en-US" sz="3600" dirty="0"/>
          </a:p>
        </p:txBody>
      </p:sp>
      <p:sp>
        <p:nvSpPr>
          <p:cNvPr id="6" name="Text 2"/>
          <p:cNvSpPr/>
          <p:nvPr/>
        </p:nvSpPr>
        <p:spPr>
          <a:xfrm>
            <a:off x="952500" y="1847850"/>
            <a:ext cx="89630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20"/>
              </a:lnSpc>
              <a:buNone/>
            </a:pPr>
            <a:endParaRPr lang="en-US" sz="30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75CCCF5-943D-C5CB-BCDB-0B4234365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30" y="2237327"/>
            <a:ext cx="10944393" cy="620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12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1550" y="8686800"/>
            <a:ext cx="10360420" cy="64466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046961" y="993456"/>
            <a:ext cx="4156179" cy="845965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52500" y="2933700"/>
            <a:ext cx="10267950" cy="3619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952500" y="1009650"/>
            <a:ext cx="111252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44"/>
              </a:lnSpc>
              <a:buNone/>
            </a:pPr>
            <a:r>
              <a:rPr lang="ru-RU" sz="3600" dirty="0" err="1">
                <a:solidFill>
                  <a:srgbClr val="000000"/>
                </a:solidFill>
                <a:latin typeface="Montserrat SemiBold" pitchFamily="34" charset="0"/>
              </a:rPr>
              <a:t>Сверточный</a:t>
            </a: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</a:rPr>
              <a:t> слой</a:t>
            </a:r>
            <a:r>
              <a:rPr lang="en-US" sz="3600" dirty="0">
                <a:solidFill>
                  <a:srgbClr val="000000"/>
                </a:solidFill>
                <a:latin typeface="Montserrat SemiBold" pitchFamily="34" charset="0"/>
              </a:rPr>
              <a:t> (Convolutional layer)</a:t>
            </a:r>
            <a:endParaRPr lang="en-US" sz="3600" dirty="0"/>
          </a:p>
        </p:txBody>
      </p:sp>
      <p:sp>
        <p:nvSpPr>
          <p:cNvPr id="6" name="Text 2"/>
          <p:cNvSpPr/>
          <p:nvPr/>
        </p:nvSpPr>
        <p:spPr>
          <a:xfrm>
            <a:off x="952500" y="1847850"/>
            <a:ext cx="89630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20"/>
              </a:lnSpc>
              <a:buNone/>
            </a:pPr>
            <a:endParaRPr lang="en-US" sz="30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9099D26-F0D7-B8F0-FB5E-74907B26E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610344"/>
            <a:ext cx="6336352" cy="672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85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334</Words>
  <Application>Microsoft Office PowerPoint</Application>
  <PresentationFormat>Произвольный</PresentationFormat>
  <Paragraphs>52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Montserrat Medium</vt:lpstr>
      <vt:lpstr>Montserrat SemiBold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Борис Мацаков</cp:lastModifiedBy>
  <cp:revision>17</cp:revision>
  <dcterms:created xsi:type="dcterms:W3CDTF">2023-04-26T09:38:23Z</dcterms:created>
  <dcterms:modified xsi:type="dcterms:W3CDTF">2024-03-28T14:52:36Z</dcterms:modified>
</cp:coreProperties>
</file>