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58" r:id="rId6"/>
    <p:sldId id="267" r:id="rId7"/>
    <p:sldId id="268" r:id="rId8"/>
    <p:sldId id="272" r:id="rId9"/>
    <p:sldId id="259" r:id="rId10"/>
    <p:sldId id="266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56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5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Губин Максим Юрьевич</a:t>
            </a:r>
            <a:endParaRPr lang="en-US" sz="2400" dirty="0"/>
          </a:p>
        </p:txBody>
      </p:sp>
      <p:sp>
        <p:nvSpPr>
          <p:cNvPr id="12" name="Text 2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Программист-аналитик</a:t>
            </a:r>
          </a:p>
          <a:p>
            <a:pPr marL="0" indent="0" algn="l">
              <a:lnSpc>
                <a:spcPts val="288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Montserrat Medium" pitchFamily="34" charset="0"/>
              </a:rPr>
              <a:t>gubin.m.u@gmail.com</a:t>
            </a:r>
            <a:endParaRPr lang="en-US" sz="2400" dirty="0"/>
          </a:p>
        </p:txBody>
      </p:sp>
      <p:sp>
        <p:nvSpPr>
          <p:cNvPr id="13" name="Text 3"/>
          <p:cNvSpPr/>
          <p:nvPr/>
        </p:nvSpPr>
        <p:spPr>
          <a:xfrm>
            <a:off x="952500" y="4105275"/>
            <a:ext cx="89630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ru-RU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Подготовка данных для машинного обучения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Губин Максим Юрьевич</a:t>
            </a:r>
            <a:endParaRPr lang="en-US" sz="2400" dirty="0"/>
          </a:p>
        </p:txBody>
      </p:sp>
      <p:sp>
        <p:nvSpPr>
          <p:cNvPr id="11" name="Text 1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Программист-аналитик</a:t>
            </a:r>
            <a:endParaRPr lang="en-US" sz="2400" dirty="0"/>
          </a:p>
        </p:txBody>
      </p:sp>
      <p:sp>
        <p:nvSpPr>
          <p:cNvPr id="12" name="Text 2"/>
          <p:cNvSpPr/>
          <p:nvPr/>
        </p:nvSpPr>
        <p:spPr>
          <a:xfrm>
            <a:off x="952500" y="4105275"/>
            <a:ext cx="5524500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Спасибо
за внимание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Требования к данным: линейная регрессия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Числовые данные, в крайнем случае булевы (0 и 1)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Данные должны быть слабо связаны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Не должно быть пропусков в данных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0D6BE-6483-474E-8E64-05B112B1A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231" y="3096358"/>
            <a:ext cx="4992399" cy="49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Требования к данным: деревья принятия решений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1084860" y="2249365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- Должны быть небольшими шумы во входных данных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endParaRPr lang="ru-RU" sz="3000" dirty="0"/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+ Не нужно масштабировать численные переменные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/>
              <a:t>+ Умеют работать с категориальными переменными.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4316F-ABA2-46CD-B118-6D36B5B69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264" y="5514975"/>
            <a:ext cx="5153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5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Требования к данным: нейронные сети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Только числа;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Только числа либо от 0 до 1, либо от -1 до 1;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Категории необходимо подвергать кодированию;</a:t>
            </a:r>
          </a:p>
          <a:p>
            <a:pPr marL="457200" indent="-457200" algn="l">
              <a:lnSpc>
                <a:spcPts val="312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Простое кодирование не подходит.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B1CE0-B28B-4B8A-8B79-3F1CF12A1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009" y="3619500"/>
            <a:ext cx="3239677" cy="38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Кодирование 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: one-hot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ru-RU" sz="3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A654DF-79E5-4E50-96B8-4D06FDA0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48647"/>
              </p:ext>
            </p:extLst>
          </p:nvPr>
        </p:nvGraphicFramePr>
        <p:xfrm>
          <a:off x="2070589" y="2940344"/>
          <a:ext cx="1358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12">
                  <a:extLst>
                    <a:ext uri="{9D8B030D-6E8A-4147-A177-3AD203B41FA5}">
                      <a16:colId xmlns:a16="http://schemas.microsoft.com/office/drawing/2014/main" val="394248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Яблоко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Апельсин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Томат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7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074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977CF4E-66DB-48C2-AEDC-ECF413ED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15077"/>
              </p:ext>
            </p:extLst>
          </p:nvPr>
        </p:nvGraphicFramePr>
        <p:xfrm>
          <a:off x="6275746" y="2933700"/>
          <a:ext cx="56270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1513420488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4907032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35611129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3463680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Яблоко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Апельсин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4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3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75755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696CB1FA-B72B-4EE9-B60B-39EE329BCC17}"/>
              </a:ext>
            </a:extLst>
          </p:cNvPr>
          <p:cNvSpPr/>
          <p:nvPr/>
        </p:nvSpPr>
        <p:spPr>
          <a:xfrm>
            <a:off x="3851031" y="3516923"/>
            <a:ext cx="1742343" cy="58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Кодирование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: dummy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344DB3-8E1F-4AC5-93CC-C482A5DBE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5382"/>
              </p:ext>
            </p:extLst>
          </p:nvPr>
        </p:nvGraphicFramePr>
        <p:xfrm>
          <a:off x="2070589" y="2940344"/>
          <a:ext cx="1358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12">
                  <a:extLst>
                    <a:ext uri="{9D8B030D-6E8A-4147-A177-3AD203B41FA5}">
                      <a16:colId xmlns:a16="http://schemas.microsoft.com/office/drawing/2014/main" val="394248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Яблоко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Апельсин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Томат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7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074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2BC36-F7F5-4487-9D54-6C1948847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53454"/>
              </p:ext>
            </p:extLst>
          </p:nvPr>
        </p:nvGraphicFramePr>
        <p:xfrm>
          <a:off x="6275746" y="2933700"/>
          <a:ext cx="42203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1513420488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4907032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3561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Яблоко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Апельсин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Вишня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4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3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75755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DBC45DC-E23D-45E8-89FE-8BDE194314B6}"/>
              </a:ext>
            </a:extLst>
          </p:cNvPr>
          <p:cNvSpPr/>
          <p:nvPr/>
        </p:nvSpPr>
        <p:spPr>
          <a:xfrm>
            <a:off x="3851031" y="3516923"/>
            <a:ext cx="1742343" cy="58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8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Кодирование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: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частотное 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frequency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F50BB9-4394-427E-9F86-42409AE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43026"/>
              </p:ext>
            </p:extLst>
          </p:nvPr>
        </p:nvGraphicFramePr>
        <p:xfrm>
          <a:off x="1881554" y="2609850"/>
          <a:ext cx="4870938" cy="2926080"/>
        </p:xfrm>
        <a:graphic>
          <a:graphicData uri="http://schemas.openxmlformats.org/drawingml/2006/table">
            <a:tbl>
              <a:tblPr/>
              <a:tblGrid>
                <a:gridCol w="2435469">
                  <a:extLst>
                    <a:ext uri="{9D8B030D-6E8A-4147-A177-3AD203B41FA5}">
                      <a16:colId xmlns:a16="http://schemas.microsoft.com/office/drawing/2014/main" val="2829023854"/>
                    </a:ext>
                  </a:extLst>
                </a:gridCol>
                <a:gridCol w="2435469">
                  <a:extLst>
                    <a:ext uri="{9D8B030D-6E8A-4147-A177-3AD203B41FA5}">
                      <a16:colId xmlns:a16="http://schemas.microsoft.com/office/drawing/2014/main" val="168545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frequency_encoded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889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0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977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1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1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0.429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018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5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Кодирование: целевое 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target)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B6130-5DCB-4104-889E-70401582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8333"/>
              </p:ext>
            </p:extLst>
          </p:nvPr>
        </p:nvGraphicFramePr>
        <p:xfrm>
          <a:off x="1227735" y="2609850"/>
          <a:ext cx="2611316" cy="2926080"/>
        </p:xfrm>
        <a:graphic>
          <a:graphicData uri="http://schemas.openxmlformats.org/drawingml/2006/table">
            <a:tbl>
              <a:tblPr/>
              <a:tblGrid>
                <a:gridCol w="1305658">
                  <a:extLst>
                    <a:ext uri="{9D8B030D-6E8A-4147-A177-3AD203B41FA5}">
                      <a16:colId xmlns:a16="http://schemas.microsoft.com/office/drawing/2014/main" val="177274211"/>
                    </a:ext>
                  </a:extLst>
                </a:gridCol>
                <a:gridCol w="1305658">
                  <a:extLst>
                    <a:ext uri="{9D8B030D-6E8A-4147-A177-3AD203B41FA5}">
                      <a16:colId xmlns:a16="http://schemas.microsoft.com/office/drawing/2014/main" val="194368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086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27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18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0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27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5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134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95F26-ACAE-4950-AA19-A62B0650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00120"/>
              </p:ext>
            </p:extLst>
          </p:nvPr>
        </p:nvGraphicFramePr>
        <p:xfrm>
          <a:off x="7007469" y="2612317"/>
          <a:ext cx="4844562" cy="2926080"/>
        </p:xfrm>
        <a:graphic>
          <a:graphicData uri="http://schemas.openxmlformats.org/drawingml/2006/table">
            <a:tbl>
              <a:tblPr/>
              <a:tblGrid>
                <a:gridCol w="1614854">
                  <a:extLst>
                    <a:ext uri="{9D8B030D-6E8A-4147-A177-3AD203B41FA5}">
                      <a16:colId xmlns:a16="http://schemas.microsoft.com/office/drawing/2014/main" val="2580322821"/>
                    </a:ext>
                  </a:extLst>
                </a:gridCol>
                <a:gridCol w="1497623">
                  <a:extLst>
                    <a:ext uri="{9D8B030D-6E8A-4147-A177-3AD203B41FA5}">
                      <a16:colId xmlns:a16="http://schemas.microsoft.com/office/drawing/2014/main" val="2673446580"/>
                    </a:ext>
                  </a:extLst>
                </a:gridCol>
                <a:gridCol w="1732085">
                  <a:extLst>
                    <a:ext uri="{9D8B030D-6E8A-4147-A177-3AD203B41FA5}">
                      <a16:colId xmlns:a16="http://schemas.microsoft.com/office/drawing/2014/main" val="425663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target_encoded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5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8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17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47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0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52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0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1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6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0050" y="0"/>
            <a:ext cx="1026795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Нормализация данных</a:t>
            </a:r>
          </a:p>
          <a:p>
            <a:pPr marL="0" indent="0" algn="l">
              <a:lnSpc>
                <a:spcPts val="3744"/>
              </a:lnSpc>
              <a:buNone/>
            </a:pPr>
            <a:endParaRPr lang="ru-RU" sz="3600" dirty="0">
              <a:solidFill>
                <a:srgbClr val="000000"/>
              </a:solidFill>
              <a:latin typeface="Montserrat SemiBold" pitchFamily="34" charset="0"/>
            </a:endParaRPr>
          </a:p>
          <a:p>
            <a:pPr marL="0" indent="0" algn="l">
              <a:lnSpc>
                <a:spcPts val="3744"/>
              </a:lnSpc>
              <a:buNone/>
            </a:pP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B1AE5-6581-4FFE-9E72-EE73F375E9C2}"/>
              </a:ext>
            </a:extLst>
          </p:cNvPr>
          <p:cNvSpPr txBox="1"/>
          <p:nvPr/>
        </p:nvSpPr>
        <p:spPr>
          <a:xfrm>
            <a:off x="1690688" y="2047875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&gt;&gt;&gt; data = [[-1, 2], [-0.5, 6], [0, 10], [1, 18]]</a:t>
            </a:r>
          </a:p>
          <a:p>
            <a:r>
              <a:rPr lang="en-US" dirty="0"/>
              <a:t>&gt;&gt;&gt; scaler =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r>
              <a:rPr lang="en-US" dirty="0"/>
              <a:t>&gt;&gt;&gt; print(</a:t>
            </a:r>
            <a:r>
              <a:rPr lang="en-US" dirty="0" err="1"/>
              <a:t>scaler.fit</a:t>
            </a:r>
            <a:r>
              <a:rPr lang="en-US" dirty="0"/>
              <a:t>(data))</a:t>
            </a:r>
          </a:p>
          <a:p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r>
              <a:rPr lang="en-US" dirty="0"/>
              <a:t>&gt;&gt;&gt; print(</a:t>
            </a:r>
            <a:r>
              <a:rPr lang="en-US" dirty="0" err="1"/>
              <a:t>scaler.data_max</a:t>
            </a:r>
            <a:r>
              <a:rPr lang="en-US" dirty="0"/>
              <a:t>_)</a:t>
            </a:r>
          </a:p>
          <a:p>
            <a:r>
              <a:rPr lang="en-US" dirty="0"/>
              <a:t>[ 1. 18.]</a:t>
            </a:r>
          </a:p>
          <a:p>
            <a:r>
              <a:rPr lang="en-US" dirty="0"/>
              <a:t>&gt;&gt;&gt; print(</a:t>
            </a:r>
            <a:r>
              <a:rPr lang="en-US" dirty="0" err="1"/>
              <a:t>scaler.transform</a:t>
            </a:r>
            <a:r>
              <a:rPr lang="en-US" dirty="0"/>
              <a:t>(data))</a:t>
            </a:r>
          </a:p>
          <a:p>
            <a:r>
              <a:rPr lang="en-US" dirty="0"/>
              <a:t>[[0.   0.  ]</a:t>
            </a:r>
          </a:p>
          <a:p>
            <a:r>
              <a:rPr lang="en-US" dirty="0"/>
              <a:t> [0.25 0.25]</a:t>
            </a:r>
          </a:p>
          <a:p>
            <a:r>
              <a:rPr lang="en-US" dirty="0"/>
              <a:t> [0.5  0.5 ]</a:t>
            </a:r>
          </a:p>
          <a:p>
            <a:r>
              <a:rPr lang="en-US" dirty="0"/>
              <a:t> [1.   1.  ]]</a:t>
            </a:r>
          </a:p>
          <a:p>
            <a:r>
              <a:rPr lang="en-US" dirty="0"/>
              <a:t>&gt;&gt;&gt; print(</a:t>
            </a:r>
            <a:r>
              <a:rPr lang="en-US" dirty="0" err="1"/>
              <a:t>scaler.transform</a:t>
            </a:r>
            <a:r>
              <a:rPr lang="en-US" dirty="0"/>
              <a:t>([[2, 2]]))</a:t>
            </a:r>
          </a:p>
          <a:p>
            <a:r>
              <a:rPr lang="en-US" dirty="0"/>
              <a:t>[[1.5 0. ]]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369</Words>
  <Application>Microsoft Office PowerPoint</Application>
  <PresentationFormat>Произвольный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Montserrat Medium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Борис</cp:lastModifiedBy>
  <cp:revision>17</cp:revision>
  <dcterms:created xsi:type="dcterms:W3CDTF">2023-04-26T09:38:23Z</dcterms:created>
  <dcterms:modified xsi:type="dcterms:W3CDTF">2024-02-29T16:04:11Z</dcterms:modified>
</cp:coreProperties>
</file>