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7" r:id="rId4"/>
    <p:sldId id="258" r:id="rId5"/>
    <p:sldId id="268" r:id="rId6"/>
    <p:sldId id="269" r:id="rId7"/>
    <p:sldId id="259" r:id="rId8"/>
    <p:sldId id="270" r:id="rId9"/>
    <p:sldId id="271" r:id="rId10"/>
    <p:sldId id="272" r:id="rId11"/>
    <p:sldId id="260" r:id="rId12"/>
    <p:sldId id="273" r:id="rId13"/>
    <p:sldId id="274" r:id="rId14"/>
    <p:sldId id="266" r:id="rId15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1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5034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65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8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22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85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58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74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93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32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42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43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C%D0%B0%D1%82%D0%B5%D0%BC%D0%B0%D1%82%D0%B8%D1%87%D0%B5%D1%81%D0%BA%D0%B0%D1%8F_%D0%BC%D0%BE%D0%B4%D0%B5%D0%BB%D1%8C" TargetMode="External"/><Relationship Id="rId13" Type="http://schemas.openxmlformats.org/officeDocument/2006/relationships/hyperlink" Target="https://ru.wikipedia.org/wiki/%D0%9C%D0%B0%D0%BA%D0%BA%D0%B0%D0%BB%D0%BE%D0%BA,_%D0%A3%D0%BE%D1%80%D1%80%D0%B5%D0%BD" TargetMode="External"/><Relationship Id="rId3" Type="http://schemas.openxmlformats.org/officeDocument/2006/relationships/image" Target="../media/image17.png"/><Relationship Id="rId7" Type="http://schemas.openxmlformats.org/officeDocument/2006/relationships/hyperlink" Target="https://ru.wikipedia.org/wiki/%D0%9D%D0%B5%D0%B9%D1%80%D0%BE%D0%BD%D0%BD%D0%B0%D1%8F_%D1%81%D0%B5%D1%82%D1%8C#cite_note-1" TargetMode="External"/><Relationship Id="rId12" Type="http://schemas.openxmlformats.org/officeDocument/2006/relationships/hyperlink" Target="https://ru.wikipedia.org/wiki/%D0%9C%D0%BE%D0%B4%D0%B5%D0%BB%D1%8C_%D0%BC%D0%BE%D0%B7%D0%B3%D0%B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11" Type="http://schemas.openxmlformats.org/officeDocument/2006/relationships/hyperlink" Target="https://ru.wikipedia.org/wiki/%D0%9C%D0%BE%D0%B4%D0%B5%D0%BB%D0%B8%D1%80%D0%BE%D0%B2%D0%B0%D0%BD%D0%B8%D0%B5" TargetMode="External"/><Relationship Id="rId5" Type="http://schemas.openxmlformats.org/officeDocument/2006/relationships/image" Target="../media/image19.png"/><Relationship Id="rId15" Type="http://schemas.openxmlformats.org/officeDocument/2006/relationships/hyperlink" Target="https://ru.wikipedia.org/wiki/%D0%9D%D0%B5%D0%B9%D1%80%D0%BE%D0%BD%D0%BD%D0%B0%D1%8F_%D1%81%D0%B5%D1%82%D1%8C#cite_note-&#1052;&#1072;&#1082;-&#1050;&#1072;&#1083;&#1083;&#1086;&#1082;-2" TargetMode="External"/><Relationship Id="rId10" Type="http://schemas.openxmlformats.org/officeDocument/2006/relationships/hyperlink" Target="https://ru.wikipedia.org/wiki/%D0%9C%D0%BE%D0%B7%D0%B3" TargetMode="External"/><Relationship Id="rId4" Type="http://schemas.openxmlformats.org/officeDocument/2006/relationships/image" Target="../media/image18.svg"/><Relationship Id="rId9" Type="http://schemas.openxmlformats.org/officeDocument/2006/relationships/hyperlink" Target="https://ru.wikipedia.org/wiki/%D0%9D%D0%B5%D0%B9%D1%80%D0%BE%D0%BD" TargetMode="External"/><Relationship Id="rId14" Type="http://schemas.openxmlformats.org/officeDocument/2006/relationships/hyperlink" Target="https://ru.wikipedia.org/wiki/%D0%9F%D0%B8%D1%82%D1%82%D1%81,_%D0%A3%D0%BE%D0%BB%D1%82%D0%B5%D1%8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907144" y="0"/>
            <a:ext cx="8380856" cy="86677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981700" y="1333500"/>
            <a:ext cx="2178238" cy="644663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629650" y="1333500"/>
            <a:ext cx="1083070" cy="532847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3362325" y="1333500"/>
            <a:ext cx="2153957" cy="458339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1283845" y="2122675"/>
            <a:ext cx="6522458" cy="5001299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5217991" y="854659"/>
            <a:ext cx="734867" cy="171994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13771127" y="469376"/>
            <a:ext cx="3151536" cy="1514415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971550" y="1333500"/>
            <a:ext cx="1924050" cy="452582"/>
          </a:xfrm>
          <a:prstGeom prst="rect">
            <a:avLst/>
          </a:prstGeom>
        </p:spPr>
      </p:pic>
      <p:sp>
        <p:nvSpPr>
          <p:cNvPr id="10" name="Text 0"/>
          <p:cNvSpPr/>
          <p:nvPr/>
        </p:nvSpPr>
        <p:spPr>
          <a:xfrm>
            <a:off x="952500" y="5829300"/>
            <a:ext cx="8686800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endParaRPr lang="en-US" sz="4125" dirty="0"/>
          </a:p>
        </p:txBody>
      </p:sp>
      <p:sp>
        <p:nvSpPr>
          <p:cNvPr id="11" name="Text 1"/>
          <p:cNvSpPr/>
          <p:nvPr/>
        </p:nvSpPr>
        <p:spPr>
          <a:xfrm>
            <a:off x="952500" y="7134225"/>
            <a:ext cx="8686800" cy="3619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80"/>
              </a:lnSpc>
              <a:buNone/>
            </a:pPr>
            <a:r>
              <a:rPr lang="ru-RU" sz="24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Губин Максим Юрьевич</a:t>
            </a:r>
            <a:endParaRPr lang="en-US" sz="2400" dirty="0"/>
          </a:p>
        </p:txBody>
      </p:sp>
      <p:sp>
        <p:nvSpPr>
          <p:cNvPr id="12" name="Text 2"/>
          <p:cNvSpPr/>
          <p:nvPr/>
        </p:nvSpPr>
        <p:spPr>
          <a:xfrm>
            <a:off x="952500" y="7658100"/>
            <a:ext cx="3676650" cy="723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80"/>
              </a:lnSpc>
              <a:buNone/>
            </a:pPr>
            <a:r>
              <a:rPr lang="ru-RU" sz="2400" dirty="0">
                <a:solidFill>
                  <a:srgbClr val="000000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Программист-аналитик</a:t>
            </a:r>
          </a:p>
          <a:p>
            <a:pPr marL="0" indent="0" algn="l">
              <a:lnSpc>
                <a:spcPts val="288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Montserrat Medium" pitchFamily="34" charset="0"/>
              </a:rPr>
              <a:t>gubin.m.u@gmail.com</a:t>
            </a:r>
            <a:endParaRPr lang="en-US" sz="2400" dirty="0"/>
          </a:p>
        </p:txBody>
      </p:sp>
      <p:sp>
        <p:nvSpPr>
          <p:cNvPr id="13" name="Text 3"/>
          <p:cNvSpPr/>
          <p:nvPr/>
        </p:nvSpPr>
        <p:spPr>
          <a:xfrm>
            <a:off x="952500" y="4105275"/>
            <a:ext cx="8963025" cy="1581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240"/>
              </a:lnSpc>
              <a:buNone/>
            </a:pPr>
            <a:r>
              <a:rPr lang="ru-RU" sz="60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Нейронные сети</a:t>
            </a:r>
            <a:endParaRPr lang="en-US"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71550" y="8686800"/>
            <a:ext cx="10360420" cy="644666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020050" y="0"/>
            <a:ext cx="10267950" cy="102870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952500" y="2933700"/>
            <a:ext cx="10267950" cy="3619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80"/>
              </a:lnSpc>
              <a:buNone/>
            </a:pP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952500" y="1009650"/>
            <a:ext cx="1196340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44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Функции активации: </a:t>
            </a:r>
            <a:r>
              <a:rPr lang="en-US" sz="3600" dirty="0" err="1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ReLU</a:t>
            </a:r>
            <a:endParaRPr lang="en-US" sz="3600" dirty="0"/>
          </a:p>
        </p:txBody>
      </p:sp>
      <p:sp>
        <p:nvSpPr>
          <p:cNvPr id="6" name="Text 2"/>
          <p:cNvSpPr/>
          <p:nvPr/>
        </p:nvSpPr>
        <p:spPr>
          <a:xfrm>
            <a:off x="952500" y="1847850"/>
            <a:ext cx="8963025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20"/>
              </a:lnSpc>
              <a:buNone/>
            </a:pPr>
            <a:endParaRPr lang="en-US" sz="3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E0C754-D0AA-4574-9461-5D2B8A08D3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4367" y="2216621"/>
            <a:ext cx="6712817" cy="560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16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201400" y="0"/>
            <a:ext cx="7086600" cy="10287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020050" y="0"/>
            <a:ext cx="10267950" cy="73914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71550" y="8686800"/>
            <a:ext cx="10360420" cy="644666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952500" y="2933700"/>
            <a:ext cx="10267950" cy="3619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80"/>
              </a:lnSpc>
              <a:buNone/>
            </a:pPr>
            <a:endParaRPr lang="en-US" sz="2400" dirty="0"/>
          </a:p>
        </p:txBody>
      </p:sp>
      <p:sp>
        <p:nvSpPr>
          <p:cNvPr id="6" name="Text 1"/>
          <p:cNvSpPr/>
          <p:nvPr/>
        </p:nvSpPr>
        <p:spPr>
          <a:xfrm>
            <a:off x="952500" y="1009650"/>
            <a:ext cx="1196340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44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Montserrat SemiBold" pitchFamily="34" charset="0"/>
              </a:rPr>
              <a:t>Обучение нейронной сети: итерации и эпохи</a:t>
            </a:r>
            <a:endParaRPr lang="en-US" sz="3600" dirty="0"/>
          </a:p>
        </p:txBody>
      </p:sp>
      <p:sp>
        <p:nvSpPr>
          <p:cNvPr id="7" name="Text 2"/>
          <p:cNvSpPr/>
          <p:nvPr/>
        </p:nvSpPr>
        <p:spPr>
          <a:xfrm>
            <a:off x="952500" y="1847850"/>
            <a:ext cx="8963025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20"/>
              </a:lnSpc>
              <a:buNone/>
            </a:pPr>
            <a:endParaRPr lang="en-US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B921AB-3B96-4F8B-869C-6CE024CF3F3D}"/>
              </a:ext>
            </a:extLst>
          </p:cNvPr>
          <p:cNvSpPr txBox="1"/>
          <p:nvPr/>
        </p:nvSpPr>
        <p:spPr>
          <a:xfrm>
            <a:off x="1414463" y="1944468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Тренировочный сет— это последовательность данных, которыми оперирует нейронная сеть.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D8F7AF-5519-4956-8327-495F19958165}"/>
              </a:ext>
            </a:extLst>
          </p:cNvPr>
          <p:cNvSpPr txBox="1"/>
          <p:nvPr/>
        </p:nvSpPr>
        <p:spPr>
          <a:xfrm>
            <a:off x="1409518" y="3276599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Итерация - своеобразный счетчик, который увеличивается каждый раз, когда нейронная сеть проходит один тренировочный сет. Другими словами, это общее количество тренировочных сетов пройденных нейронной сетью.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A9F8C8-16F8-409C-8883-3A3529582FEB}"/>
              </a:ext>
            </a:extLst>
          </p:cNvPr>
          <p:cNvSpPr txBox="1"/>
          <p:nvPr/>
        </p:nvSpPr>
        <p:spPr>
          <a:xfrm>
            <a:off x="1433040" y="4638036"/>
            <a:ext cx="914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Эпоха: При инициализации нейронной сети эта величина устанавливается в 0 и имеет потолок, задаваемый вручную. Чем больше эпоха, тем лучше натренирована сеть и соответственно, ее результат. Эпоха увеличивается каждый раз, когда мы проходим весь набор тренировочных сетов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201400" y="0"/>
            <a:ext cx="7086600" cy="10287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020050" y="0"/>
            <a:ext cx="10267950" cy="73914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71550" y="8686800"/>
            <a:ext cx="10360420" cy="644666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952500" y="2933700"/>
            <a:ext cx="10267950" cy="3619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80"/>
              </a:lnSpc>
              <a:buNone/>
            </a:pPr>
            <a:endParaRPr lang="en-US" sz="2400" dirty="0"/>
          </a:p>
        </p:txBody>
      </p:sp>
      <p:sp>
        <p:nvSpPr>
          <p:cNvPr id="6" name="Text 1"/>
          <p:cNvSpPr/>
          <p:nvPr/>
        </p:nvSpPr>
        <p:spPr>
          <a:xfrm>
            <a:off x="952500" y="1009650"/>
            <a:ext cx="1196340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44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Ошибка</a:t>
            </a:r>
            <a:endParaRPr lang="en-US" sz="3600" dirty="0"/>
          </a:p>
        </p:txBody>
      </p:sp>
      <p:sp>
        <p:nvSpPr>
          <p:cNvPr id="7" name="Text 2"/>
          <p:cNvSpPr/>
          <p:nvPr/>
        </p:nvSpPr>
        <p:spPr>
          <a:xfrm>
            <a:off x="952500" y="1847850"/>
            <a:ext cx="8963025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20"/>
              </a:lnSpc>
              <a:buNone/>
            </a:pPr>
            <a:endParaRPr lang="en-US" sz="3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0D00AC-E47F-4B14-BD6B-1DAB6E1FA6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3104" y="1617523"/>
            <a:ext cx="5411665" cy="625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07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201400" y="0"/>
            <a:ext cx="7086600" cy="10287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71550" y="8686800"/>
            <a:ext cx="10360420" cy="644666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952500" y="2933700"/>
            <a:ext cx="10267950" cy="3619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80"/>
              </a:lnSpc>
              <a:buNone/>
            </a:pPr>
            <a:endParaRPr lang="en-US" sz="2400" dirty="0"/>
          </a:p>
        </p:txBody>
      </p:sp>
      <p:sp>
        <p:nvSpPr>
          <p:cNvPr id="6" name="Text 1"/>
          <p:cNvSpPr/>
          <p:nvPr/>
        </p:nvSpPr>
        <p:spPr>
          <a:xfrm>
            <a:off x="952500" y="1009650"/>
            <a:ext cx="1196340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44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Алгоритм обратного распространения ошибки</a:t>
            </a:r>
            <a:endParaRPr lang="en-US" sz="3600" dirty="0"/>
          </a:p>
        </p:txBody>
      </p:sp>
      <p:sp>
        <p:nvSpPr>
          <p:cNvPr id="7" name="Text 2"/>
          <p:cNvSpPr/>
          <p:nvPr/>
        </p:nvSpPr>
        <p:spPr>
          <a:xfrm>
            <a:off x="952500" y="1847850"/>
            <a:ext cx="8963025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20"/>
              </a:lnSpc>
              <a:buNone/>
            </a:pPr>
            <a:endParaRPr lang="en-US" sz="3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47A87B-5C98-4E27-8ED8-48D26E0358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1304" y="1847850"/>
            <a:ext cx="9920911" cy="611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99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907144" y="0"/>
            <a:ext cx="8380856" cy="86677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981700" y="1333500"/>
            <a:ext cx="2178238" cy="644663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629650" y="1333500"/>
            <a:ext cx="1083070" cy="532847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3362325" y="1333500"/>
            <a:ext cx="2153957" cy="458339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1283845" y="2122675"/>
            <a:ext cx="6522458" cy="5001299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5217991" y="854659"/>
            <a:ext cx="734867" cy="171994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13771127" y="469376"/>
            <a:ext cx="3151536" cy="1514415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971550" y="1333500"/>
            <a:ext cx="1924050" cy="452582"/>
          </a:xfrm>
          <a:prstGeom prst="rect">
            <a:avLst/>
          </a:prstGeom>
        </p:spPr>
      </p:pic>
      <p:sp>
        <p:nvSpPr>
          <p:cNvPr id="10" name="Text 0"/>
          <p:cNvSpPr/>
          <p:nvPr/>
        </p:nvSpPr>
        <p:spPr>
          <a:xfrm>
            <a:off x="952500" y="7134225"/>
            <a:ext cx="8686800" cy="3619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80"/>
              </a:lnSpc>
              <a:buNone/>
            </a:pPr>
            <a:r>
              <a:rPr lang="ru-RU" sz="24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Губин Максим Юрьевич</a:t>
            </a:r>
            <a:endParaRPr lang="en-US" sz="2400" dirty="0"/>
          </a:p>
        </p:txBody>
      </p:sp>
      <p:sp>
        <p:nvSpPr>
          <p:cNvPr id="11" name="Text 1"/>
          <p:cNvSpPr/>
          <p:nvPr/>
        </p:nvSpPr>
        <p:spPr>
          <a:xfrm>
            <a:off x="952500" y="7658100"/>
            <a:ext cx="3676650" cy="723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80"/>
              </a:lnSpc>
              <a:buNone/>
            </a:pPr>
            <a:r>
              <a:rPr lang="ru-RU" sz="2400">
                <a:solidFill>
                  <a:srgbClr val="000000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Программист-аналитик</a:t>
            </a:r>
            <a:endParaRPr lang="en-US" sz="2400" dirty="0"/>
          </a:p>
        </p:txBody>
      </p:sp>
      <p:sp>
        <p:nvSpPr>
          <p:cNvPr id="12" name="Text 2"/>
          <p:cNvSpPr/>
          <p:nvPr/>
        </p:nvSpPr>
        <p:spPr>
          <a:xfrm>
            <a:off x="952500" y="4105275"/>
            <a:ext cx="5524500" cy="1581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240"/>
              </a:lnSpc>
              <a:buNone/>
            </a:pPr>
            <a:r>
              <a:rPr lang="en-US" sz="60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Спасибо
за внимание</a:t>
            </a:r>
            <a:endParaRPr lang="en-US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71550" y="8686800"/>
            <a:ext cx="10360420" cy="644663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3046961" y="993456"/>
            <a:ext cx="4156179" cy="845965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952500" y="2933700"/>
            <a:ext cx="10267950" cy="3619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80"/>
              </a:lnSpc>
              <a:buNone/>
            </a:pP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952500" y="1009650"/>
            <a:ext cx="1112520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44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Что такое нейронная сеть (</a:t>
            </a:r>
            <a:r>
              <a:rPr lang="en-US" sz="36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Wikipedia)</a:t>
            </a:r>
            <a:endParaRPr lang="en-US" sz="3600" dirty="0"/>
          </a:p>
        </p:txBody>
      </p:sp>
      <p:sp>
        <p:nvSpPr>
          <p:cNvPr id="6" name="Text 2"/>
          <p:cNvSpPr/>
          <p:nvPr/>
        </p:nvSpPr>
        <p:spPr>
          <a:xfrm>
            <a:off x="952500" y="1847850"/>
            <a:ext cx="8963025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20"/>
              </a:lnSpc>
              <a:buNone/>
            </a:pPr>
            <a:endParaRPr lang="en-US" sz="3000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57C3D1D8-C90E-4264-8402-71CAA81B1D5D}"/>
              </a:ext>
            </a:extLst>
          </p:cNvPr>
          <p:cNvSpPr/>
          <p:nvPr/>
        </p:nvSpPr>
        <p:spPr>
          <a:xfrm>
            <a:off x="1104900" y="2000250"/>
            <a:ext cx="8963025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20"/>
              </a:lnSpc>
              <a:buNone/>
            </a:pPr>
            <a:endParaRPr lang="en-US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F34178-9819-4AAE-90CF-4655898063D8}"/>
              </a:ext>
            </a:extLst>
          </p:cNvPr>
          <p:cNvSpPr txBox="1"/>
          <p:nvPr/>
        </p:nvSpPr>
        <p:spPr>
          <a:xfrm>
            <a:off x="1292470" y="2620710"/>
            <a:ext cx="9144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Нейро́нная сеть</a:t>
            </a:r>
            <a:r>
              <a:rPr lang="ru-RU" baseline="30000" dirty="0">
                <a:hlinkClick r:id="rId7"/>
              </a:rPr>
              <a:t>[1]</a:t>
            </a:r>
            <a:r>
              <a:rPr lang="ru-RU" dirty="0"/>
              <a:t> (также </a:t>
            </a:r>
            <a:r>
              <a:rPr lang="ru-RU" b="1" dirty="0"/>
              <a:t>иску́сственная нейро́нная сеть</a:t>
            </a:r>
            <a:r>
              <a:rPr lang="ru-RU" dirty="0"/>
              <a:t>, </a:t>
            </a:r>
            <a:r>
              <a:rPr lang="ru-RU" b="1" dirty="0"/>
              <a:t>ИНС</a:t>
            </a:r>
            <a:r>
              <a:rPr lang="ru-RU" dirty="0"/>
              <a:t>, или просто </a:t>
            </a:r>
            <a:r>
              <a:rPr lang="ru-RU" b="1" dirty="0"/>
              <a:t>нейросе́ть</a:t>
            </a:r>
            <a:r>
              <a:rPr lang="ru-RU" dirty="0"/>
              <a:t>) — </a:t>
            </a:r>
            <a:r>
              <a:rPr lang="ru-RU" dirty="0">
                <a:hlinkClick r:id="rId8" tooltip="Математическая модель"/>
              </a:rPr>
              <a:t>математическая модель</a:t>
            </a:r>
            <a:r>
              <a:rPr lang="ru-RU" dirty="0"/>
              <a:t>, а также её программное или аппаратное воплощение, построенная по принципу организации и функционирования биологических нейронных сетей — сетей </a:t>
            </a:r>
            <a:r>
              <a:rPr lang="ru-RU" dirty="0">
                <a:hlinkClick r:id="rId9" tooltip="Нейрон"/>
              </a:rPr>
              <a:t>нервных клеток</a:t>
            </a:r>
            <a:r>
              <a:rPr lang="ru-RU" dirty="0"/>
              <a:t> живого организма. Это понятие возникло при изучении процессов, протекающих в </a:t>
            </a:r>
            <a:r>
              <a:rPr lang="ru-RU" dirty="0">
                <a:hlinkClick r:id="rId10" tooltip="Мозг"/>
              </a:rPr>
              <a:t>мозге</a:t>
            </a:r>
            <a:r>
              <a:rPr lang="ru-RU" dirty="0"/>
              <a:t>, и при попытке </a:t>
            </a:r>
            <a:r>
              <a:rPr lang="ru-RU" dirty="0">
                <a:hlinkClick r:id="rId11" tooltip="Моделирование"/>
              </a:rPr>
              <a:t>смоделировать</a:t>
            </a:r>
            <a:r>
              <a:rPr lang="ru-RU" dirty="0"/>
              <a:t> эти процессы. Первой такой </a:t>
            </a:r>
            <a:r>
              <a:rPr lang="ru-RU" dirty="0">
                <a:hlinkClick r:id="rId12" tooltip="Модель мозга"/>
              </a:rPr>
              <a:t>попыткой</a:t>
            </a:r>
            <a:r>
              <a:rPr lang="ru-RU" dirty="0"/>
              <a:t> были нейронные сети </a:t>
            </a:r>
            <a:r>
              <a:rPr lang="ru-RU" dirty="0">
                <a:hlinkClick r:id="rId13" tooltip="Маккалок, Уоррен"/>
              </a:rPr>
              <a:t>У. Маккалока</a:t>
            </a:r>
            <a:r>
              <a:rPr lang="ru-RU" dirty="0"/>
              <a:t> и </a:t>
            </a:r>
            <a:r>
              <a:rPr lang="ru-RU" dirty="0">
                <a:hlinkClick r:id="rId14" tooltip="Питтс, Уолтер"/>
              </a:rPr>
              <a:t>У. Питтса</a:t>
            </a:r>
            <a:r>
              <a:rPr lang="ru-RU" baseline="30000" dirty="0">
                <a:hlinkClick r:id="rId15"/>
              </a:rPr>
              <a:t>[2]</a:t>
            </a:r>
            <a:r>
              <a:rPr lang="ru-RU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71550" y="8686800"/>
            <a:ext cx="10360420" cy="644663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3046961" y="993456"/>
            <a:ext cx="4156179" cy="845965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952500" y="2933700"/>
            <a:ext cx="10267950" cy="3619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80"/>
              </a:lnSpc>
              <a:buNone/>
            </a:pP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952500" y="1009650"/>
            <a:ext cx="1112520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44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Что такое нейронная сеть</a:t>
            </a:r>
            <a:endParaRPr lang="en-US" sz="3600" dirty="0"/>
          </a:p>
        </p:txBody>
      </p:sp>
      <p:sp>
        <p:nvSpPr>
          <p:cNvPr id="6" name="Text 2"/>
          <p:cNvSpPr/>
          <p:nvPr/>
        </p:nvSpPr>
        <p:spPr>
          <a:xfrm>
            <a:off x="952500" y="1847850"/>
            <a:ext cx="8963025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20"/>
              </a:lnSpc>
              <a:buNone/>
            </a:pPr>
            <a:endParaRPr lang="en-US" sz="3000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57C3D1D8-C90E-4264-8402-71CAA81B1D5D}"/>
              </a:ext>
            </a:extLst>
          </p:cNvPr>
          <p:cNvSpPr/>
          <p:nvPr/>
        </p:nvSpPr>
        <p:spPr>
          <a:xfrm>
            <a:off x="1104900" y="2000250"/>
            <a:ext cx="8963025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20"/>
              </a:lnSpc>
              <a:buNone/>
            </a:pPr>
            <a:endParaRPr lang="en-US" sz="3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414C04-502B-4BF5-825A-FBEEAA12DF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236" y="2047875"/>
            <a:ext cx="12220284" cy="557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872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71550" y="8686800"/>
            <a:ext cx="10360420" cy="64466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2904086" y="993456"/>
            <a:ext cx="4156179" cy="845964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952500" y="2933700"/>
            <a:ext cx="10267950" cy="3619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80"/>
              </a:lnSpc>
              <a:buNone/>
            </a:pP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952500" y="1009650"/>
            <a:ext cx="1112520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44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Нейроны и слои: входные, скрытые, выходные</a:t>
            </a:r>
            <a:endParaRPr lang="en-US" sz="3600" dirty="0"/>
          </a:p>
        </p:txBody>
      </p:sp>
      <p:sp>
        <p:nvSpPr>
          <p:cNvPr id="6" name="Text 2"/>
          <p:cNvSpPr/>
          <p:nvPr/>
        </p:nvSpPr>
        <p:spPr>
          <a:xfrm>
            <a:off x="952500" y="1847850"/>
            <a:ext cx="8963025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20"/>
              </a:lnSpc>
              <a:buNone/>
            </a:pPr>
            <a:endParaRPr lang="en-US" sz="3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0B97C7-DEAF-4F4D-AFDB-88C5091E5B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500" y="2247900"/>
            <a:ext cx="4178489" cy="43957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71550" y="8686800"/>
            <a:ext cx="10360420" cy="64466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2904086" y="993456"/>
            <a:ext cx="4156179" cy="845964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952500" y="2933700"/>
            <a:ext cx="10267950" cy="3619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80"/>
              </a:lnSpc>
              <a:buNone/>
            </a:pP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952500" y="1009650"/>
            <a:ext cx="1112520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44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Нейроны и слои: синапсы</a:t>
            </a:r>
            <a:endParaRPr lang="en-US" sz="3600" dirty="0"/>
          </a:p>
        </p:txBody>
      </p:sp>
      <p:sp>
        <p:nvSpPr>
          <p:cNvPr id="6" name="Text 2"/>
          <p:cNvSpPr/>
          <p:nvPr/>
        </p:nvSpPr>
        <p:spPr>
          <a:xfrm>
            <a:off x="952500" y="1847850"/>
            <a:ext cx="8963025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20"/>
              </a:lnSpc>
              <a:buNone/>
            </a:pPr>
            <a:endParaRPr lang="en-US" sz="3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76820C-A128-47DF-9051-D37169C9F8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844" y="2042526"/>
            <a:ext cx="4926168" cy="11668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2A3BA4-B45B-4BFD-94DE-FD549DF47D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4336" y="1847850"/>
            <a:ext cx="4463305" cy="24046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2BD356-46A9-450D-878B-19477F7147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83649" y="4298998"/>
            <a:ext cx="6536221" cy="318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55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71550" y="8686800"/>
            <a:ext cx="10360420" cy="64466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2904086" y="993456"/>
            <a:ext cx="4156179" cy="845964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952500" y="2933700"/>
            <a:ext cx="10267950" cy="3619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80"/>
              </a:lnSpc>
              <a:buNone/>
            </a:pP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952500" y="1009650"/>
            <a:ext cx="1112520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44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Нейроны и слои</a:t>
            </a:r>
            <a:endParaRPr lang="en-US" sz="3600" dirty="0"/>
          </a:p>
        </p:txBody>
      </p:sp>
      <p:sp>
        <p:nvSpPr>
          <p:cNvPr id="6" name="Text 2"/>
          <p:cNvSpPr/>
          <p:nvPr/>
        </p:nvSpPr>
        <p:spPr>
          <a:xfrm>
            <a:off x="952500" y="1847850"/>
            <a:ext cx="8963025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20"/>
              </a:lnSpc>
              <a:buNone/>
            </a:pPr>
            <a:endParaRPr lang="en-US" sz="3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FF1F9A-99D8-41F0-A74A-7C0C84C4CB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6019" y="1686569"/>
            <a:ext cx="9920911" cy="611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95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71550" y="8686800"/>
            <a:ext cx="10360420" cy="644666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020050" y="0"/>
            <a:ext cx="10267950" cy="102870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952500" y="2933700"/>
            <a:ext cx="10267950" cy="3619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80"/>
              </a:lnSpc>
              <a:buNone/>
            </a:pP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952500" y="1009650"/>
            <a:ext cx="1196340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44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Функции активации: линейная</a:t>
            </a:r>
            <a:endParaRPr lang="en-US" sz="3600" dirty="0"/>
          </a:p>
        </p:txBody>
      </p:sp>
      <p:sp>
        <p:nvSpPr>
          <p:cNvPr id="6" name="Text 2"/>
          <p:cNvSpPr/>
          <p:nvPr/>
        </p:nvSpPr>
        <p:spPr>
          <a:xfrm>
            <a:off x="952500" y="1847850"/>
            <a:ext cx="8963025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20"/>
              </a:lnSpc>
              <a:buNone/>
            </a:pPr>
            <a:endParaRPr lang="en-US" sz="3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B2EED4-B9E8-4F31-8897-0CE9F08CF1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2182" y="1902118"/>
            <a:ext cx="4771243" cy="47712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71550" y="8686800"/>
            <a:ext cx="10360420" cy="644666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020050" y="0"/>
            <a:ext cx="10267950" cy="102870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952500" y="2933700"/>
            <a:ext cx="10267950" cy="3619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80"/>
              </a:lnSpc>
              <a:buNone/>
            </a:pP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952500" y="1009650"/>
            <a:ext cx="1196340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44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Функции активации: сигмоида</a:t>
            </a:r>
            <a:endParaRPr lang="en-US" sz="3600" dirty="0"/>
          </a:p>
        </p:txBody>
      </p:sp>
      <p:sp>
        <p:nvSpPr>
          <p:cNvPr id="6" name="Text 2"/>
          <p:cNvSpPr/>
          <p:nvPr/>
        </p:nvSpPr>
        <p:spPr>
          <a:xfrm>
            <a:off x="952500" y="1847850"/>
            <a:ext cx="8963025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20"/>
              </a:lnSpc>
              <a:buNone/>
            </a:pPr>
            <a:endParaRPr lang="en-US" sz="3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0B46A4-AB28-4A9D-997A-588A70822B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3937" y="2021446"/>
            <a:ext cx="5191858" cy="519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08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71550" y="8686800"/>
            <a:ext cx="10360420" cy="644666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020050" y="0"/>
            <a:ext cx="10267950" cy="102870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952500" y="2933700"/>
            <a:ext cx="10267950" cy="3619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80"/>
              </a:lnSpc>
              <a:buNone/>
            </a:pP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952500" y="1009650"/>
            <a:ext cx="11963400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44"/>
              </a:lnSpc>
              <a:buNone/>
            </a:pPr>
            <a:r>
              <a:rPr lang="ru-RU" sz="36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Функции активации: гиперболический тангенс</a:t>
            </a:r>
            <a:endParaRPr lang="en-US" sz="3600" dirty="0"/>
          </a:p>
        </p:txBody>
      </p:sp>
      <p:sp>
        <p:nvSpPr>
          <p:cNvPr id="6" name="Text 2"/>
          <p:cNvSpPr/>
          <p:nvPr/>
        </p:nvSpPr>
        <p:spPr>
          <a:xfrm>
            <a:off x="952500" y="1847850"/>
            <a:ext cx="8963025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20"/>
              </a:lnSpc>
              <a:buNone/>
            </a:pPr>
            <a:endParaRPr lang="en-US" sz="3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F1093A-0099-4209-9637-668BA15D9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1939" y="1951893"/>
            <a:ext cx="5902570" cy="590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03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259</Words>
  <Application>Microsoft Office PowerPoint</Application>
  <PresentationFormat>Custom</PresentationFormat>
  <Paragraphs>37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Montserrat Medium</vt:lpstr>
      <vt:lpstr>Montserrat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Maksim Gubin</cp:lastModifiedBy>
  <cp:revision>9</cp:revision>
  <dcterms:created xsi:type="dcterms:W3CDTF">2023-04-26T09:38:23Z</dcterms:created>
  <dcterms:modified xsi:type="dcterms:W3CDTF">2024-01-22T08:05:21Z</dcterms:modified>
</cp:coreProperties>
</file>