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1" r:id="rId3"/>
    <p:sldId id="272" r:id="rId4"/>
    <p:sldId id="268" r:id="rId5"/>
    <p:sldId id="278" r:id="rId6"/>
    <p:sldId id="279" r:id="rId7"/>
    <p:sldId id="280" r:id="rId8"/>
    <p:sldId id="281" r:id="rId9"/>
    <p:sldId id="282" r:id="rId10"/>
    <p:sldId id="283" r:id="rId11"/>
    <p:sldId id="285" r:id="rId12"/>
    <p:sldId id="286" r:id="rId13"/>
    <p:sldId id="287" r:id="rId14"/>
    <p:sldId id="288" r:id="rId15"/>
    <p:sldId id="266" r:id="rId16"/>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1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3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4473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25461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40700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063729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87177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7" name="Google Shape;2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ru-RU"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7" name="Google Shape;2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ru-RU"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026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55166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20137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426733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4749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6889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8955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3.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23.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23.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23.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3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5.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3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3.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07144" y="0"/>
            <a:ext cx="8380856" cy="86677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981700" y="1333500"/>
            <a:ext cx="2178238" cy="644663"/>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629650" y="1333500"/>
            <a:ext cx="1083070" cy="532847"/>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62325" y="1333500"/>
            <a:ext cx="2153957" cy="458339"/>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1283845" y="2122675"/>
            <a:ext cx="6522458" cy="5001299"/>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5217991" y="854659"/>
            <a:ext cx="734867" cy="171994"/>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3771127" y="469376"/>
            <a:ext cx="3151536" cy="1514415"/>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971550" y="1333500"/>
            <a:ext cx="1924050" cy="452582"/>
          </a:xfrm>
          <a:prstGeom prst="rect">
            <a:avLst/>
          </a:prstGeom>
        </p:spPr>
      </p:pic>
      <p:sp>
        <p:nvSpPr>
          <p:cNvPr id="10" name="Text 0"/>
          <p:cNvSpPr/>
          <p:nvPr/>
        </p:nvSpPr>
        <p:spPr>
          <a:xfrm>
            <a:off x="952500" y="5829300"/>
            <a:ext cx="8686800" cy="628650"/>
          </a:xfrm>
          <a:prstGeom prst="rect">
            <a:avLst/>
          </a:prstGeom>
          <a:noFill/>
          <a:ln/>
        </p:spPr>
        <p:txBody>
          <a:bodyPr wrap="square" lIns="0" tIns="0" rIns="0" bIns="0" rtlCol="0" anchor="t"/>
          <a:lstStyle/>
          <a:p>
            <a:pPr marL="0" indent="0" algn="l">
              <a:lnSpc>
                <a:spcPts val="4950"/>
              </a:lnSpc>
              <a:buNone/>
            </a:pPr>
            <a:endParaRPr lang="en-US" sz="4125" dirty="0"/>
          </a:p>
        </p:txBody>
      </p:sp>
      <p:sp>
        <p:nvSpPr>
          <p:cNvPr id="11" name="Text 1"/>
          <p:cNvSpPr/>
          <p:nvPr/>
        </p:nvSpPr>
        <p:spPr>
          <a:xfrm>
            <a:off x="952500" y="7134225"/>
            <a:ext cx="8686800" cy="361950"/>
          </a:xfrm>
          <a:prstGeom prst="rect">
            <a:avLst/>
          </a:prstGeom>
          <a:noFill/>
          <a:ln/>
        </p:spPr>
        <p:txBody>
          <a:bodyPr wrap="square" lIns="0" tIns="0" rIns="0" bIns="0" rtlCol="0" anchor="t"/>
          <a:lstStyle/>
          <a:p>
            <a:pPr marL="0" indent="0" algn="l">
              <a:lnSpc>
                <a:spcPts val="2880"/>
              </a:lnSpc>
              <a:buNone/>
            </a:pPr>
            <a:r>
              <a:rPr lang="ru-RU" sz="2400" dirty="0">
                <a:solidFill>
                  <a:srgbClr val="000000"/>
                </a:solidFill>
                <a:latin typeface="Montserrat SemiBold" pitchFamily="34" charset="0"/>
                <a:ea typeface="Montserrat SemiBold" pitchFamily="34" charset="-122"/>
                <a:cs typeface="Montserrat SemiBold" pitchFamily="34" charset="-120"/>
              </a:rPr>
              <a:t>Мацаков Борис Вячеславович</a:t>
            </a:r>
            <a:endParaRPr lang="en-US" sz="2400" dirty="0"/>
          </a:p>
        </p:txBody>
      </p:sp>
      <p:sp>
        <p:nvSpPr>
          <p:cNvPr id="12" name="Text 2"/>
          <p:cNvSpPr/>
          <p:nvPr/>
        </p:nvSpPr>
        <p:spPr>
          <a:xfrm>
            <a:off x="952500" y="7658100"/>
            <a:ext cx="3676650" cy="723900"/>
          </a:xfrm>
          <a:prstGeom prst="rect">
            <a:avLst/>
          </a:prstGeom>
          <a:noFill/>
          <a:ln/>
        </p:spPr>
        <p:txBody>
          <a:bodyPr wrap="square" lIns="0" tIns="0" rIns="0" bIns="0" rtlCol="0" anchor="t"/>
          <a:lstStyle/>
          <a:p>
            <a:pPr marL="0" indent="0" algn="l">
              <a:lnSpc>
                <a:spcPts val="2880"/>
              </a:lnSpc>
              <a:buNone/>
            </a:pPr>
            <a:r>
              <a:rPr lang="en-US" sz="2400" dirty="0">
                <a:solidFill>
                  <a:srgbClr val="000000"/>
                </a:solidFill>
                <a:latin typeface="Montserrat Medium" pitchFamily="34" charset="0"/>
              </a:rPr>
              <a:t>necent@vk.com</a:t>
            </a:r>
            <a:endParaRPr lang="en-US" sz="2400" dirty="0"/>
          </a:p>
        </p:txBody>
      </p:sp>
      <p:sp>
        <p:nvSpPr>
          <p:cNvPr id="13" name="Text 3"/>
          <p:cNvSpPr/>
          <p:nvPr/>
        </p:nvSpPr>
        <p:spPr>
          <a:xfrm>
            <a:off x="952500" y="4105275"/>
            <a:ext cx="8963025" cy="1581150"/>
          </a:xfrm>
          <a:prstGeom prst="rect">
            <a:avLst/>
          </a:prstGeom>
          <a:noFill/>
          <a:ln/>
        </p:spPr>
        <p:txBody>
          <a:bodyPr wrap="square" lIns="0" tIns="0" rIns="0" bIns="0" rtlCol="0" anchor="t"/>
          <a:lstStyle/>
          <a:p>
            <a:pPr marL="0" indent="0" algn="l">
              <a:lnSpc>
                <a:spcPts val="6240"/>
              </a:lnSpc>
              <a:buNone/>
            </a:pPr>
            <a:r>
              <a:rPr lang="ru-RU" sz="6000" dirty="0">
                <a:solidFill>
                  <a:srgbClr val="000000"/>
                </a:solidFill>
                <a:latin typeface="Montserrat SemiBold" pitchFamily="34" charset="0"/>
                <a:ea typeface="Montserrat SemiBold" pitchFamily="34" charset="-122"/>
                <a:cs typeface="Montserrat SemiBold" pitchFamily="34" charset="-120"/>
              </a:rPr>
              <a:t>Основы машинного обучения</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a:lnSpc>
                <a:spcPts val="3744"/>
              </a:lnSpc>
            </a:pPr>
            <a:r>
              <a:rPr lang="ru-RU" sz="3600" dirty="0">
                <a:solidFill>
                  <a:srgbClr val="000000"/>
                </a:solidFill>
                <a:latin typeface="Montserrat SemiBold" pitchFamily="34" charset="0"/>
              </a:rPr>
              <a:t>Ансамблевые методы</a:t>
            </a:r>
            <a:endParaRPr lang="en-US" sz="3600" dirty="0"/>
          </a:p>
          <a:p>
            <a:pPr marL="0" indent="0" algn="l">
              <a:lnSpc>
                <a:spcPts val="3744"/>
              </a:lnSpc>
              <a:buNone/>
            </a:pP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000" dirty="0"/>
              <a:t>Ансамблевое обучение — техника машинного обучения, использующая несколько обученных алгоритмов с целью получения лучшей предсказательной эффективности, чем можно было бы получить от каждого алгоритма по отдельности.</a:t>
            </a:r>
          </a:p>
        </p:txBody>
      </p:sp>
    </p:spTree>
    <p:extLst>
      <p:ext uri="{BB962C8B-B14F-4D97-AF65-F5344CB8AC3E}">
        <p14:creationId xmlns:p14="http://schemas.microsoft.com/office/powerpoint/2010/main" val="408265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938FB75-1F8B-DA19-9D7E-23D4C34F8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45" y="2247900"/>
            <a:ext cx="5488627" cy="548862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Ансамблевые методы</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200" b="0" i="1" dirty="0">
                <a:solidFill>
                  <a:srgbClr val="333333"/>
                </a:solidFill>
                <a:effectLst/>
              </a:rPr>
              <a:t>«Куча глупых деревьев учится исправлять ошибки друг друга» Василий Зубарев</a:t>
            </a:r>
            <a:endParaRPr lang="ru-RU" sz="3000" dirty="0"/>
          </a:p>
        </p:txBody>
      </p:sp>
    </p:spTree>
    <p:extLst>
      <p:ext uri="{BB962C8B-B14F-4D97-AF65-F5344CB8AC3E}">
        <p14:creationId xmlns:p14="http://schemas.microsoft.com/office/powerpoint/2010/main" val="421539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3810244-08AA-673E-1EC6-E9B21B347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31" y="2247900"/>
            <a:ext cx="11960900" cy="649976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Ансамблевые методы</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200" i="1" dirty="0" err="1">
                <a:solidFill>
                  <a:srgbClr val="333333"/>
                </a:solidFill>
              </a:rPr>
              <a:t>Стекинг</a:t>
            </a:r>
            <a:endParaRPr lang="ru-RU" sz="3000" i="1" dirty="0"/>
          </a:p>
        </p:txBody>
      </p:sp>
    </p:spTree>
    <p:extLst>
      <p:ext uri="{BB962C8B-B14F-4D97-AF65-F5344CB8AC3E}">
        <p14:creationId xmlns:p14="http://schemas.microsoft.com/office/powerpoint/2010/main" val="277123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E948955-8B53-455A-DF46-CEFA65C38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95" y="2332555"/>
            <a:ext cx="11938536" cy="578145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Ансамблевые методы</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200" i="1" dirty="0" err="1">
                <a:solidFill>
                  <a:srgbClr val="333333"/>
                </a:solidFill>
              </a:rPr>
              <a:t>Беггинг</a:t>
            </a:r>
            <a:r>
              <a:rPr lang="ru-RU" sz="3200" i="1" dirty="0">
                <a:solidFill>
                  <a:srgbClr val="333333"/>
                </a:solidFill>
              </a:rPr>
              <a:t>(</a:t>
            </a:r>
            <a:r>
              <a:rPr lang="en-US" sz="3200" i="1" dirty="0">
                <a:solidFill>
                  <a:srgbClr val="333333"/>
                </a:solidFill>
              </a:rPr>
              <a:t>Bootstrap aggregating</a:t>
            </a:r>
            <a:r>
              <a:rPr lang="ru-RU" sz="3200" i="1" dirty="0">
                <a:solidFill>
                  <a:srgbClr val="333333"/>
                </a:solidFill>
              </a:rPr>
              <a:t>)</a:t>
            </a:r>
            <a:endParaRPr lang="ru-RU" sz="3000" i="1" dirty="0"/>
          </a:p>
        </p:txBody>
      </p:sp>
    </p:spTree>
    <p:extLst>
      <p:ext uri="{BB962C8B-B14F-4D97-AF65-F5344CB8AC3E}">
        <p14:creationId xmlns:p14="http://schemas.microsoft.com/office/powerpoint/2010/main" val="109477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8130117-14BD-41E2-1C52-1314B9ADE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34" y="2247900"/>
            <a:ext cx="12686927" cy="611505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Ансамблевые методы</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200" i="1" dirty="0" err="1">
                <a:solidFill>
                  <a:srgbClr val="333333"/>
                </a:solidFill>
                <a:latin typeface="Merriweather" panose="00000500000000000000" pitchFamily="2" charset="-52"/>
              </a:rPr>
              <a:t>Бустинг</a:t>
            </a:r>
            <a:endParaRPr lang="ru-RU" sz="3000" i="1" dirty="0"/>
          </a:p>
        </p:txBody>
      </p:sp>
    </p:spTree>
    <p:extLst>
      <p:ext uri="{BB962C8B-B14F-4D97-AF65-F5344CB8AC3E}">
        <p14:creationId xmlns:p14="http://schemas.microsoft.com/office/powerpoint/2010/main" val="190648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07144" y="0"/>
            <a:ext cx="8380856" cy="86677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981700" y="1333500"/>
            <a:ext cx="2178238" cy="644663"/>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629650" y="1333500"/>
            <a:ext cx="1083070" cy="532847"/>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62325" y="1333500"/>
            <a:ext cx="2153957" cy="458339"/>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1283845" y="2122675"/>
            <a:ext cx="6522458" cy="5001299"/>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5217991" y="854659"/>
            <a:ext cx="734867" cy="171994"/>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3771127" y="469376"/>
            <a:ext cx="3151536" cy="1514415"/>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971550" y="1333500"/>
            <a:ext cx="1924050" cy="452582"/>
          </a:xfrm>
          <a:prstGeom prst="rect">
            <a:avLst/>
          </a:prstGeom>
        </p:spPr>
      </p:pic>
      <p:sp>
        <p:nvSpPr>
          <p:cNvPr id="10" name="Text 0"/>
          <p:cNvSpPr/>
          <p:nvPr/>
        </p:nvSpPr>
        <p:spPr>
          <a:xfrm>
            <a:off x="952500" y="7134225"/>
            <a:ext cx="8686800" cy="361950"/>
          </a:xfrm>
          <a:prstGeom prst="rect">
            <a:avLst/>
          </a:prstGeom>
          <a:noFill/>
          <a:ln/>
        </p:spPr>
        <p:txBody>
          <a:bodyPr wrap="square" lIns="0" tIns="0" rIns="0" bIns="0" rtlCol="0" anchor="t"/>
          <a:lstStyle/>
          <a:p>
            <a:pPr marL="0" indent="0" algn="l">
              <a:lnSpc>
                <a:spcPts val="2880"/>
              </a:lnSpc>
              <a:buNone/>
            </a:pPr>
            <a:r>
              <a:rPr lang="ru-RU" sz="2400" dirty="0">
                <a:solidFill>
                  <a:srgbClr val="000000"/>
                </a:solidFill>
                <a:latin typeface="Montserrat SemiBold" pitchFamily="34" charset="0"/>
                <a:ea typeface="Montserrat SemiBold" pitchFamily="34" charset="-122"/>
                <a:cs typeface="Montserrat SemiBold" pitchFamily="34" charset="-120"/>
              </a:rPr>
              <a:t>Мацаков Борис Вячеславович</a:t>
            </a:r>
            <a:endParaRPr lang="en-US" sz="2400" dirty="0"/>
          </a:p>
        </p:txBody>
      </p:sp>
      <p:sp>
        <p:nvSpPr>
          <p:cNvPr id="11" name="Text 1"/>
          <p:cNvSpPr/>
          <p:nvPr/>
        </p:nvSpPr>
        <p:spPr>
          <a:xfrm>
            <a:off x="952500" y="7658100"/>
            <a:ext cx="3676650" cy="7239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12" name="Text 2"/>
          <p:cNvSpPr/>
          <p:nvPr/>
        </p:nvSpPr>
        <p:spPr>
          <a:xfrm>
            <a:off x="952500" y="4105275"/>
            <a:ext cx="5524500" cy="1581150"/>
          </a:xfrm>
          <a:prstGeom prst="rect">
            <a:avLst/>
          </a:prstGeom>
          <a:noFill/>
          <a:ln/>
        </p:spPr>
        <p:txBody>
          <a:bodyPr wrap="square" lIns="0" tIns="0" rIns="0" bIns="0" rtlCol="0" anchor="t"/>
          <a:lstStyle/>
          <a:p>
            <a:pPr marL="0" indent="0" algn="l">
              <a:lnSpc>
                <a:spcPts val="6240"/>
              </a:lnSpc>
              <a:buNone/>
            </a:pPr>
            <a:r>
              <a:rPr lang="en-US" sz="6000" dirty="0">
                <a:solidFill>
                  <a:srgbClr val="000000"/>
                </a:solidFill>
                <a:latin typeface="Montserrat SemiBold" pitchFamily="34" charset="0"/>
                <a:ea typeface="Montserrat SemiBold" pitchFamily="34" charset="-122"/>
                <a:cs typeface="Montserrat SemiBold" pitchFamily="34" charset="-120"/>
              </a:rPr>
              <a:t>Спасибо
за внимание</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2" descr="preencoded.png"/>
          <p:cNvPicPr preferRelativeResize="0"/>
          <p:nvPr/>
        </p:nvPicPr>
        <p:blipFill rotWithShape="1">
          <a:blip r:embed="rId3">
            <a:alphaModFix/>
          </a:blip>
          <a:srcRect/>
          <a:stretch/>
        </p:blipFill>
        <p:spPr>
          <a:xfrm>
            <a:off x="971550" y="8686800"/>
            <a:ext cx="10360420" cy="644663"/>
          </a:xfrm>
          <a:prstGeom prst="rect">
            <a:avLst/>
          </a:prstGeom>
          <a:noFill/>
          <a:ln>
            <a:noFill/>
          </a:ln>
        </p:spPr>
      </p:pic>
      <p:pic>
        <p:nvPicPr>
          <p:cNvPr id="30" name="Google Shape;30;p2" descr="preencoded.png"/>
          <p:cNvPicPr preferRelativeResize="0"/>
          <p:nvPr/>
        </p:nvPicPr>
        <p:blipFill rotWithShape="1">
          <a:blip r:embed="rId4">
            <a:alphaModFix/>
          </a:blip>
          <a:srcRect/>
          <a:stretch/>
        </p:blipFill>
        <p:spPr>
          <a:xfrm>
            <a:off x="13046961" y="993456"/>
            <a:ext cx="4156179" cy="8459651"/>
          </a:xfrm>
          <a:prstGeom prst="rect">
            <a:avLst/>
          </a:prstGeom>
          <a:noFill/>
          <a:ln>
            <a:noFill/>
          </a:ln>
        </p:spPr>
      </p:pic>
      <p:sp>
        <p:nvSpPr>
          <p:cNvPr id="31" name="Google Shape;31;p2"/>
          <p:cNvSpPr/>
          <p:nvPr/>
        </p:nvSpPr>
        <p:spPr>
          <a:xfrm>
            <a:off x="952500" y="2933700"/>
            <a:ext cx="10267950" cy="36195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2" name="Google Shape;32;p2"/>
          <p:cNvSpPr/>
          <p:nvPr/>
        </p:nvSpPr>
        <p:spPr>
          <a:xfrm>
            <a:off x="952500" y="1009650"/>
            <a:ext cx="11125200" cy="476250"/>
          </a:xfrm>
          <a:prstGeom prst="rect">
            <a:avLst/>
          </a:prstGeom>
          <a:noFill/>
          <a:ln>
            <a:noFill/>
          </a:ln>
        </p:spPr>
        <p:txBody>
          <a:bodyPr spcFirstLastPara="1" wrap="square" lIns="0" tIns="0" rIns="0" bIns="0" anchor="t" anchorCtr="0">
            <a:noAutofit/>
          </a:bodyPr>
          <a:lstStyle/>
          <a:p>
            <a:pPr marL="0" marR="0" lvl="0" indent="0" algn="l" rtl="0">
              <a:lnSpc>
                <a:spcPct val="104000"/>
              </a:lnSpc>
              <a:spcBef>
                <a:spcPts val="0"/>
              </a:spcBef>
              <a:spcAft>
                <a:spcPts val="0"/>
              </a:spcAft>
              <a:buClr>
                <a:srgbClr val="000000"/>
              </a:buClr>
              <a:buSzPts val="3600"/>
              <a:buFont typeface="Montserrat SemiBold"/>
              <a:buNone/>
            </a:pPr>
            <a:r>
              <a:rPr lang="ru-RU" sz="3600" dirty="0">
                <a:latin typeface="Montserrat SemiBold"/>
                <a:ea typeface="Montserrat SemiBold"/>
                <a:cs typeface="Montserrat SemiBold"/>
                <a:sym typeface="Montserrat SemiBold"/>
              </a:rPr>
              <a:t>Машинное обучение</a:t>
            </a:r>
            <a:endParaRPr sz="3600" dirty="0">
              <a:solidFill>
                <a:schemeClr val="dk1"/>
              </a:solidFill>
              <a:latin typeface="Calibri"/>
              <a:ea typeface="Calibri"/>
              <a:cs typeface="Calibri"/>
              <a:sym typeface="Calibri"/>
            </a:endParaRPr>
          </a:p>
        </p:txBody>
      </p:sp>
      <p:sp>
        <p:nvSpPr>
          <p:cNvPr id="33" name="Google Shape;33;p2"/>
          <p:cNvSpPr/>
          <p:nvPr/>
        </p:nvSpPr>
        <p:spPr>
          <a:xfrm>
            <a:off x="952500" y="1847850"/>
            <a:ext cx="8963025" cy="400050"/>
          </a:xfrm>
          <a:prstGeom prst="rect">
            <a:avLst/>
          </a:prstGeom>
          <a:noFill/>
          <a:ln>
            <a:noFill/>
          </a:ln>
        </p:spPr>
        <p:txBody>
          <a:bodyPr spcFirstLastPara="1" wrap="square" lIns="0" tIns="0" rIns="0" bIns="0" anchor="t" anchorCtr="0">
            <a:noAutofit/>
          </a:bodyPr>
          <a:lstStyle/>
          <a:p>
            <a:pPr marL="0" marR="0" lvl="0" indent="0" algn="l" rtl="0">
              <a:lnSpc>
                <a:spcPct val="104000"/>
              </a:lnSpc>
              <a:spcBef>
                <a:spcPts val="0"/>
              </a:spcBef>
              <a:spcAft>
                <a:spcPts val="0"/>
              </a:spcAft>
              <a:buClr>
                <a:schemeClr val="dk1"/>
              </a:buClr>
              <a:buSzPts val="3000"/>
              <a:buFont typeface="Calibri"/>
              <a:buNone/>
            </a:pPr>
            <a:r>
              <a:rPr lang="ru-RU" sz="3000" dirty="0">
                <a:solidFill>
                  <a:schemeClr val="dk1"/>
                </a:solidFill>
                <a:latin typeface="Calibri"/>
                <a:ea typeface="Calibri"/>
                <a:cs typeface="Calibri"/>
                <a:sym typeface="Calibri"/>
              </a:rPr>
              <a:t>Машинное обучение (ML) — это подраздел искусственного интеллекта, который использует техники для обучения компьютерных систем выполнять задачи. То есть, мы обучаем машину, как распознавать определенные шаблоны или вести себя определенным образом, на основе представленных данных.</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2" descr="preencoded.png"/>
          <p:cNvPicPr preferRelativeResize="0"/>
          <p:nvPr/>
        </p:nvPicPr>
        <p:blipFill rotWithShape="1">
          <a:blip r:embed="rId3">
            <a:alphaModFix/>
          </a:blip>
          <a:srcRect/>
          <a:stretch/>
        </p:blipFill>
        <p:spPr>
          <a:xfrm>
            <a:off x="971550" y="8686800"/>
            <a:ext cx="10360420" cy="644663"/>
          </a:xfrm>
          <a:prstGeom prst="rect">
            <a:avLst/>
          </a:prstGeom>
          <a:noFill/>
          <a:ln>
            <a:noFill/>
          </a:ln>
        </p:spPr>
      </p:pic>
      <p:pic>
        <p:nvPicPr>
          <p:cNvPr id="30" name="Google Shape;30;p2" descr="preencoded.png"/>
          <p:cNvPicPr preferRelativeResize="0"/>
          <p:nvPr/>
        </p:nvPicPr>
        <p:blipFill rotWithShape="1">
          <a:blip r:embed="rId4">
            <a:alphaModFix/>
          </a:blip>
          <a:srcRect/>
          <a:stretch/>
        </p:blipFill>
        <p:spPr>
          <a:xfrm>
            <a:off x="13046961" y="993456"/>
            <a:ext cx="4156179" cy="8459651"/>
          </a:xfrm>
          <a:prstGeom prst="rect">
            <a:avLst/>
          </a:prstGeom>
          <a:noFill/>
          <a:ln>
            <a:noFill/>
          </a:ln>
        </p:spPr>
      </p:pic>
      <p:sp>
        <p:nvSpPr>
          <p:cNvPr id="31" name="Google Shape;31;p2"/>
          <p:cNvSpPr/>
          <p:nvPr/>
        </p:nvSpPr>
        <p:spPr>
          <a:xfrm>
            <a:off x="952500" y="2933700"/>
            <a:ext cx="10267950" cy="36195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2" name="Google Shape;32;p2"/>
          <p:cNvSpPr/>
          <p:nvPr/>
        </p:nvSpPr>
        <p:spPr>
          <a:xfrm>
            <a:off x="952500" y="1009650"/>
            <a:ext cx="11125200" cy="476250"/>
          </a:xfrm>
          <a:prstGeom prst="rect">
            <a:avLst/>
          </a:prstGeom>
          <a:noFill/>
          <a:ln>
            <a:noFill/>
          </a:ln>
        </p:spPr>
        <p:txBody>
          <a:bodyPr spcFirstLastPara="1" wrap="square" lIns="0" tIns="0" rIns="0" bIns="0" anchor="t" anchorCtr="0">
            <a:noAutofit/>
          </a:bodyPr>
          <a:lstStyle/>
          <a:p>
            <a:pPr marL="0" marR="0" lvl="0" indent="0" algn="l" rtl="0">
              <a:lnSpc>
                <a:spcPct val="104000"/>
              </a:lnSpc>
              <a:spcBef>
                <a:spcPts val="0"/>
              </a:spcBef>
              <a:spcAft>
                <a:spcPts val="0"/>
              </a:spcAft>
              <a:buClr>
                <a:srgbClr val="000000"/>
              </a:buClr>
              <a:buSzPts val="3600"/>
              <a:buFont typeface="Montserrat SemiBold"/>
              <a:buNone/>
            </a:pPr>
            <a:r>
              <a:rPr lang="ru-RU" sz="3600" dirty="0">
                <a:latin typeface="Montserrat SemiBold"/>
                <a:ea typeface="Montserrat SemiBold"/>
                <a:cs typeface="Montserrat SemiBold"/>
                <a:sym typeface="Montserrat SemiBold"/>
              </a:rPr>
              <a:t>Машинное обучение</a:t>
            </a:r>
            <a:endParaRPr sz="3600" dirty="0">
              <a:solidFill>
                <a:schemeClr val="dk1"/>
              </a:solidFill>
              <a:latin typeface="Calibri"/>
              <a:ea typeface="Calibri"/>
              <a:cs typeface="Calibri"/>
              <a:sym typeface="Calibri"/>
            </a:endParaRPr>
          </a:p>
        </p:txBody>
      </p:sp>
      <p:sp>
        <p:nvSpPr>
          <p:cNvPr id="33" name="Google Shape;33;p2"/>
          <p:cNvSpPr/>
          <p:nvPr/>
        </p:nvSpPr>
        <p:spPr>
          <a:xfrm>
            <a:off x="952500" y="1847850"/>
            <a:ext cx="8963025" cy="400050"/>
          </a:xfrm>
          <a:prstGeom prst="rect">
            <a:avLst/>
          </a:prstGeom>
          <a:noFill/>
          <a:ln>
            <a:noFill/>
          </a:ln>
        </p:spPr>
        <p:txBody>
          <a:bodyPr spcFirstLastPara="1" wrap="square" lIns="0" tIns="0" rIns="0" bIns="0" anchor="t" anchorCtr="0">
            <a:noAutofit/>
          </a:bodyPr>
          <a:lstStyle/>
          <a:p>
            <a:pPr marL="0" marR="0" lvl="0" indent="0" algn="l" rtl="0">
              <a:lnSpc>
                <a:spcPct val="104000"/>
              </a:lnSpc>
              <a:spcBef>
                <a:spcPts val="0"/>
              </a:spcBef>
              <a:spcAft>
                <a:spcPts val="0"/>
              </a:spcAft>
              <a:buClr>
                <a:schemeClr val="dk1"/>
              </a:buClr>
              <a:buSzPts val="3000"/>
              <a:buFont typeface="Calibri"/>
              <a:buNone/>
            </a:pPr>
            <a:endParaRPr lang="ru-RU" sz="3000" dirty="0">
              <a:solidFill>
                <a:schemeClr val="dk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73774F4D-94C7-0E43-50D1-3940C1C12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205" y="1657350"/>
            <a:ext cx="5953125"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70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ea typeface="Montserrat SemiBold" pitchFamily="34" charset="-122"/>
                <a:cs typeface="Montserrat SemiBold" pitchFamily="34" charset="-120"/>
              </a:rPr>
              <a:t>Классификация</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endParaRPr lang="en-US" sz="3000" dirty="0"/>
          </a:p>
        </p:txBody>
      </p:sp>
      <p:sp>
        <p:nvSpPr>
          <p:cNvPr id="8" name="TextBox 7">
            <a:extLst>
              <a:ext uri="{FF2B5EF4-FFF2-40B4-BE49-F238E27FC236}">
                <a16:creationId xmlns:a16="http://schemas.microsoft.com/office/drawing/2014/main" id="{73CD2CD1-6BB6-4EF9-B934-5D2F125A46B0}"/>
              </a:ext>
            </a:extLst>
          </p:cNvPr>
          <p:cNvSpPr txBox="1"/>
          <p:nvPr/>
        </p:nvSpPr>
        <p:spPr>
          <a:xfrm>
            <a:off x="1151792" y="2171700"/>
            <a:ext cx="9144000" cy="4524315"/>
          </a:xfrm>
          <a:prstGeom prst="rect">
            <a:avLst/>
          </a:prstGeom>
          <a:noFill/>
        </p:spPr>
        <p:txBody>
          <a:bodyPr wrap="square">
            <a:spAutoFit/>
          </a:bodyPr>
          <a:lstStyle/>
          <a:p>
            <a:r>
              <a:rPr lang="ru-RU" sz="3200" dirty="0"/>
              <a:t>Классификация — это задача прогнозирования категориальных переменных на основе данных. Задача классификации заключается в назначении объекта одному из заранее заданных классов на основе его характеристик.</a:t>
            </a:r>
          </a:p>
          <a:p>
            <a:r>
              <a:rPr lang="ru-RU" sz="3200" dirty="0"/>
              <a:t>Пример: определение вида растения на основе его размеров и формы листьев. Здесь объектами являются растения, характеристики — размеры и формы листьев, а классами — виды растений.</a:t>
            </a:r>
          </a:p>
        </p:txBody>
      </p:sp>
    </p:spTree>
    <p:extLst>
      <p:ext uri="{BB962C8B-B14F-4D97-AF65-F5344CB8AC3E}">
        <p14:creationId xmlns:p14="http://schemas.microsoft.com/office/powerpoint/2010/main" val="12070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ea typeface="Montserrat SemiBold" pitchFamily="34" charset="-122"/>
                <a:cs typeface="Montserrat SemiBold" pitchFamily="34" charset="-120"/>
              </a:rPr>
              <a:t>Классификация</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endParaRPr lang="en-US" sz="3000" dirty="0"/>
          </a:p>
        </p:txBody>
      </p:sp>
      <p:pic>
        <p:nvPicPr>
          <p:cNvPr id="8194" name="Picture 2">
            <a:extLst>
              <a:ext uri="{FF2B5EF4-FFF2-40B4-BE49-F238E27FC236}">
                <a16:creationId xmlns:a16="http://schemas.microsoft.com/office/drawing/2014/main" id="{B5E5EBA9-D38E-7247-52FE-756E4E05E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1792" y="1587211"/>
            <a:ext cx="7460673" cy="652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54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Наивный Байесовский классификатор</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endParaRPr lang="en-US" sz="3000" dirty="0"/>
          </a:p>
        </p:txBody>
      </p:sp>
      <p:sp>
        <p:nvSpPr>
          <p:cNvPr id="8" name="TextBox 7">
            <a:extLst>
              <a:ext uri="{FF2B5EF4-FFF2-40B4-BE49-F238E27FC236}">
                <a16:creationId xmlns:a16="http://schemas.microsoft.com/office/drawing/2014/main" id="{73CD2CD1-6BB6-4EF9-B934-5D2F125A46B0}"/>
              </a:ext>
            </a:extLst>
          </p:cNvPr>
          <p:cNvSpPr txBox="1"/>
          <p:nvPr/>
        </p:nvSpPr>
        <p:spPr>
          <a:xfrm>
            <a:off x="1151792" y="2171700"/>
            <a:ext cx="9144000" cy="2062103"/>
          </a:xfrm>
          <a:prstGeom prst="rect">
            <a:avLst/>
          </a:prstGeom>
          <a:noFill/>
        </p:spPr>
        <p:txBody>
          <a:bodyPr wrap="square">
            <a:spAutoFit/>
          </a:bodyPr>
          <a:lstStyle/>
          <a:p>
            <a:r>
              <a:rPr lang="ru-RU" sz="3200" dirty="0"/>
              <a:t>Наивный байесовский классификатор — простой вероятностный классификатор, основанный на применении теоремы Байеса со строгими (наивными) предположениями о независимости.</a:t>
            </a:r>
          </a:p>
        </p:txBody>
      </p:sp>
    </p:spTree>
    <p:extLst>
      <p:ext uri="{BB962C8B-B14F-4D97-AF65-F5344CB8AC3E}">
        <p14:creationId xmlns:p14="http://schemas.microsoft.com/office/powerpoint/2010/main" val="402787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581486-733A-2037-7996-7FCCD7B5B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725938"/>
            <a:ext cx="12594523" cy="642312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Наивный Байесовский классификатор</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endParaRPr lang="en-US" sz="3000" dirty="0"/>
          </a:p>
        </p:txBody>
      </p:sp>
    </p:spTree>
    <p:extLst>
      <p:ext uri="{BB962C8B-B14F-4D97-AF65-F5344CB8AC3E}">
        <p14:creationId xmlns:p14="http://schemas.microsoft.com/office/powerpoint/2010/main" val="22178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Деревья решений</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r>
              <a:rPr lang="ru-RU" sz="3000" dirty="0"/>
              <a:t>Дерево решений — это метод представления решающих правил в иерархической структуре, состоящей из элементов двух типов — узлов (</a:t>
            </a:r>
            <a:r>
              <a:rPr lang="ru-RU" sz="3000" dirty="0" err="1"/>
              <a:t>node</a:t>
            </a:r>
            <a:r>
              <a:rPr lang="ru-RU" sz="3000" dirty="0"/>
              <a:t>) и листьев (</a:t>
            </a:r>
            <a:r>
              <a:rPr lang="ru-RU" sz="3000" dirty="0" err="1"/>
              <a:t>leaf</a:t>
            </a:r>
            <a:r>
              <a:rPr lang="ru-RU" sz="3000" dirty="0"/>
              <a:t>). В узлах находятся решающие правила и производится проверка соответствия примеров этому правилу по какому-либо атрибуту обучающего множества.</a:t>
            </a:r>
            <a:endParaRPr lang="en-US" sz="3000" dirty="0"/>
          </a:p>
        </p:txBody>
      </p:sp>
    </p:spTree>
    <p:extLst>
      <p:ext uri="{BB962C8B-B14F-4D97-AF65-F5344CB8AC3E}">
        <p14:creationId xmlns:p14="http://schemas.microsoft.com/office/powerpoint/2010/main" val="34519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9A589D7-E0A6-A478-F412-CEAAEA320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800" y="1753590"/>
            <a:ext cx="9915650" cy="666552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0"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71550" y="8686800"/>
            <a:ext cx="10360420" cy="644663"/>
          </a:xfrm>
          <a:prstGeom prst="rect">
            <a:avLst/>
          </a:prstGeom>
        </p:spPr>
      </p:pic>
      <p:pic>
        <p:nvPicPr>
          <p:cNvPr id="3" name="Image 1"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046961" y="993456"/>
            <a:ext cx="4156179" cy="8459651"/>
          </a:xfrm>
          <a:prstGeom prst="rect">
            <a:avLst/>
          </a:prstGeom>
        </p:spPr>
      </p:pic>
      <p:sp>
        <p:nvSpPr>
          <p:cNvPr id="4" name="Text 0"/>
          <p:cNvSpPr/>
          <p:nvPr/>
        </p:nvSpPr>
        <p:spPr>
          <a:xfrm>
            <a:off x="952500" y="2933700"/>
            <a:ext cx="10267950" cy="3619500"/>
          </a:xfrm>
          <a:prstGeom prst="rect">
            <a:avLst/>
          </a:prstGeom>
          <a:noFill/>
          <a:ln/>
        </p:spPr>
        <p:txBody>
          <a:bodyPr wrap="square" lIns="0" tIns="0" rIns="0" bIns="0" rtlCol="0" anchor="t"/>
          <a:lstStyle/>
          <a:p>
            <a:pPr marL="0" indent="0" algn="l">
              <a:lnSpc>
                <a:spcPts val="2880"/>
              </a:lnSpc>
              <a:buNone/>
            </a:pPr>
            <a:endParaRPr lang="en-US" sz="2400" dirty="0"/>
          </a:p>
        </p:txBody>
      </p:sp>
      <p:sp>
        <p:nvSpPr>
          <p:cNvPr id="5" name="Text 1"/>
          <p:cNvSpPr/>
          <p:nvPr/>
        </p:nvSpPr>
        <p:spPr>
          <a:xfrm>
            <a:off x="952500" y="1009650"/>
            <a:ext cx="11125200" cy="476250"/>
          </a:xfrm>
          <a:prstGeom prst="rect">
            <a:avLst/>
          </a:prstGeom>
          <a:noFill/>
          <a:ln/>
        </p:spPr>
        <p:txBody>
          <a:bodyPr wrap="square" lIns="0" tIns="0" rIns="0" bIns="0" rtlCol="0" anchor="t"/>
          <a:lstStyle/>
          <a:p>
            <a:pPr marL="0" indent="0" algn="l">
              <a:lnSpc>
                <a:spcPts val="3744"/>
              </a:lnSpc>
              <a:buNone/>
            </a:pPr>
            <a:r>
              <a:rPr lang="ru-RU" sz="3600" dirty="0">
                <a:solidFill>
                  <a:srgbClr val="000000"/>
                </a:solidFill>
                <a:latin typeface="Montserrat SemiBold" pitchFamily="34" charset="0"/>
              </a:rPr>
              <a:t>Деревья решений</a:t>
            </a:r>
            <a:endParaRPr lang="en-US" sz="3600" dirty="0"/>
          </a:p>
        </p:txBody>
      </p:sp>
      <p:sp>
        <p:nvSpPr>
          <p:cNvPr id="6" name="Text 2"/>
          <p:cNvSpPr/>
          <p:nvPr/>
        </p:nvSpPr>
        <p:spPr>
          <a:xfrm>
            <a:off x="952500" y="1847850"/>
            <a:ext cx="8963025" cy="400050"/>
          </a:xfrm>
          <a:prstGeom prst="rect">
            <a:avLst/>
          </a:prstGeom>
          <a:noFill/>
          <a:ln/>
        </p:spPr>
        <p:txBody>
          <a:bodyPr wrap="square" lIns="0" tIns="0" rIns="0" bIns="0" rtlCol="0" anchor="t"/>
          <a:lstStyle/>
          <a:p>
            <a:pPr marL="0" indent="0" algn="l">
              <a:lnSpc>
                <a:spcPts val="3120"/>
              </a:lnSpc>
              <a:buNone/>
            </a:pPr>
            <a:endParaRPr lang="en-US" sz="3000" dirty="0"/>
          </a:p>
        </p:txBody>
      </p:sp>
    </p:spTree>
    <p:extLst>
      <p:ext uri="{BB962C8B-B14F-4D97-AF65-F5344CB8AC3E}">
        <p14:creationId xmlns:p14="http://schemas.microsoft.com/office/powerpoint/2010/main" val="815893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275</Words>
  <Application>Microsoft Office PowerPoint</Application>
  <PresentationFormat>Произвольный</PresentationFormat>
  <Paragraphs>43</Paragraphs>
  <Slides>15</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Merriweather</vt:lpstr>
      <vt:lpstr>Montserrat Medium</vt:lpstr>
      <vt:lpstr>Montserrat SemiBold</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Борис</cp:lastModifiedBy>
  <cp:revision>12</cp:revision>
  <dcterms:created xsi:type="dcterms:W3CDTF">2023-04-26T09:38:23Z</dcterms:created>
  <dcterms:modified xsi:type="dcterms:W3CDTF">2024-02-01T11:18:25Z</dcterms:modified>
</cp:coreProperties>
</file>