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58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тив Курбанмухаммедов" initials="СК" lastIdx="1" clrIdx="0">
    <p:extLst>
      <p:ext uri="{19B8F6BF-5375-455C-9EA6-DF929625EA0E}">
        <p15:presenceInfo xmlns:p15="http://schemas.microsoft.com/office/powerpoint/2012/main" userId="16a3a7ac42f9e9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8T12:57:29.75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09860" y="2630465"/>
            <a:ext cx="8144134" cy="1676729"/>
          </a:xfrm>
        </p:spPr>
        <p:txBody>
          <a:bodyPr/>
          <a:lstStyle/>
          <a:p>
            <a:r>
              <a:rPr lang="ru-RU" sz="4000" dirty="0" smtClean="0"/>
              <a:t>Презентация на тему</a:t>
            </a:r>
            <a:r>
              <a:rPr lang="en-US" sz="4000" dirty="0" smtClean="0"/>
              <a:t>: </a:t>
            </a:r>
            <a:r>
              <a:rPr lang="ru-RU" sz="4000" dirty="0"/>
              <a:t>Психологические аспекты переговорного процесса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4274" y="5636252"/>
            <a:ext cx="449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</a:p>
          <a:p>
            <a:r>
              <a:rPr lang="ru-RU" dirty="0" smtClean="0"/>
              <a:t>Студент 1 курса Курбанмухаммедов С</a:t>
            </a:r>
            <a:r>
              <a:rPr lang="en-US" dirty="0" smtClean="0"/>
              <a:t>.</a:t>
            </a:r>
            <a:r>
              <a:rPr lang="ru-RU" dirty="0" smtClean="0"/>
              <a:t>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97177" y="273833"/>
            <a:ext cx="105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А. </a:t>
            </a:r>
            <a:r>
              <a:rPr lang="ru-RU" dirty="0"/>
              <a:t>А. ЛЕОНОВА ФГБОУ ВО ТЕХНОЛОГИЧЕСКИЙ УНИВЕРСИТЕТ ТЕХНОЛОГИЧЕСКИЙ УНИВЕРСИТЕТ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2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0" y="744839"/>
            <a:ext cx="9613861" cy="1080938"/>
          </a:xfrm>
        </p:spPr>
        <p:txBody>
          <a:bodyPr>
            <a:noAutofit/>
          </a:bodyPr>
          <a:lstStyle/>
          <a:p>
            <a:r>
              <a:rPr lang="ru-RU" sz="2800" dirty="0" smtClean="0"/>
              <a:t>Раздел</a:t>
            </a:r>
            <a:r>
              <a:rPr lang="en-US" sz="2800" dirty="0" smtClean="0"/>
              <a:t>: </a:t>
            </a:r>
            <a:r>
              <a:rPr lang="ru-RU" sz="2800" dirty="0"/>
              <a:t>Психологические факторы, влияющие на успешность </a:t>
            </a:r>
            <a:r>
              <a:rPr lang="ru-RU" sz="2800" dirty="0" smtClean="0"/>
              <a:t>переговоров</a:t>
            </a:r>
            <a:r>
              <a:rPr lang="en-US" sz="2800" dirty="0" smtClean="0"/>
              <a:t>. </a:t>
            </a:r>
            <a:r>
              <a:rPr lang="ru-RU" sz="2800" dirty="0"/>
              <a:t>В данном разделе затронем и попробуем разобрать такие темы как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Эмоциональное состояние сторон</a:t>
            </a:r>
          </a:p>
          <a:p>
            <a:pPr lvl="0"/>
            <a:r>
              <a:rPr lang="ru-RU" dirty="0"/>
              <a:t>Индивидуальные различия участников </a:t>
            </a:r>
            <a:r>
              <a:rPr lang="ru-RU" dirty="0" smtClean="0"/>
              <a:t>переговоров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38" y="3443974"/>
            <a:ext cx="5720593" cy="30033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3438350"/>
            <a:ext cx="4571188" cy="30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2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Эмоциональное состояние сторон в переговорах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2149" y="2378818"/>
            <a:ext cx="9613861" cy="3599316"/>
          </a:xfrm>
        </p:spPr>
        <p:txBody>
          <a:bodyPr/>
          <a:lstStyle/>
          <a:p>
            <a:r>
              <a:rPr lang="ru-RU" dirty="0"/>
              <a:t>Эмоциональное состояние сторон в </a:t>
            </a:r>
            <a:r>
              <a:rPr lang="ru-RU" dirty="0" smtClean="0"/>
              <a:t>переговорах </a:t>
            </a:r>
            <a:r>
              <a:rPr lang="ru-RU" dirty="0"/>
              <a:t>играет важную роль и может существенно влиять на исход переговоров.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435" y="3190416"/>
            <a:ext cx="5007402" cy="33323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190416"/>
            <a:ext cx="5019382" cy="33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423" y="1489006"/>
            <a:ext cx="119875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Стресс и негативные эмоции: Сильный стресс и негативные эмоции, такие как гнев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smtClean="0"/>
              <a:t>раздражение </a:t>
            </a:r>
            <a:r>
              <a:rPr lang="ru-RU" dirty="0"/>
              <a:t>или обида, могут затруднить конструктивное </a:t>
            </a:r>
            <a:r>
              <a:rPr lang="ru-RU" dirty="0" smtClean="0"/>
              <a:t>взаимодействие</a:t>
            </a:r>
            <a:endParaRPr lang="en-US" dirty="0" smtClean="0"/>
          </a:p>
          <a:p>
            <a:r>
              <a:rPr lang="ru-RU" dirty="0" smtClean="0"/>
              <a:t>и </a:t>
            </a:r>
            <a:r>
              <a:rPr lang="ru-RU" dirty="0"/>
              <a:t>препятствовать достижению взаимовыгодного решения. Такие эмоции могут </a:t>
            </a:r>
            <a:r>
              <a:rPr lang="ru-RU" dirty="0" smtClean="0"/>
              <a:t>вести</a:t>
            </a:r>
            <a:endParaRPr lang="en-US" dirty="0" smtClean="0"/>
          </a:p>
          <a:p>
            <a:r>
              <a:rPr lang="ru-RU" dirty="0" smtClean="0"/>
              <a:t>к </a:t>
            </a:r>
            <a:r>
              <a:rPr lang="ru-RU" dirty="0"/>
              <a:t>эскалации конфликта и созданию барьеров для эффективной коммуникации.</a:t>
            </a:r>
          </a:p>
          <a:p>
            <a:r>
              <a:rPr lang="ru-RU" dirty="0"/>
              <a:t>Эмоциональный контроль: Важно уметь контролировать свои эмоции во время переговоров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Способность </a:t>
            </a:r>
            <a:r>
              <a:rPr lang="ru-RU" dirty="0"/>
              <a:t>управлять своим эмоциональным состоянием позволяет сохранять ясность </a:t>
            </a:r>
            <a:endParaRPr lang="en-US" dirty="0" smtClean="0"/>
          </a:p>
          <a:p>
            <a:r>
              <a:rPr lang="ru-RU" dirty="0" smtClean="0"/>
              <a:t>мышления </a:t>
            </a:r>
            <a:r>
              <a:rPr lang="ru-RU" dirty="0"/>
              <a:t>и принимать более рациональные решения. Эмоциональная </a:t>
            </a:r>
            <a:r>
              <a:rPr lang="ru-RU" dirty="0" smtClean="0"/>
              <a:t>выдержка </a:t>
            </a:r>
            <a:r>
              <a:rPr lang="ru-RU" dirty="0"/>
              <a:t>и </a:t>
            </a:r>
            <a:r>
              <a:rPr lang="ru-RU" dirty="0" smtClean="0"/>
              <a:t>навыки</a:t>
            </a:r>
            <a:endParaRPr lang="en-US" dirty="0" smtClean="0"/>
          </a:p>
          <a:p>
            <a:r>
              <a:rPr lang="ru-RU" dirty="0" err="1" smtClean="0"/>
              <a:t>саморегуляции</a:t>
            </a:r>
            <a:r>
              <a:rPr lang="ru-RU" dirty="0" smtClean="0"/>
              <a:t> </a:t>
            </a:r>
            <a:r>
              <a:rPr lang="ru-RU" dirty="0"/>
              <a:t>могут помочь в поддержании спокойной и конструктивной атмосферы во время переговоров.</a:t>
            </a:r>
          </a:p>
          <a:p>
            <a:r>
              <a:rPr lang="ru-RU" dirty="0"/>
              <a:t>Позитивные эмоции: Настроение и позитивные эмоции также могут оказывать положительное </a:t>
            </a:r>
            <a:r>
              <a:rPr lang="ru-RU" dirty="0" smtClean="0"/>
              <a:t>влияние</a:t>
            </a:r>
          </a:p>
          <a:p>
            <a:r>
              <a:rPr lang="ru-RU" dirty="0" smtClean="0"/>
              <a:t>на </a:t>
            </a:r>
            <a:r>
              <a:rPr lang="ru-RU" dirty="0"/>
              <a:t>исход переговоров. Оптимизм, доверие и энтузиазм могут способствовать более </a:t>
            </a:r>
            <a:r>
              <a:rPr lang="ru-RU" dirty="0" smtClean="0"/>
              <a:t>продуктивному</a:t>
            </a:r>
          </a:p>
          <a:p>
            <a:r>
              <a:rPr lang="ru-RU" dirty="0" smtClean="0"/>
              <a:t>общению </a:t>
            </a:r>
            <a:r>
              <a:rPr lang="ru-RU" dirty="0"/>
              <a:t>и поиску решений, которые удовлетворяют обе стороны.</a:t>
            </a:r>
          </a:p>
          <a:p>
            <a:r>
              <a:rPr lang="ru-RU" dirty="0" err="1"/>
              <a:t>Эмпатия</a:t>
            </a:r>
            <a:r>
              <a:rPr lang="ru-RU" dirty="0"/>
              <a:t>: </a:t>
            </a:r>
            <a:r>
              <a:rPr lang="ru-RU" dirty="0" err="1"/>
              <a:t>Эмпатия</a:t>
            </a:r>
            <a:r>
              <a:rPr lang="ru-RU" dirty="0"/>
              <a:t>, способность понять и сопереживать эмоции другой стороны, </a:t>
            </a:r>
            <a:r>
              <a:rPr lang="ru-RU" dirty="0" smtClean="0"/>
              <a:t>является</a:t>
            </a:r>
          </a:p>
          <a:p>
            <a:r>
              <a:rPr lang="ru-RU" dirty="0" smtClean="0"/>
              <a:t>важным </a:t>
            </a:r>
            <a:r>
              <a:rPr lang="ru-RU" dirty="0"/>
              <a:t>аспектом в переговорах. Показывая </a:t>
            </a:r>
            <a:r>
              <a:rPr lang="ru-RU" dirty="0" err="1"/>
              <a:t>эмпатию</a:t>
            </a:r>
            <a:r>
              <a:rPr lang="ru-RU" dirty="0"/>
              <a:t>, можно улучшить </a:t>
            </a:r>
            <a:r>
              <a:rPr lang="ru-RU" dirty="0" smtClean="0"/>
              <a:t>взаимопонимание</a:t>
            </a:r>
          </a:p>
          <a:p>
            <a:r>
              <a:rPr lang="ru-RU" dirty="0" smtClean="0"/>
              <a:t>и </a:t>
            </a:r>
            <a:r>
              <a:rPr lang="ru-RU" dirty="0"/>
              <a:t>создать атмосферу сотрудничества. Стремление понять эмоциональное </a:t>
            </a:r>
            <a:r>
              <a:rPr lang="ru-RU" dirty="0" smtClean="0"/>
              <a:t>состояние</a:t>
            </a:r>
          </a:p>
          <a:p>
            <a:r>
              <a:rPr lang="ru-RU" dirty="0" smtClean="0"/>
              <a:t>и </a:t>
            </a:r>
            <a:r>
              <a:rPr lang="ru-RU" dirty="0"/>
              <a:t>интересы другой стороны может помочь в поиске взаимовыгодных решений.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Индивидуальные различия участников переговоров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Коммуникативные навыки: Различные уровни навыков коммуникации могут влиять на способность участника выразить свои идеи, слушать и понимать других, а также эффективно взаимодействовать и установить контакт с другой стороной.</a:t>
            </a:r>
          </a:p>
          <a:p>
            <a:r>
              <a:rPr lang="ru-RU" dirty="0"/>
              <a:t>Стиль восприятия информации: Участники переговоров могут воспринимать информацию по-разному, например, через зрение, слух или </a:t>
            </a:r>
            <a:r>
              <a:rPr lang="ru-RU" dirty="0" err="1"/>
              <a:t>кинестетически</a:t>
            </a:r>
            <a:r>
              <a:rPr lang="ru-RU" dirty="0"/>
              <a:t> (через ощущения и движение). Это может влиять на способность понять и интерпретировать информацию, а также на предпочтения в коммуникации.</a:t>
            </a:r>
          </a:p>
          <a:p>
            <a:r>
              <a:rPr lang="ru-RU" dirty="0"/>
              <a:t>Культурные различия: Различные культуры, ценности и обычаи могут привести к разным подходам и восприятию в процессе переговоров. Индивидуальные участники могут иметь разные культурные особенности, которые могут повлиять на их предпочтения в стиле общения, принятии решений и восприятии авторитета.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48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0" y="753228"/>
            <a:ext cx="9613861" cy="1080938"/>
          </a:xfrm>
        </p:spPr>
        <p:txBody>
          <a:bodyPr>
            <a:noAutofit/>
          </a:bodyPr>
          <a:lstStyle/>
          <a:p>
            <a:r>
              <a:rPr lang="ru-RU" sz="2400" dirty="0" smtClean="0"/>
              <a:t>Раздел</a:t>
            </a:r>
            <a:r>
              <a:rPr lang="en-US" sz="2400" dirty="0" smtClean="0"/>
              <a:t>: </a:t>
            </a:r>
            <a:r>
              <a:rPr lang="ru-RU" sz="2400" dirty="0"/>
              <a:t>Стратегии и тактики, связанные с психологическими аспектам переговоров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/>
              <a:t>В данном разделе затронем и попробуем разобрать такие темы как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Использование вербальной и невербальной коммуникации</a:t>
            </a:r>
          </a:p>
          <a:p>
            <a:pPr lvl="0"/>
            <a:r>
              <a:rPr lang="ru-RU" dirty="0"/>
              <a:t>Эффективное использование времени</a:t>
            </a:r>
          </a:p>
          <a:p>
            <a:pPr lvl="0"/>
            <a:r>
              <a:rPr lang="ru-RU" dirty="0"/>
              <a:t>Техники убеждения, основанные на психологических принципах</a:t>
            </a:r>
          </a:p>
          <a:p>
            <a:pPr lvl="0"/>
            <a:r>
              <a:rPr lang="ru-RU" dirty="0"/>
              <a:t>Значение эмоций в переговорах и как с ними </a:t>
            </a:r>
            <a:r>
              <a:rPr lang="ru-RU" dirty="0" smtClean="0"/>
              <a:t>работать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98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1" y="929397"/>
            <a:ext cx="9613861" cy="941348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/>
              <a:t>Использование вербальной и невербальной коммуникации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093593"/>
            <a:ext cx="9613861" cy="468471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Вербальная коммуникация осуществляется через использование слов и языка. Она включает в себя устную и письменную коммуникацию. Вербальная коммуникация позволяет участникам передавать информацию, выражать свои мысли, идеи, мнения и задавать вопросы друг другу</a:t>
            </a:r>
            <a:r>
              <a:rPr lang="ru-RU" dirty="0" smtClean="0"/>
              <a:t>.</a:t>
            </a:r>
          </a:p>
          <a:p>
            <a:r>
              <a:rPr lang="ru-RU" dirty="0"/>
              <a:t>Невербальная коммуникация включает все другие способы передачи информации, кроме слов. Она включает в себя телесные жесты, мимику лица, интонацию голоса, контакт глаз, позу тела и использование пространства. Невербальная коммуникация может передавать эмоции, настроение, отношение, силу убеждения и другие неявные сообщения. Важно быть внимательным к своим и собеседника невербальным сигналам, уметь их читать и использовать в качестве дополнительной информации для понимания и эффективного общения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   Оба </a:t>
            </a:r>
            <a:r>
              <a:rPr lang="ru-RU" dirty="0"/>
              <a:t>типа коммуникации - вербальная и невербальная - взаимосвязаны и влияют друг на друга. Эффективное использование обоих типов коммуникации может помочь участникам переговоров лучше понимать друг друга, установить эмоциональную связь, улучшить взаимодействие и достичь взаимовыгодных решений.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53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Эффективное использование времени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649" y="2127149"/>
            <a:ext cx="9613861" cy="1454951"/>
          </a:xfrm>
        </p:spPr>
        <p:txBody>
          <a:bodyPr/>
          <a:lstStyle/>
          <a:p>
            <a:r>
              <a:rPr lang="ru-RU" dirty="0"/>
              <a:t>Эффективное использование времени в переговорах играет важную роль в достижении позитивных результатов и оптимального управления процессом. Вот несколько основных аспектов эффективного использования времени в переговорах:</a:t>
            </a:r>
            <a:endParaRPr lang="ru-RU" dirty="0"/>
          </a:p>
        </p:txBody>
      </p:sp>
      <p:pic>
        <p:nvPicPr>
          <p:cNvPr id="1026" name="Picture 2" descr="https://www.buhsoft.ru/images/preview/600x400/57bf47745c8321d652dfd4c1934dea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85" y="3582100"/>
            <a:ext cx="4360557" cy="290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Мужчина в костюме смотрит на часы. | Премиум Фот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582100"/>
            <a:ext cx="4357703" cy="29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16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008" y="1308683"/>
            <a:ext cx="1018740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Планирование и структурирование: Заранее спланируйте переговоры, определите цели</a:t>
            </a:r>
            <a:r>
              <a:rPr lang="ru-RU" dirty="0" smtClean="0"/>
              <a:t>,</a:t>
            </a:r>
          </a:p>
          <a:p>
            <a:r>
              <a:rPr lang="ru-RU" dirty="0" smtClean="0"/>
              <a:t>повестку </a:t>
            </a:r>
            <a:r>
              <a:rPr lang="ru-RU" dirty="0"/>
              <a:t>дня и предварительно продумайте порядок следования тем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Создание </a:t>
            </a:r>
            <a:r>
              <a:rPr lang="ru-RU" dirty="0"/>
              <a:t>четкого плана помогает использовать время с умом и </a:t>
            </a:r>
            <a:r>
              <a:rPr lang="ru-RU" dirty="0" smtClean="0"/>
              <a:t>предотвращает</a:t>
            </a:r>
          </a:p>
          <a:p>
            <a:r>
              <a:rPr lang="ru-RU" dirty="0" smtClean="0"/>
              <a:t>отклонение </a:t>
            </a:r>
            <a:r>
              <a:rPr lang="ru-RU" dirty="0"/>
              <a:t>от главных вопросов.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Установление временных рамок: Дайте каждому пункту </a:t>
            </a:r>
            <a:r>
              <a:rPr lang="ru-RU" dirty="0" smtClean="0"/>
              <a:t>повестки</a:t>
            </a:r>
          </a:p>
          <a:p>
            <a:r>
              <a:rPr lang="ru-RU" dirty="0" smtClean="0"/>
              <a:t>определенное </a:t>
            </a:r>
            <a:r>
              <a:rPr lang="ru-RU" dirty="0"/>
              <a:t>время для обсуждения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Установите </a:t>
            </a:r>
            <a:r>
              <a:rPr lang="ru-RU" dirty="0"/>
              <a:t>ясные временные ограничения для каждого этапа переговоров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чтобы </a:t>
            </a:r>
            <a:r>
              <a:rPr lang="ru-RU" dirty="0"/>
              <a:t>обеспечить равномерное распределение времени и избежать влияния на пункты дня.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Умение управлять перерывами: Сознательное использование </a:t>
            </a:r>
            <a:r>
              <a:rPr lang="ru-RU" dirty="0" smtClean="0"/>
              <a:t>перерывов</a:t>
            </a:r>
          </a:p>
          <a:p>
            <a:r>
              <a:rPr lang="ru-RU" dirty="0" smtClean="0"/>
              <a:t>может </a:t>
            </a:r>
            <a:r>
              <a:rPr lang="ru-RU" dirty="0"/>
              <a:t>быть полезным для обдумывания информации, </a:t>
            </a:r>
            <a:r>
              <a:rPr lang="ru-RU" dirty="0" smtClean="0"/>
              <a:t>консультации</a:t>
            </a:r>
          </a:p>
          <a:p>
            <a:r>
              <a:rPr lang="ru-RU" dirty="0" smtClean="0"/>
              <a:t>с </a:t>
            </a:r>
            <a:r>
              <a:rPr lang="ru-RU" dirty="0"/>
              <a:t>командой или подготовки к следующему этапу переговоров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</a:t>
            </a:r>
            <a:r>
              <a:rPr lang="ru-RU" dirty="0"/>
              <a:t>бойтесь запросить небольшие перерывы для осознания, обновления </a:t>
            </a:r>
            <a:r>
              <a:rPr lang="ru-RU" dirty="0" smtClean="0"/>
              <a:t>мыслей</a:t>
            </a:r>
          </a:p>
          <a:p>
            <a:r>
              <a:rPr lang="ru-RU" dirty="0" smtClean="0"/>
              <a:t>или </a:t>
            </a:r>
            <a:r>
              <a:rPr lang="ru-RU" dirty="0"/>
              <a:t>времени для размышления.</a:t>
            </a:r>
          </a:p>
          <a:p>
            <a:r>
              <a:rPr lang="ru-RU" dirty="0"/>
              <a:t>Эффективное распределение времени: Дайте всем участникам возможность </a:t>
            </a:r>
            <a:r>
              <a:rPr lang="ru-RU" dirty="0" smtClean="0"/>
              <a:t>высказаться</a:t>
            </a:r>
          </a:p>
          <a:p>
            <a:r>
              <a:rPr lang="ru-RU" dirty="0" smtClean="0"/>
              <a:t>и </a:t>
            </a:r>
            <a:r>
              <a:rPr lang="ru-RU" dirty="0"/>
              <a:t>выразить свои точки зрения в рамках установленного времени на каждый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94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Техники убеждения, основанные на психологических </a:t>
            </a:r>
            <a:r>
              <a:rPr lang="ru-RU" dirty="0" smtClean="0"/>
              <a:t>принципах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0" y="2152316"/>
            <a:ext cx="9613861" cy="3599316"/>
          </a:xfrm>
        </p:spPr>
        <p:txBody>
          <a:bodyPr/>
          <a:lstStyle/>
          <a:p>
            <a:r>
              <a:rPr lang="ru-RU" dirty="0"/>
              <a:t>В переговорах эффективные техники убеждения, основанные на психологических принципах, могут помочь в улучшении влияния и увеличении шансов на достижение желаемых результатов.</a:t>
            </a:r>
            <a:endParaRPr lang="ru-RU" dirty="0"/>
          </a:p>
        </p:txBody>
      </p:sp>
      <p:pic>
        <p:nvPicPr>
          <p:cNvPr id="2050" name="Picture 2" descr="Как убедить человека. Простые фразы которые убедят любого. | MУЖСКОЙ КЛУБ |  Дзе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0" y="3626444"/>
            <a:ext cx="4353074" cy="289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Семь вещей, которые помогают убедить собеседни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219" y="3626444"/>
            <a:ext cx="4381499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88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514" y="200316"/>
            <a:ext cx="120388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Принцип социального доказательства: Люди часто опираются на мнение других </a:t>
            </a:r>
            <a:r>
              <a:rPr lang="ru-RU" dirty="0" smtClean="0"/>
              <a:t>людей</a:t>
            </a:r>
          </a:p>
          <a:p>
            <a:r>
              <a:rPr lang="ru-RU" dirty="0" smtClean="0"/>
              <a:t>для </a:t>
            </a:r>
            <a:r>
              <a:rPr lang="ru-RU" dirty="0"/>
              <a:t>принятия решений. Использование этого принципа может помочь </a:t>
            </a:r>
            <a:r>
              <a:rPr lang="ru-RU" dirty="0" smtClean="0"/>
              <a:t>убедить</a:t>
            </a:r>
          </a:p>
          <a:p>
            <a:r>
              <a:rPr lang="ru-RU" dirty="0" smtClean="0"/>
              <a:t>другую </a:t>
            </a:r>
            <a:r>
              <a:rPr lang="ru-RU" dirty="0"/>
              <a:t>сторону. </a:t>
            </a:r>
            <a:r>
              <a:rPr lang="ru-RU" dirty="0" smtClean="0"/>
              <a:t>Примеры:</a:t>
            </a:r>
          </a:p>
          <a:p>
            <a:r>
              <a:rPr lang="ru-RU" dirty="0" smtClean="0"/>
              <a:t>Приведение </a:t>
            </a:r>
            <a:r>
              <a:rPr lang="ru-RU" dirty="0"/>
              <a:t>примеров из опыта других людей, которые столкнулись </a:t>
            </a:r>
            <a:r>
              <a:rPr lang="ru-RU" dirty="0" smtClean="0"/>
              <a:t>с</a:t>
            </a:r>
          </a:p>
          <a:p>
            <a:r>
              <a:rPr lang="ru-RU" dirty="0" smtClean="0"/>
              <a:t>аналогичной </a:t>
            </a:r>
            <a:r>
              <a:rPr lang="ru-RU" dirty="0"/>
              <a:t>ситуацией и добились успешного </a:t>
            </a:r>
            <a:r>
              <a:rPr lang="ru-RU" dirty="0" smtClean="0"/>
              <a:t>результата.</a:t>
            </a:r>
          </a:p>
          <a:p>
            <a:r>
              <a:rPr lang="ru-RU" dirty="0" smtClean="0"/>
              <a:t>Предоставление </a:t>
            </a:r>
            <a:r>
              <a:rPr lang="ru-RU" dirty="0"/>
              <a:t>положительных отзывов и рекомендаций </a:t>
            </a:r>
            <a:r>
              <a:rPr lang="ru-RU" dirty="0" smtClean="0"/>
              <a:t>от</a:t>
            </a:r>
          </a:p>
          <a:p>
            <a:r>
              <a:rPr lang="ru-RU" dirty="0" smtClean="0"/>
              <a:t>других </a:t>
            </a:r>
            <a:r>
              <a:rPr lang="ru-RU" dirty="0"/>
              <a:t>клиентов или партнеров.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Принцип взаимной выгоды: Показ </a:t>
            </a:r>
            <a:r>
              <a:rPr lang="ru-RU" dirty="0" smtClean="0"/>
              <a:t>совместной выгоды </a:t>
            </a:r>
            <a:r>
              <a:rPr lang="ru-RU" dirty="0"/>
              <a:t>может убедить другую сторону в принятии решения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Примеры:</a:t>
            </a:r>
          </a:p>
          <a:p>
            <a:r>
              <a:rPr lang="ru-RU" dirty="0" smtClean="0"/>
              <a:t>Пояснение</a:t>
            </a:r>
            <a:r>
              <a:rPr lang="ru-RU" dirty="0"/>
              <a:t>, как предложение или решение будет взаимовыгодным для обеих </a:t>
            </a:r>
            <a:r>
              <a:rPr lang="ru-RU" dirty="0" smtClean="0"/>
              <a:t>сторон,</a:t>
            </a:r>
          </a:p>
          <a:p>
            <a:r>
              <a:rPr lang="ru-RU" dirty="0" smtClean="0"/>
              <a:t> выделение общих интересов и выгод и использование фразы "выиграть-выиграть".</a:t>
            </a:r>
          </a:p>
          <a:p>
            <a:r>
              <a:rPr lang="ru-RU" dirty="0" smtClean="0"/>
              <a:t>Предложение </a:t>
            </a:r>
            <a:r>
              <a:rPr lang="ru-RU" dirty="0"/>
              <a:t>компромиссных решений или вариантов, которые отвечают интересам обеих сторон.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17" y="3953861"/>
            <a:ext cx="3358393" cy="2518795"/>
          </a:xfrm>
          <a:prstGeom prst="rect">
            <a:avLst/>
          </a:prstGeom>
        </p:spPr>
      </p:pic>
      <p:pic>
        <p:nvPicPr>
          <p:cNvPr id="3078" name="Picture 6" descr="https://s.pfst.net/2011.03/54449183630f28ba4d3ff69f79ee081fb5c195fef8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308" y="3891682"/>
            <a:ext cx="3974663" cy="264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0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41" y="2194261"/>
            <a:ext cx="10032420" cy="4307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описать и объяснить психологические факторы, которые могут влиять на эффективность переговорного процесса. Б</a:t>
            </a:r>
            <a:r>
              <a:rPr lang="ru-RU" dirty="0" smtClean="0"/>
              <a:t>удет рассмотрены </a:t>
            </a:r>
            <a:r>
              <a:rPr lang="ru-RU" dirty="0"/>
              <a:t>различные аспекты, связанные с психологией переговоров, включая эмоциональное состояние </a:t>
            </a:r>
            <a:r>
              <a:rPr lang="ru-RU" dirty="0" smtClean="0"/>
              <a:t>сторон, </a:t>
            </a:r>
            <a:r>
              <a:rPr lang="ru-RU" dirty="0"/>
              <a:t>взаимодействие между участниками переговоров, тактики и стратегии убеждения, объяснение психологических барьеров и основных этапов переговорного процесса</a:t>
            </a:r>
            <a:r>
              <a:rPr lang="ru-RU" dirty="0" smtClean="0"/>
              <a:t>. Цель </a:t>
            </a:r>
            <a:r>
              <a:rPr lang="ru-RU" dirty="0"/>
              <a:t>помочь участникам переговоров лучше понимать психологические аспекты переговоров и уметь использовать эту информацию в своих переговорах для достижения желаемых результатов и создания взаимовыгодных отношений между участниками.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84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679" y="1423305"/>
            <a:ext cx="105080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Принцип сценарного мышления: Использование воображения в позитивном контексте</a:t>
            </a:r>
            <a:r>
              <a:rPr lang="ru-RU" dirty="0" smtClean="0"/>
              <a:t>,</a:t>
            </a:r>
          </a:p>
          <a:p>
            <a:r>
              <a:rPr lang="ru-RU" dirty="0" smtClean="0"/>
              <a:t>который </a:t>
            </a:r>
            <a:r>
              <a:rPr lang="ru-RU" dirty="0"/>
              <a:t>показывает преимущества вашего предложения или решения, </a:t>
            </a:r>
            <a:r>
              <a:rPr lang="ru-RU" dirty="0" smtClean="0"/>
              <a:t>может</a:t>
            </a:r>
          </a:p>
          <a:p>
            <a:r>
              <a:rPr lang="ru-RU" dirty="0" smtClean="0"/>
              <a:t>помочь </a:t>
            </a:r>
            <a:r>
              <a:rPr lang="ru-RU" dirty="0"/>
              <a:t>убедить другую сторону. Примеры:</a:t>
            </a:r>
          </a:p>
          <a:p>
            <a:r>
              <a:rPr lang="ru-RU" dirty="0"/>
              <a:t>Описание конкретного сценария или истории, в котором ваше </a:t>
            </a:r>
            <a:r>
              <a:rPr lang="ru-RU" dirty="0" smtClean="0"/>
              <a:t>предложение</a:t>
            </a:r>
          </a:p>
          <a:p>
            <a:r>
              <a:rPr lang="ru-RU" dirty="0" smtClean="0"/>
              <a:t>приводит </a:t>
            </a:r>
            <a:r>
              <a:rPr lang="ru-RU" dirty="0"/>
              <a:t>к желаемым результатам или преимуществам для другой стороны.</a:t>
            </a:r>
          </a:p>
          <a:p>
            <a:r>
              <a:rPr lang="ru-RU" dirty="0"/>
              <a:t>Визуализация позитивных последствий принятия вашего предложения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чтобы </a:t>
            </a:r>
            <a:r>
              <a:rPr lang="ru-RU" dirty="0"/>
              <a:t>продемонстрировать пользу и выгоду от его принятия.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Принцип авторитета и экспертизы: Люди склонны прислушиваться и принимать во </a:t>
            </a:r>
            <a:r>
              <a:rPr lang="ru-RU" dirty="0" smtClean="0"/>
              <a:t>внимание</a:t>
            </a:r>
          </a:p>
          <a:p>
            <a:r>
              <a:rPr lang="ru-RU" dirty="0" smtClean="0"/>
              <a:t>мнение </a:t>
            </a:r>
            <a:r>
              <a:rPr lang="ru-RU" dirty="0"/>
              <a:t>и рекомендации от экспертов и авторитетных личностей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Использование </a:t>
            </a:r>
            <a:r>
              <a:rPr lang="ru-RU" dirty="0"/>
              <a:t>этого принципа может помочь в убеждении другой стороны.</a:t>
            </a:r>
          </a:p>
          <a:p>
            <a:r>
              <a:rPr lang="ru-RU" dirty="0"/>
              <a:t>Приведение экспертных данный, исследований или статистики, которые </a:t>
            </a:r>
            <a:r>
              <a:rPr lang="ru-RU" dirty="0" smtClean="0"/>
              <a:t>подтверждают</a:t>
            </a:r>
          </a:p>
          <a:p>
            <a:r>
              <a:rPr lang="ru-RU" dirty="0" smtClean="0"/>
              <a:t>или </a:t>
            </a:r>
            <a:r>
              <a:rPr lang="ru-RU" dirty="0"/>
              <a:t>подкрепляют ваше предложение или решение.</a:t>
            </a:r>
          </a:p>
          <a:p>
            <a:r>
              <a:rPr lang="ru-RU" dirty="0"/>
              <a:t>Указание на </a:t>
            </a:r>
            <a:r>
              <a:rPr lang="ru-RU" dirty="0" smtClean="0"/>
              <a:t>отзывы </a:t>
            </a:r>
            <a:r>
              <a:rPr lang="ru-RU" dirty="0"/>
              <a:t>или достижения, которые подтверждают вашу </a:t>
            </a:r>
            <a:r>
              <a:rPr lang="ru-RU" dirty="0" smtClean="0"/>
              <a:t>экспертизу</a:t>
            </a:r>
          </a:p>
          <a:p>
            <a:r>
              <a:rPr lang="ru-RU" dirty="0" smtClean="0"/>
              <a:t>и </a:t>
            </a:r>
            <a:r>
              <a:rPr lang="ru-RU" dirty="0"/>
              <a:t>авторитетность в данной области.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97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заключение, психологические </a:t>
            </a:r>
            <a:r>
              <a:rPr lang="ru-RU" dirty="0" smtClean="0"/>
              <a:t>факторы </a:t>
            </a:r>
            <a:r>
              <a:rPr lang="ru-RU" dirty="0"/>
              <a:t>играют важную роль в переговорном процессе. Понимание и учет этих </a:t>
            </a:r>
            <a:r>
              <a:rPr lang="ru-RU" dirty="0" smtClean="0"/>
              <a:t>факторов </a:t>
            </a:r>
            <a:r>
              <a:rPr lang="ru-RU" dirty="0"/>
              <a:t>может значительно повысить шансы на успешное достижение целей и установление взаимовыгодных отношений. В </a:t>
            </a:r>
            <a:r>
              <a:rPr lang="ru-RU" dirty="0" smtClean="0"/>
              <a:t>этой </a:t>
            </a:r>
            <a:r>
              <a:rPr lang="ru-RU" dirty="0"/>
              <a:t>презентации мы рассмотрели основные психологические аспекты переговорного процесса, включая эмоциональное состояние, коммуникацию, доверие, индивидуальные различия и тактики убеждения.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58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815" y="2784043"/>
            <a:ext cx="8144134" cy="1373070"/>
          </a:xfrm>
        </p:spPr>
        <p:txBody>
          <a:bodyPr/>
          <a:lstStyle/>
          <a:p>
            <a:r>
              <a:rPr lang="ru-RU" dirty="0" smtClean="0"/>
              <a:t>Конец презентации</a:t>
            </a:r>
            <a:r>
              <a:rPr lang="en-US" dirty="0" smtClean="0"/>
              <a:t>.</a:t>
            </a:r>
            <a:r>
              <a:rPr lang="ru-RU" dirty="0" smtClean="0"/>
              <a:t> Спасибо за внимание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62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77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Данная тема </a:t>
            </a:r>
            <a:r>
              <a:rPr lang="ru-RU" sz="2800" dirty="0" smtClean="0"/>
              <a:t>относится </a:t>
            </a:r>
            <a:r>
              <a:rPr lang="ru-RU" sz="2800" dirty="0"/>
              <a:t>к исследованию воздействия психологических факторов на процесс и исход переговоров</a:t>
            </a:r>
            <a:r>
              <a:rPr lang="ru-RU" sz="2800" dirty="0" smtClean="0"/>
              <a:t>. </a:t>
            </a:r>
            <a:r>
              <a:rPr lang="ru-RU" sz="2800" dirty="0"/>
              <a:t>Включает в себя такие аспекты, как эмоциональное состояние переговаривающихся сторон, психологический климат переговоров, взаимодействие между участниками и все то, что происходит внутри ума участников во время процесса переговоров. Корректное использование психологических аспектов может быть ключевым фактором в достижении благоприятных результатов в переговорах.</a:t>
            </a:r>
          </a:p>
        </p:txBody>
      </p:sp>
    </p:spTree>
    <p:extLst>
      <p:ext uri="{BB962C8B-B14F-4D97-AF65-F5344CB8AC3E}">
        <p14:creationId xmlns:p14="http://schemas.microsoft.com/office/powerpoint/2010/main" val="13608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223" y="214607"/>
            <a:ext cx="9613861" cy="222796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Раздел</a:t>
            </a:r>
            <a:r>
              <a:rPr lang="en-US" sz="2800" dirty="0"/>
              <a:t>:</a:t>
            </a:r>
            <a:r>
              <a:rPr lang="ru-RU" sz="2800" dirty="0" smtClean="0"/>
              <a:t> основы психологии переговоров</a:t>
            </a:r>
            <a:r>
              <a:rPr lang="en-US" sz="2800" dirty="0" smtClean="0"/>
              <a:t>.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 данном разделе затронем и попробуем разобрать такие темы как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222" y="2011196"/>
            <a:ext cx="9613861" cy="3599316"/>
          </a:xfrm>
        </p:spPr>
        <p:txBody>
          <a:bodyPr/>
          <a:lstStyle/>
          <a:p>
            <a:r>
              <a:rPr lang="ru-RU" dirty="0" smtClean="0"/>
              <a:t>Основные типы переговоров</a:t>
            </a:r>
          </a:p>
          <a:p>
            <a:r>
              <a:rPr lang="ru-RU" dirty="0" smtClean="0"/>
              <a:t>Этапы переговорного процесса</a:t>
            </a:r>
          </a:p>
          <a:p>
            <a:r>
              <a:rPr lang="ru-RU" dirty="0" smtClean="0"/>
              <a:t>Эффективная коммуникация и ее влияние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на </a:t>
            </a:r>
            <a:r>
              <a:rPr lang="ru-RU" dirty="0" smtClean="0"/>
              <a:t>психологию переговоров </a:t>
            </a:r>
          </a:p>
          <a:p>
            <a:r>
              <a:rPr lang="ru-RU" dirty="0"/>
              <a:t>Психологические барьеры, которые </a:t>
            </a:r>
            <a:r>
              <a:rPr lang="ru-RU" dirty="0" smtClean="0"/>
              <a:t>могут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ru-RU" dirty="0" smtClean="0"/>
              <a:t>возникнуть </a:t>
            </a:r>
            <a:r>
              <a:rPr lang="ru-RU" dirty="0"/>
              <a:t>во время переговоров и как их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преодолевать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36" y="3120705"/>
            <a:ext cx="4937068" cy="32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типы переговоров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669" y="2088858"/>
            <a:ext cx="11979478" cy="476914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Распределительные переговоры:</a:t>
            </a:r>
          </a:p>
          <a:p>
            <a:pPr lvl="1"/>
            <a:r>
              <a:rPr lang="ru-RU" dirty="0"/>
              <a:t>В этом типе переговоров стороны </a:t>
            </a:r>
            <a:r>
              <a:rPr lang="ru-RU" dirty="0" smtClean="0"/>
              <a:t>соперничают </a:t>
            </a:r>
            <a:r>
              <a:rPr lang="ru-RU" dirty="0"/>
              <a:t>за распределение ограниченных ресурсов.</a:t>
            </a:r>
          </a:p>
          <a:p>
            <a:pPr lvl="1"/>
            <a:r>
              <a:rPr lang="ru-RU" dirty="0"/>
              <a:t>Целью каждой стороны является получение как можно большей своей доли.</a:t>
            </a:r>
          </a:p>
          <a:p>
            <a:pPr lvl="1"/>
            <a:r>
              <a:rPr lang="ru-RU" dirty="0" smtClean="0"/>
              <a:t>Стороны стремятся </a:t>
            </a:r>
            <a:r>
              <a:rPr lang="ru-RU" dirty="0"/>
              <a:t>добиться максимальной выгоды для себя.</a:t>
            </a:r>
          </a:p>
          <a:p>
            <a:pPr lvl="1"/>
            <a:r>
              <a:rPr lang="ru-RU" dirty="0"/>
              <a:t>Пример: переговоры о цене продажи или условиях трудового договора.</a:t>
            </a:r>
          </a:p>
          <a:p>
            <a:r>
              <a:rPr lang="ru-RU" dirty="0"/>
              <a:t>Интегративные (кооперативные) переговоры:</a:t>
            </a:r>
          </a:p>
          <a:p>
            <a:pPr lvl="1"/>
            <a:r>
              <a:rPr lang="ru-RU" dirty="0"/>
              <a:t>В этом типе переговоры стороны стремятся к созданию решения, которое удовлетворяет обеим сторонам.</a:t>
            </a:r>
          </a:p>
          <a:p>
            <a:pPr lvl="1"/>
            <a:r>
              <a:rPr lang="ru-RU" dirty="0"/>
              <a:t>Сотрудничество и поиск взаимовыгодных соглашений играют важную роль.</a:t>
            </a:r>
          </a:p>
          <a:p>
            <a:pPr lvl="1"/>
            <a:r>
              <a:rPr lang="ru-RU" dirty="0"/>
              <a:t>Цель - создание взаимной пользы и долгосрочных отношений.</a:t>
            </a:r>
          </a:p>
          <a:p>
            <a:pPr lvl="1"/>
            <a:r>
              <a:rPr lang="ru-RU" dirty="0"/>
              <a:t>Пример: переговоры о партнерстве, сотрудничестве или разделении ресурсов взаимной выгоды.</a:t>
            </a:r>
          </a:p>
          <a:p>
            <a:r>
              <a:rPr lang="ru-RU" dirty="0"/>
              <a:t>Принципиальные переговоры:</a:t>
            </a:r>
          </a:p>
          <a:p>
            <a:pPr lvl="1"/>
            <a:r>
              <a:rPr lang="ru-RU" dirty="0"/>
              <a:t>Принципиальные переговоры основаны на принципах, стандартах и этике.</a:t>
            </a:r>
          </a:p>
          <a:p>
            <a:pPr lvl="1"/>
            <a:r>
              <a:rPr lang="ru-RU" dirty="0"/>
              <a:t>Основываясь на общих ценностях, стороны стремятся найти справедливое и согласованное решение.</a:t>
            </a:r>
          </a:p>
          <a:p>
            <a:pPr lvl="1"/>
            <a:r>
              <a:rPr lang="ru-RU" dirty="0"/>
              <a:t>Фокус - на поиске позиций, которые удовлетворяют обеим сторонам.</a:t>
            </a:r>
          </a:p>
          <a:p>
            <a:pPr lvl="1"/>
            <a:r>
              <a:rPr lang="ru-RU" dirty="0"/>
              <a:t>Пример: переговоры о религиозных, этических или моральных вопросах.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6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переговорного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203" y="2034869"/>
            <a:ext cx="11383047" cy="463437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Подготовка:</a:t>
            </a:r>
          </a:p>
          <a:p>
            <a:pPr lvl="1"/>
            <a:r>
              <a:rPr lang="ru-RU" dirty="0"/>
              <a:t>На этом этапе каждая сторона определяет свои цели, интересы и позицию.</a:t>
            </a:r>
          </a:p>
          <a:p>
            <a:r>
              <a:rPr lang="ru-RU" dirty="0" smtClean="0"/>
              <a:t>Общение </a:t>
            </a:r>
            <a:r>
              <a:rPr lang="ru-RU" dirty="0"/>
              <a:t>и презентация:</a:t>
            </a:r>
          </a:p>
          <a:p>
            <a:pPr lvl="1"/>
            <a:r>
              <a:rPr lang="ru-RU" dirty="0"/>
              <a:t>Стороны представляют свои позиции и интересы.</a:t>
            </a:r>
          </a:p>
          <a:p>
            <a:r>
              <a:rPr lang="ru-RU" dirty="0" smtClean="0"/>
              <a:t>Выявление </a:t>
            </a:r>
            <a:r>
              <a:rPr lang="ru-RU" dirty="0"/>
              <a:t>интересов и обсуждение:</a:t>
            </a:r>
          </a:p>
          <a:p>
            <a:pPr lvl="1"/>
            <a:r>
              <a:rPr lang="ru-RU" dirty="0"/>
              <a:t>Стороны пытаются понять интересы друг друга и определить общие или противоположные интересы.</a:t>
            </a:r>
          </a:p>
          <a:p>
            <a:r>
              <a:rPr lang="ru-RU" dirty="0" smtClean="0"/>
              <a:t>Генерация </a:t>
            </a:r>
            <a:r>
              <a:rPr lang="ru-RU" dirty="0"/>
              <a:t>опций</a:t>
            </a:r>
            <a:r>
              <a:rPr lang="ru-RU" dirty="0" smtClean="0"/>
              <a:t>:</a:t>
            </a:r>
          </a:p>
          <a:p>
            <a:pPr lvl="1"/>
            <a:r>
              <a:rPr lang="ru-RU" dirty="0"/>
              <a:t>Стороны сотрудничают для создания </a:t>
            </a:r>
            <a:r>
              <a:rPr lang="ru-RU" dirty="0" smtClean="0"/>
              <a:t>различных </a:t>
            </a:r>
            <a:r>
              <a:rPr lang="ru-RU" dirty="0"/>
              <a:t>вариантов решения проблемы</a:t>
            </a:r>
            <a:r>
              <a:rPr lang="ru-RU" dirty="0" smtClean="0"/>
              <a:t>.</a:t>
            </a:r>
          </a:p>
          <a:p>
            <a:r>
              <a:rPr lang="ru-RU" dirty="0"/>
              <a:t>Торг и уступки:</a:t>
            </a:r>
          </a:p>
          <a:p>
            <a:pPr lvl="1"/>
            <a:r>
              <a:rPr lang="ru-RU" dirty="0"/>
              <a:t>Стороны начинают выработку компромиссов и согласование условий.</a:t>
            </a:r>
          </a:p>
          <a:p>
            <a:r>
              <a:rPr lang="ru-RU" dirty="0" smtClean="0"/>
              <a:t>Соглашение </a:t>
            </a:r>
            <a:r>
              <a:rPr lang="ru-RU" dirty="0"/>
              <a:t>и заключение сделки:</a:t>
            </a:r>
          </a:p>
          <a:p>
            <a:pPr lvl="1"/>
            <a:r>
              <a:rPr lang="ru-RU" dirty="0"/>
              <a:t>Достижение соглашения на основе обсужденных и утвержденных условий.</a:t>
            </a:r>
          </a:p>
          <a:p>
            <a:r>
              <a:rPr lang="ru-RU" dirty="0" smtClean="0"/>
              <a:t>Реализация </a:t>
            </a:r>
            <a:r>
              <a:rPr lang="ru-RU" dirty="0"/>
              <a:t>и оценка:</a:t>
            </a:r>
          </a:p>
          <a:p>
            <a:pPr lvl="1"/>
            <a:r>
              <a:rPr lang="ru-RU" dirty="0"/>
              <a:t>После заключения сделки начинается процесс реализации достигнутых условий.</a:t>
            </a:r>
          </a:p>
          <a:p>
            <a:pPr marL="457200" lvl="1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Эффективная коммуникация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4761" y="2135537"/>
            <a:ext cx="10678373" cy="4521127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Установление доверия:</a:t>
            </a:r>
          </a:p>
          <a:p>
            <a:pPr lvl="1"/>
            <a:r>
              <a:rPr lang="ru-RU" dirty="0"/>
              <a:t>Эффективная коммуникация помогает установить и поддерживать доверие между участниками переговоров.</a:t>
            </a:r>
          </a:p>
          <a:p>
            <a:r>
              <a:rPr lang="ru-RU" dirty="0" smtClean="0"/>
              <a:t>Слушание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Понимание и активное слушание другой стороны способствуют эффективному общению.</a:t>
            </a:r>
          </a:p>
          <a:p>
            <a:r>
              <a:rPr lang="ru-RU" dirty="0" smtClean="0"/>
              <a:t>Язык </a:t>
            </a:r>
            <a:r>
              <a:rPr lang="ru-RU" dirty="0"/>
              <a:t>тела и невербальная коммуникация:</a:t>
            </a:r>
          </a:p>
          <a:p>
            <a:pPr lvl="1"/>
            <a:r>
              <a:rPr lang="ru-RU" dirty="0"/>
              <a:t>Невербальные сигналы, такие как мимика, жесты, тон голоса, могут оказывать значительное влияние на психологию переговоров.</a:t>
            </a:r>
          </a:p>
          <a:p>
            <a:r>
              <a:rPr lang="ru-RU" dirty="0" smtClean="0"/>
              <a:t>Эмоциональный </a:t>
            </a:r>
            <a:r>
              <a:rPr lang="ru-RU" dirty="0"/>
              <a:t>интеллект:</a:t>
            </a:r>
          </a:p>
          <a:p>
            <a:pPr lvl="1"/>
            <a:r>
              <a:rPr lang="ru-RU" dirty="0"/>
              <a:t>Умение управлять эмоциями и эмоциональным состоянием во время переговоров играет важную роль в эффективной коммуникации.</a:t>
            </a:r>
          </a:p>
          <a:p>
            <a:pPr lvl="1"/>
            <a:r>
              <a:rPr lang="ru-RU" dirty="0"/>
              <a:t>Понимание собственных эмоций и эмоций других сторон позволяет предотвратить конфликты и находить конструктивные решения.</a:t>
            </a:r>
          </a:p>
          <a:p>
            <a:r>
              <a:rPr lang="ru-RU" dirty="0"/>
              <a:t>Культурные различия:</a:t>
            </a:r>
          </a:p>
          <a:p>
            <a:pPr lvl="1"/>
            <a:r>
              <a:rPr lang="ru-RU" dirty="0"/>
              <a:t>С учетом культурных различий в коммуникации можно снизить возможные недоразумения и конфликты.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2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263" y="679508"/>
            <a:ext cx="9613861" cy="1163047"/>
          </a:xfrm>
        </p:spPr>
        <p:txBody>
          <a:bodyPr>
            <a:normAutofit fontScale="90000"/>
          </a:bodyPr>
          <a:lstStyle/>
          <a:p>
            <a:r>
              <a:rPr lang="ru-RU"/>
              <a:t>Психологические барьеры, которые могут возникнуть во время переговоров и как их преодолевать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Эмоциональные реакции:</a:t>
            </a:r>
          </a:p>
          <a:p>
            <a:r>
              <a:rPr lang="ru-RU" dirty="0"/>
              <a:t>Барьер: Возникающие эмоции, такие как гнев, раздражение или обида, могут мешать взаимопониманию и принятию </a:t>
            </a:r>
            <a:r>
              <a:rPr lang="ru-RU" dirty="0" err="1"/>
              <a:t>ональных</a:t>
            </a:r>
            <a:r>
              <a:rPr lang="ru-RU" dirty="0"/>
              <a:t> решений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Преодоление: Важно сохранять эмоциональную уравновешенность во время переговоров. Если возникают сильные эмоциональные реакции, полезно сделать паузу, чтобы успокоиться и взять время на обдумывание. Также полезно выразить свои эмоции в конструктивной форме и попытаться понять и выслушать эмоции другой стороны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Недостаточная коммуникация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Барьер: Недостаток ясности и открытости в коммуникации может приводить к недоразумениям и неверным толкованиям.</a:t>
            </a:r>
          </a:p>
          <a:p>
            <a:r>
              <a:rPr lang="ru-RU" dirty="0"/>
              <a:t>Преодоление: Уделяйте особое внимание качеству коммуникации и убедитесь, что вы четко выражаете свои идеи и понимаете идеи другой стороны. Задавайте вопросы для уточнения, слушайте внимательно и повторяйте, чтобы убедиться в правильном понимании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5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144" y="924435"/>
            <a:ext cx="1163812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Упорство и желание победить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Барьер: Конфликтные и агрессивные подходы, основанные на желании победить, </a:t>
            </a:r>
            <a:r>
              <a:rPr lang="ru-RU" dirty="0" smtClean="0"/>
              <a:t>могут</a:t>
            </a:r>
            <a:endParaRPr lang="en-US" dirty="0" smtClean="0"/>
          </a:p>
          <a:p>
            <a:r>
              <a:rPr lang="en-US" dirty="0" smtClean="0"/>
              <a:t>    c</a:t>
            </a:r>
            <a:r>
              <a:rPr lang="ru-RU" dirty="0" smtClean="0"/>
              <a:t>оздавать</a:t>
            </a:r>
            <a:r>
              <a:rPr lang="en-US" dirty="0" smtClean="0"/>
              <a:t> </a:t>
            </a:r>
            <a:r>
              <a:rPr lang="ru-RU" dirty="0" smtClean="0"/>
              <a:t>напряжение </a:t>
            </a:r>
            <a:r>
              <a:rPr lang="ru-RU" dirty="0"/>
              <a:t>и стимулировать противопоставление интересов.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Преодоление: Сфокусируйтесь на поиске взаимовыгодных решений, а не на победе.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ru-RU" dirty="0" smtClean="0"/>
              <a:t>Развивайте </a:t>
            </a:r>
            <a:r>
              <a:rPr lang="ru-RU" dirty="0"/>
              <a:t>навыки сотрудничества и творческого мышления. Ищите компромиссы и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возможности для</a:t>
            </a:r>
            <a:r>
              <a:rPr lang="en-US" dirty="0"/>
              <a:t> </a:t>
            </a:r>
            <a:r>
              <a:rPr lang="ru-RU" dirty="0" smtClean="0"/>
              <a:t>удовлетворения </a:t>
            </a:r>
            <a:r>
              <a:rPr lang="ru-RU" dirty="0"/>
              <a:t>интересов всех сторон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Стереотипы и предубеждения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Барьер: Стереотипные представления и предубеждения могут приводить к неправильному </a:t>
            </a:r>
            <a:r>
              <a:rPr lang="ru-RU" dirty="0" smtClean="0"/>
              <a:t>восприятию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ru-RU" dirty="0" smtClean="0"/>
              <a:t>и </a:t>
            </a:r>
            <a:r>
              <a:rPr lang="ru-RU" dirty="0"/>
              <a:t>сужению возможностей.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Преодоление: Будьте открытыми и готовыми пересмотреть свои стереотипы</a:t>
            </a:r>
            <a:r>
              <a:rPr lang="ru-RU" dirty="0" smtClean="0"/>
              <a:t>.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ru-RU" dirty="0" smtClean="0"/>
              <a:t>Уделите </a:t>
            </a:r>
            <a:r>
              <a:rPr lang="ru-RU" dirty="0"/>
              <a:t>время для изучения и понимания точки зрения других сторон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ru-RU" dirty="0" smtClean="0"/>
              <a:t>Признавайте </a:t>
            </a:r>
            <a:r>
              <a:rPr lang="ru-RU" dirty="0"/>
              <a:t>и цените различия, и старайтесь найти общие ценности и интересы.</a:t>
            </a:r>
          </a:p>
          <a:p>
            <a:endParaRPr lang="en-US" dirty="0" smtClean="0"/>
          </a:p>
          <a:p>
            <a:r>
              <a:rPr lang="ru-RU" dirty="0" smtClean="0"/>
              <a:t>Недостаток </a:t>
            </a:r>
            <a:r>
              <a:rPr lang="ru-RU" dirty="0"/>
              <a:t>доверия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Барьер: Отсутствие доверия может затруднить достижение соглашения и сотрудничество.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Преодоление: Работайте над установлением доверия. Будьте открытыми, прозрачными и честными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ru-RU" dirty="0" smtClean="0"/>
              <a:t>выполняйте </a:t>
            </a:r>
            <a:r>
              <a:rPr lang="ru-RU" dirty="0"/>
              <a:t>свои обещания и демонстрируйте надежность.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6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304</TotalTime>
  <Words>1866</Words>
  <Application>Microsoft Office PowerPoint</Application>
  <PresentationFormat>Широкоэкранный</PresentationFormat>
  <Paragraphs>166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Trebuchet MS</vt:lpstr>
      <vt:lpstr>Берлин</vt:lpstr>
      <vt:lpstr>Презентация на тему: Психологические аспекты переговорного процесса</vt:lpstr>
      <vt:lpstr>Цель работы:</vt:lpstr>
      <vt:lpstr>Введение:</vt:lpstr>
      <vt:lpstr>Раздел: основы психологии переговоров. В данном разделе затронем и попробуем разобрать такие темы как:</vt:lpstr>
      <vt:lpstr>Основные типы переговоров</vt:lpstr>
      <vt:lpstr>Этапы переговорного процесса</vt:lpstr>
      <vt:lpstr>Эффективная коммуникация</vt:lpstr>
      <vt:lpstr>Психологические барьеры, которые могут возникнуть во время переговоров и как их преодолевать</vt:lpstr>
      <vt:lpstr>Презентация PowerPoint</vt:lpstr>
      <vt:lpstr>Раздел: Психологические факторы, влияющие на успешность переговоров. В данном разделе затронем и попробуем разобрать такие темы как:</vt:lpstr>
      <vt:lpstr>Эмоциональное состояние сторон в переговорах</vt:lpstr>
      <vt:lpstr>Презентация PowerPoint</vt:lpstr>
      <vt:lpstr>Индивидуальные различия участников переговоров</vt:lpstr>
      <vt:lpstr>Раздел: Стратегии и тактики, связанные с психологическими аспектам переговоров. В данном разделе затронем и попробуем разобрать такие темы как:</vt:lpstr>
      <vt:lpstr>Использование вербальной и невербальной коммуникации </vt:lpstr>
      <vt:lpstr>Эффективное использование времени </vt:lpstr>
      <vt:lpstr>Презентация PowerPoint</vt:lpstr>
      <vt:lpstr>Техники убеждения, основанные на психологических принципах</vt:lpstr>
      <vt:lpstr>Презентация PowerPoint</vt:lpstr>
      <vt:lpstr>Презентация PowerPoint</vt:lpstr>
      <vt:lpstr>Заключение</vt:lpstr>
      <vt:lpstr>Конец презентации. Спасибо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Психологические аспекты переговорного процесса</dc:title>
  <dc:creator>Стив Курбанмухаммедов</dc:creator>
  <cp:lastModifiedBy>Стив Курбанмухаммедов</cp:lastModifiedBy>
  <cp:revision>15</cp:revision>
  <dcterms:created xsi:type="dcterms:W3CDTF">2023-09-27T21:32:45Z</dcterms:created>
  <dcterms:modified xsi:type="dcterms:W3CDTF">2023-09-28T10:22:01Z</dcterms:modified>
</cp:coreProperties>
</file>