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23039388" cy="1296035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863557" indent="50797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1727114" indent="101595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2590670" indent="152392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3454227" indent="20319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4571771" algn="l" defTabSz="1828709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5486126" algn="l" defTabSz="1828709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6400480" algn="l" defTabSz="1828709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7314834" algn="l" defTabSz="1828709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 userDrawn="1">
          <p15:clr>
            <a:srgbClr val="A4A3A4"/>
          </p15:clr>
        </p15:guide>
        <p15:guide id="2" pos="7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264478"/>
    <a:srgbClr val="00B050"/>
    <a:srgbClr val="2F5597"/>
    <a:srgbClr val="5B9BD5"/>
    <a:srgbClr val="66CCFF"/>
    <a:srgbClr val="F67F26"/>
    <a:srgbClr val="E72136"/>
    <a:srgbClr val="66FFFF"/>
    <a:srgbClr val="FCA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0" autoAdjust="0"/>
    <p:restoredTop sz="96400" autoAdjust="0"/>
  </p:normalViewPr>
  <p:slideViewPr>
    <p:cSldViewPr>
      <p:cViewPr varScale="1">
        <p:scale>
          <a:sx n="39" d="100"/>
          <a:sy n="39" d="100"/>
        </p:scale>
        <p:origin x="114" y="3330"/>
      </p:cViewPr>
      <p:guideLst>
        <p:guide orient="horz" pos="4082"/>
        <p:guide pos="7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DFA68-E45A-4CA5-8EA9-53F568133347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857B0-0BF1-46F2-8703-7FED9539080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35DD6-5C76-4265-814D-09546CF8D5DA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80978-CD02-4A80-8F3F-218B8139E76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9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3F968-CD89-4232-AF82-16F93E70C506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96AE3-B5A7-4D13-8307-0A70353F57D5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8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094C5-EA1A-4C10-BF0F-CB40AE2795E5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B5255-11D0-47C7-8541-9DDB37DF3C5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1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A28F02-E4CF-4E42-8247-6E696FE04AB6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D574E-42A7-42A1-AC93-764835C1F1D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22501-DA29-426F-8034-FCCFEB060453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924E0-55D7-4635-80A2-EFA2ADCCAC2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607BEA-85DD-4395-9F44-A03994D56B19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0BAA1-757F-451C-B2EF-6C24ECB9A89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2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45B87-DD33-4095-99BE-887A4CCFA299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8DCAD-7D3A-481B-A72F-2A29E9EAFD8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5B121-A6F3-4EC4-A757-23703275F712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33E3C-D667-443C-BF19-56265BC1BE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5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B76D77-2DDB-409B-B4FF-3427050A03D9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68990-A7CA-489F-A820-9A8A37A7F49D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9BA38-9334-4A77-B38A-5113AA245CA5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82591-B59A-4405-B8B8-5FCFB20C1535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73680-0249-48D8-86B0-A74EF59C3E2A}" type="datetimeFigureOut">
              <a:rPr lang="ko-KR" altLang="en-US" smtClean="0"/>
              <a:pPr>
                <a:defRPr/>
              </a:pPr>
              <a:t>2022-04-30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94BF72-705B-488C-A70C-CFCFF7470B6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1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1727942" rtl="0" eaLnBrk="1" latinLnBrk="1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1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1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1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1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1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1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1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1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1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9EED3D-5C78-4405-BBC9-A1789117A955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BE7CF2-2295-4DF6-AE45-6D4D50EF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35" b="30594"/>
          <a:stretch/>
        </p:blipFill>
        <p:spPr>
          <a:xfrm>
            <a:off x="1161119" y="827347"/>
            <a:ext cx="4876190" cy="1944216"/>
          </a:xfrm>
          <a:prstGeom prst="rect">
            <a:avLst/>
          </a:prstGeom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49E39E-8D04-4576-90C0-706D97092AA7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A19423-7A6B-4607-B79E-E82CDC8C0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13" b="28281"/>
          <a:stretch/>
        </p:blipFill>
        <p:spPr>
          <a:xfrm flipH="1">
            <a:off x="8757268" y="899455"/>
            <a:ext cx="4098031" cy="1800000"/>
          </a:xfrm>
          <a:prstGeom prst="rect">
            <a:avLst/>
          </a:prstGeom>
          <a:ln>
            <a:noFill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377058-4CA9-4CD5-9205-B575EA61800B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5972FE4-6DAD-4EA2-A7E2-D028A4660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704014" y="503455"/>
            <a:ext cx="2592000" cy="2592000"/>
          </a:xfrm>
          <a:prstGeom prst="rect">
            <a:avLst/>
          </a:prstGeom>
          <a:ln>
            <a:noFill/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7FB889-1A87-4B2F-8A5E-442BA50E07CF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FF172-A04D-43B5-B23D-C4E783EF3626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A0FA12-96DA-4D5B-AB53-EC71B0CE6641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C908450-B421-48FB-857B-68D7E65C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119" y="4824255"/>
            <a:ext cx="4785231" cy="1152000"/>
          </a:xfrm>
          <a:prstGeom prst="rect">
            <a:avLst/>
          </a:prstGeom>
          <a:ln>
            <a:noFill/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C4D1F6-26FC-4942-B0D6-F56DE6892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271" y="4895058"/>
            <a:ext cx="3826024" cy="1010394"/>
          </a:xfrm>
          <a:prstGeom prst="rect">
            <a:avLst/>
          </a:prstGeom>
          <a:ln>
            <a:noFill/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9C9752F-9EEC-42C4-BDF8-7E85F79E4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1709" y="4752255"/>
            <a:ext cx="468288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05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6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4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9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4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3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7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9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0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20DD56-2F2C-4BD5-A9ED-FAE7E657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14" y="799472"/>
            <a:ext cx="5076000" cy="19999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6D7C2D-F614-4D26-8BCF-949A86F16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851" y="936255"/>
            <a:ext cx="2114866" cy="172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BB0D3D0-98F7-4F4C-BE7A-38FF020A9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0292" y="980407"/>
            <a:ext cx="5685714" cy="16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40DF6F-2D42-4240-B26C-84A424D1F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2" y="4823991"/>
            <a:ext cx="54006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BC969E-F44E-45DA-ADA6-3D1BA0AB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94" y="1278255"/>
            <a:ext cx="3687040" cy="1044000"/>
          </a:xfrm>
          <a:prstGeom prst="rect">
            <a:avLst/>
          </a:prstGeom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121B05-0AEF-45D0-9F07-85E2BD38B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592" y="1223455"/>
            <a:ext cx="5189383" cy="1152000"/>
          </a:xfrm>
          <a:prstGeom prst="rect">
            <a:avLst/>
          </a:prstGeom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D3E8CB-8F05-441C-9B45-252396D8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6052" y="1223455"/>
            <a:ext cx="5574194" cy="1152000"/>
          </a:xfrm>
          <a:prstGeom prst="rect">
            <a:avLst/>
          </a:prstGeom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8D2D61-A80A-4875-A091-70A87F4CA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89" y="5022255"/>
            <a:ext cx="5770994" cy="756000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45F8BC4-3811-4B7F-90D5-3EAB471E6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8966" y="4181008"/>
            <a:ext cx="3388366" cy="2448000"/>
          </a:xfrm>
          <a:prstGeom prst="rect">
            <a:avLst/>
          </a:prstGeom>
          <a:ln>
            <a:noFill/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5A46492-8357-4020-AEA7-DACE9A8D2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2712" y="4067455"/>
            <a:ext cx="3594603" cy="2664000"/>
          </a:xfrm>
          <a:prstGeom prst="rect">
            <a:avLst/>
          </a:prstGeom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41350BC-042E-489C-A312-5F5CBD1A7C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935"/>
          <a:stretch/>
        </p:blipFill>
        <p:spPr>
          <a:xfrm>
            <a:off x="706989" y="8622255"/>
            <a:ext cx="4331985" cy="756000"/>
          </a:xfrm>
          <a:prstGeom prst="rect">
            <a:avLst/>
          </a:prstGeom>
          <a:ln>
            <a:noFill/>
          </a:ln>
        </p:spPr>
      </p:pic>
      <p:pic>
        <p:nvPicPr>
          <p:cNvPr id="1032" name="Picture 8" descr="신속발급서비스 안내&gt;카드안내/신청 | KB 국민카드(crd-7898b47c9-pv2n8)">
            <a:extLst>
              <a:ext uri="{FF2B5EF4-FFF2-40B4-BE49-F238E27FC236}">
                <a16:creationId xmlns:a16="http://schemas.microsoft.com/office/drawing/2014/main" id="{816F51D1-62F3-4588-A590-4DBED5E1D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8" t="42874" r="6562" b="39537"/>
          <a:stretch/>
        </p:blipFill>
        <p:spPr bwMode="auto">
          <a:xfrm>
            <a:off x="5110982" y="8642198"/>
            <a:ext cx="1440000" cy="80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F78F1AE-F66F-4561-B22C-866F92E46D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5722" y="8250814"/>
            <a:ext cx="4441121" cy="1584000"/>
          </a:xfrm>
          <a:prstGeom prst="rect">
            <a:avLst/>
          </a:prstGeom>
          <a:ln>
            <a:noFill/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953EE7D-460B-41BE-AF55-6A7D80FD775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321" t="30871" r="7304" b="32770"/>
          <a:stretch/>
        </p:blipFill>
        <p:spPr>
          <a:xfrm>
            <a:off x="16188763" y="8167848"/>
            <a:ext cx="3622500" cy="1656000"/>
          </a:xfrm>
          <a:prstGeom prst="rect">
            <a:avLst/>
          </a:prstGeom>
          <a:ln>
            <a:noFill/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A6B72C-0D2B-4E0E-BCB9-7BCC11248A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902" y="12191041"/>
            <a:ext cx="5616624" cy="820027"/>
          </a:xfrm>
          <a:prstGeom prst="rect">
            <a:avLst/>
          </a:prstGeom>
          <a:ln>
            <a:noFill/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0B00791-9333-4E0E-87F8-8948FD9E53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8282" y="12106558"/>
            <a:ext cx="4896000" cy="988991"/>
          </a:xfrm>
          <a:prstGeom prst="rect">
            <a:avLst/>
          </a:prstGeom>
          <a:ln>
            <a:noFill/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E717807-366D-4A24-9717-B19144D6A6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96196" y="11845053"/>
            <a:ext cx="2807633" cy="1512000"/>
          </a:xfrm>
          <a:prstGeom prst="rect">
            <a:avLst/>
          </a:prstGeom>
          <a:ln>
            <a:noFill/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F982DB-167A-410F-9C1F-65233B571E0A}"/>
              </a:ext>
            </a:extLst>
          </p:cNvPr>
          <p:cNvSpPr/>
          <p:nvPr/>
        </p:nvSpPr>
        <p:spPr>
          <a:xfrm>
            <a:off x="-786" y="144014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4E46D9B-D4C3-42EB-AF1F-0ED777FC3B7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424" r="17088" b="47962"/>
          <a:stretch/>
        </p:blipFill>
        <p:spPr>
          <a:xfrm>
            <a:off x="611082" y="15760825"/>
            <a:ext cx="5976264" cy="8812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4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3171C6-F1C7-4756-A15D-A3F83653B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14" y="1221307"/>
            <a:ext cx="3672000" cy="1157896"/>
          </a:xfrm>
          <a:prstGeom prst="rect">
            <a:avLst/>
          </a:prstGeom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B6717D6-1B9B-49ED-AD9A-929A913C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03" y="864255"/>
            <a:ext cx="3038962" cy="1872000"/>
          </a:xfrm>
          <a:prstGeom prst="rect">
            <a:avLst/>
          </a:prstGeom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3D1967-CD81-4745-AE42-D9CA37BAE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1510" y="719455"/>
            <a:ext cx="2177008" cy="2160000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6E5DF6-7461-42A2-B6AB-C69FF1CF4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284" y="4904655"/>
            <a:ext cx="5040000" cy="991200"/>
          </a:xfrm>
          <a:prstGeom prst="rect">
            <a:avLst/>
          </a:prstGeom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CF5883-C2CC-43A5-AD15-87494E0E8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773" y="4299206"/>
            <a:ext cx="3381817" cy="223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57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51EEAE-DD42-461E-A568-4C84D9E6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84" y="990609"/>
            <a:ext cx="3672000" cy="16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A1DA4F-65D2-4D65-8050-8AF3F584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14" y="1151455"/>
            <a:ext cx="4800000" cy="1296000"/>
          </a:xfrm>
          <a:prstGeom prst="rect">
            <a:avLst/>
          </a:prstGeom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38E426-0F81-4E5C-A791-E4F87325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850" y="1224255"/>
            <a:ext cx="4398557" cy="1152000"/>
          </a:xfrm>
          <a:prstGeom prst="rect">
            <a:avLst/>
          </a:prstGeom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BF5277-3675-4DE2-AA24-18DC4FA3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1149" y="1426335"/>
            <a:ext cx="5904000" cy="747840"/>
          </a:xfrm>
          <a:prstGeom prst="rect">
            <a:avLst/>
          </a:prstGeom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593B85-5E7A-410E-B2A7-AB1C79FBF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395" y="4699025"/>
            <a:ext cx="4663637" cy="1368000"/>
          </a:xfrm>
          <a:prstGeom prst="rect">
            <a:avLst/>
          </a:prstGeom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AAFC899-6AE5-4DC3-9590-DDB1DEBBB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2361" y="4535959"/>
            <a:ext cx="3564001" cy="1728000"/>
          </a:xfrm>
          <a:prstGeom prst="rect">
            <a:avLst/>
          </a:prstGeom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CFF9FD-0543-4D2B-8346-6C1E160D1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2390" y="4758200"/>
            <a:ext cx="4921518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8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B382CD-D7DF-45BA-9024-6782F1C88BCC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39C8A3-70F3-43A8-9A1A-5F26453E1670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3AD195-A923-439C-8304-BFD5D45A4D8A}"/>
              </a:ext>
            </a:extLst>
          </p:cNvPr>
          <p:cNvSpPr/>
          <p:nvPr/>
        </p:nvSpPr>
        <p:spPr>
          <a:xfrm>
            <a:off x="1440081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5A3B0C-BAF7-4752-9ECB-C68DD0B6C009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24A186-6582-4A35-A703-B8BDB3640D1E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8FA82-A177-4AC0-A14E-F3973E91FF44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B4A918-4409-45CD-9D17-404C98B53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2667" y="1256452"/>
            <a:ext cx="5903070" cy="108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A772FD3-8585-4A8D-8E18-B260ABCF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49" y="1223591"/>
            <a:ext cx="5328000" cy="91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아멕스 개인 사업자카드 및 혜택ㅣ 아메리칸 익스프레스 코리아">
            <a:extLst>
              <a:ext uri="{FF2B5EF4-FFF2-40B4-BE49-F238E27FC236}">
                <a16:creationId xmlns:a16="http://schemas.microsoft.com/office/drawing/2014/main" id="{9F150C23-86C9-451E-B5C0-C06AFB9AD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3" t="38228" r="9007" b="39928"/>
          <a:stretch/>
        </p:blipFill>
        <p:spPr bwMode="auto">
          <a:xfrm>
            <a:off x="15306446" y="1344316"/>
            <a:ext cx="5400000" cy="8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471F60-032A-4DC1-80EA-3F42A00CDA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504"/>
          <a:stretch/>
        </p:blipFill>
        <p:spPr>
          <a:xfrm>
            <a:off x="750202" y="4771731"/>
            <a:ext cx="1336444" cy="1257048"/>
          </a:xfrm>
          <a:prstGeom prst="rect">
            <a:avLst/>
          </a:prstGeom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698122-49AC-4699-8D31-BE35EA2C4B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20" t="27071" b="4189"/>
          <a:stretch/>
        </p:blipFill>
        <p:spPr>
          <a:xfrm>
            <a:off x="2093716" y="4968207"/>
            <a:ext cx="4344486" cy="864096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C2AFA8-26A8-416E-967C-288FAF3F4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284" y="5003370"/>
            <a:ext cx="5724000" cy="828933"/>
          </a:xfrm>
          <a:prstGeom prst="rect">
            <a:avLst/>
          </a:prstGeom>
        </p:spPr>
      </p:pic>
      <p:pic>
        <p:nvPicPr>
          <p:cNvPr id="1026" name="Picture 2" descr="공지사항 - RASTA">
            <a:extLst>
              <a:ext uri="{FF2B5EF4-FFF2-40B4-BE49-F238E27FC236}">
                <a16:creationId xmlns:a16="http://schemas.microsoft.com/office/drawing/2014/main" id="{53FBD841-5437-43B5-B0EC-1E4570FC1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t="-432" r="9326" b="432"/>
          <a:stretch/>
        </p:blipFill>
        <p:spPr bwMode="auto">
          <a:xfrm>
            <a:off x="15622141" y="4536111"/>
            <a:ext cx="4826599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FAEB43-3B9F-4893-B3A6-FDE5EAF60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284" y="8506819"/>
            <a:ext cx="5684378" cy="98687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73BE51-2A6D-4EC5-8272-B585FC5C4BE2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03779E-2D99-4B99-B955-8627B9E5EFD7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A9013C-3A75-4FF1-AD39-6EA8D64CF4FA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5B1C7B-F097-40DB-9E70-CAD886862387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671693-A05D-4913-96AE-EC092B2AE75A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FD905A-BF65-4571-BD3A-1C5323C624EA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롯데카드 로고 모음집 ai png 투명배경">
            <a:extLst>
              <a:ext uri="{FF2B5EF4-FFF2-40B4-BE49-F238E27FC236}">
                <a16:creationId xmlns:a16="http://schemas.microsoft.com/office/drawing/2014/main" id="{4A62EE12-8146-4172-9F8D-3934285B5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t="43648" r="5549" b="44917"/>
          <a:stretch/>
        </p:blipFill>
        <p:spPr bwMode="auto">
          <a:xfrm>
            <a:off x="7928624" y="8656930"/>
            <a:ext cx="5760000" cy="68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BBA3FF-6778-4E73-92F5-2A62B4DE51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43097" y="8656930"/>
            <a:ext cx="5313599" cy="7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E962E69-4762-4B31-8E2A-4BD844443A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2507" y="12169055"/>
            <a:ext cx="4453414" cy="864000"/>
          </a:xfrm>
          <a:prstGeom prst="rect">
            <a:avLst/>
          </a:prstGeom>
        </p:spPr>
      </p:pic>
      <p:pic>
        <p:nvPicPr>
          <p:cNvPr id="1034" name="Picture 10" descr="우리카드, 여전사 최초로 ESG 쇼군본드 발행 - 조선비즈">
            <a:extLst>
              <a:ext uri="{FF2B5EF4-FFF2-40B4-BE49-F238E27FC236}">
                <a16:creationId xmlns:a16="http://schemas.microsoft.com/office/drawing/2014/main" id="{5EDB6B79-5A69-4B1D-BA68-C1EC28BFB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6" r="3928"/>
          <a:stretch/>
        </p:blipFill>
        <p:spPr bwMode="auto">
          <a:xfrm>
            <a:off x="8760737" y="11845055"/>
            <a:ext cx="4085624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케이뱅크, 새 CI 공개…제2의 도약 선언 &lt; 은행 &lt; 경제 &lt; POP &lt; 기사본문 - 라이센스뉴스">
            <a:extLst>
              <a:ext uri="{FF2B5EF4-FFF2-40B4-BE49-F238E27FC236}">
                <a16:creationId xmlns:a16="http://schemas.microsoft.com/office/drawing/2014/main" id="{F1F211D1-832A-42BE-AA52-14C72811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006" y="12025055"/>
            <a:ext cx="4114286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32F1C3-CDD9-4630-9ADE-20BF0E03CDDE}"/>
              </a:ext>
            </a:extLst>
          </p:cNvPr>
          <p:cNvSpPr/>
          <p:nvPr/>
        </p:nvSpPr>
        <p:spPr>
          <a:xfrm>
            <a:off x="-786" y="144014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1D28A1-C282-4503-BF59-0B9BE9AB9398}"/>
              </a:ext>
            </a:extLst>
          </p:cNvPr>
          <p:cNvSpPr/>
          <p:nvPr/>
        </p:nvSpPr>
        <p:spPr>
          <a:xfrm>
            <a:off x="7206284" y="144014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227A22-8F47-4986-87C0-92DE66CD65BF}"/>
              </a:ext>
            </a:extLst>
          </p:cNvPr>
          <p:cNvSpPr/>
          <p:nvPr/>
        </p:nvSpPr>
        <p:spPr>
          <a:xfrm>
            <a:off x="14400014" y="144014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E07BF7D-F2A9-4F9D-BA86-B02BC6015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2507" y="15607455"/>
            <a:ext cx="4423323" cy="1188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130674C-2845-4AF4-AFC5-CB35709D82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4867" y="15349323"/>
            <a:ext cx="6336704" cy="170426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328A3EA-8F77-46E4-BF7F-293B79F99B5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213" t="25421" r="42945" b="23264"/>
          <a:stretch/>
        </p:blipFill>
        <p:spPr>
          <a:xfrm>
            <a:off x="15417601" y="15596163"/>
            <a:ext cx="516458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1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B382CD-D7DF-45BA-9024-6782F1C88BCC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39C8A3-70F3-43A8-9A1A-5F26453E1670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3AD195-A923-439C-8304-BFD5D45A4D8A}"/>
              </a:ext>
            </a:extLst>
          </p:cNvPr>
          <p:cNvSpPr/>
          <p:nvPr/>
        </p:nvSpPr>
        <p:spPr>
          <a:xfrm>
            <a:off x="1440081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5A3B0C-BAF7-4752-9ECB-C68DD0B6C009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24A186-6582-4A35-A703-B8BDB3640D1E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8FA82-A177-4AC0-A14E-F3973E91FF44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B4A918-4409-45CD-9D17-404C98B53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3204" y="1256452"/>
            <a:ext cx="5903070" cy="108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A772FD3-8585-4A8D-8E18-B260ABCF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278" y="1223591"/>
            <a:ext cx="5328000" cy="91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아멕스 개인 사업자카드 및 혜택ㅣ 아메리칸 익스프레스 코리아">
            <a:extLst>
              <a:ext uri="{FF2B5EF4-FFF2-40B4-BE49-F238E27FC236}">
                <a16:creationId xmlns:a16="http://schemas.microsoft.com/office/drawing/2014/main" id="{9F150C23-86C9-451E-B5C0-C06AFB9AD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3" t="38228" r="9007" b="39928"/>
          <a:stretch/>
        </p:blipFill>
        <p:spPr bwMode="auto">
          <a:xfrm>
            <a:off x="14941788" y="1344316"/>
            <a:ext cx="5400000" cy="8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471F60-032A-4DC1-80EA-3F42A00CDA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504"/>
          <a:stretch/>
        </p:blipFill>
        <p:spPr>
          <a:xfrm>
            <a:off x="585908" y="4771731"/>
            <a:ext cx="1336444" cy="1257048"/>
          </a:xfrm>
          <a:prstGeom prst="rect">
            <a:avLst/>
          </a:prstGeom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698122-49AC-4699-8D31-BE35EA2C4B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20" t="27071" b="4189"/>
          <a:stretch/>
        </p:blipFill>
        <p:spPr>
          <a:xfrm>
            <a:off x="1929422" y="4968207"/>
            <a:ext cx="4344486" cy="864096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C2AFA8-26A8-416E-967C-288FAF3F4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278" y="5003370"/>
            <a:ext cx="5724000" cy="828933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공지사항 - RASTA">
            <a:extLst>
              <a:ext uri="{FF2B5EF4-FFF2-40B4-BE49-F238E27FC236}">
                <a16:creationId xmlns:a16="http://schemas.microsoft.com/office/drawing/2014/main" id="{53FBD841-5437-43B5-B0EC-1E4570FC1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t="-432" r="9326" b="432"/>
          <a:stretch/>
        </p:blipFill>
        <p:spPr bwMode="auto">
          <a:xfrm>
            <a:off x="14915500" y="4536111"/>
            <a:ext cx="4826599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FAEB43-3B9F-4893-B3A6-FDE5EAF60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478" y="8506819"/>
            <a:ext cx="5684378" cy="986871"/>
          </a:xfrm>
          <a:prstGeom prst="rect">
            <a:avLst/>
          </a:prstGeom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73BE51-2A6D-4EC5-8272-B585FC5C4BE2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03779E-2D99-4B99-B955-8627B9E5EFD7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A9013C-3A75-4FF1-AD39-6EA8D64CF4FA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5B1C7B-F097-40DB-9E70-CAD886862387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671693-A05D-4913-96AE-EC092B2AE75A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FD905A-BF65-4571-BD3A-1C5323C624EA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롯데카드 로고 모음집 ai png 투명배경">
            <a:extLst>
              <a:ext uri="{FF2B5EF4-FFF2-40B4-BE49-F238E27FC236}">
                <a16:creationId xmlns:a16="http://schemas.microsoft.com/office/drawing/2014/main" id="{4A62EE12-8146-4172-9F8D-3934285B5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t="43648" r="5549" b="44917"/>
          <a:stretch/>
        </p:blipFill>
        <p:spPr bwMode="auto">
          <a:xfrm>
            <a:off x="7763848" y="8656930"/>
            <a:ext cx="5760000" cy="68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BBA3FF-6778-4E73-92F5-2A62B4DE51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87508" y="8656930"/>
            <a:ext cx="5313599" cy="720000"/>
          </a:xfrm>
          <a:prstGeom prst="rect">
            <a:avLst/>
          </a:prstGeom>
          <a:ln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E962E69-4762-4B31-8E2A-4BD844443A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478" y="12169055"/>
            <a:ext cx="4453414" cy="864000"/>
          </a:xfrm>
          <a:prstGeom prst="rect">
            <a:avLst/>
          </a:prstGeom>
          <a:ln>
            <a:noFill/>
          </a:ln>
        </p:spPr>
      </p:pic>
      <p:pic>
        <p:nvPicPr>
          <p:cNvPr id="1034" name="Picture 10" descr="우리카드, 여전사 최초로 ESG 쇼군본드 발행 - 조선비즈">
            <a:extLst>
              <a:ext uri="{FF2B5EF4-FFF2-40B4-BE49-F238E27FC236}">
                <a16:creationId xmlns:a16="http://schemas.microsoft.com/office/drawing/2014/main" id="{5EDB6B79-5A69-4B1D-BA68-C1EC28BFB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6" r="3928"/>
          <a:stretch/>
        </p:blipFill>
        <p:spPr bwMode="auto">
          <a:xfrm>
            <a:off x="7775278" y="11845055"/>
            <a:ext cx="4085624" cy="15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케이뱅크, 새 CI 공개…제2의 도약 선언 &lt; 은행 &lt; 경제 &lt; POP &lt; 기사본문 - 라이센스뉴스">
            <a:extLst>
              <a:ext uri="{FF2B5EF4-FFF2-40B4-BE49-F238E27FC236}">
                <a16:creationId xmlns:a16="http://schemas.microsoft.com/office/drawing/2014/main" id="{F1F211D1-832A-42BE-AA52-14C72811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922" y="12025055"/>
            <a:ext cx="4114286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32F1C3-CDD9-4630-9ADE-20BF0E03CDDE}"/>
              </a:ext>
            </a:extLst>
          </p:cNvPr>
          <p:cNvSpPr/>
          <p:nvPr/>
        </p:nvSpPr>
        <p:spPr>
          <a:xfrm>
            <a:off x="-786" y="144014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1D28A1-C282-4503-BF59-0B9BE9AB9398}"/>
              </a:ext>
            </a:extLst>
          </p:cNvPr>
          <p:cNvSpPr/>
          <p:nvPr/>
        </p:nvSpPr>
        <p:spPr>
          <a:xfrm>
            <a:off x="7206284" y="144014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227A22-8F47-4986-87C0-92DE66CD65BF}"/>
              </a:ext>
            </a:extLst>
          </p:cNvPr>
          <p:cNvSpPr/>
          <p:nvPr/>
        </p:nvSpPr>
        <p:spPr>
          <a:xfrm>
            <a:off x="14400014" y="144014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E07BF7D-F2A9-4F9D-BA86-B02BC60155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478" y="15607455"/>
            <a:ext cx="4423323" cy="1188000"/>
          </a:xfrm>
          <a:prstGeom prst="rect">
            <a:avLst/>
          </a:prstGeom>
          <a:ln>
            <a:noFill/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130674C-2845-4AF4-AFC5-CB35709D82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02104" y="15349323"/>
            <a:ext cx="6336704" cy="1704264"/>
          </a:xfrm>
          <a:prstGeom prst="rect">
            <a:avLst/>
          </a:prstGeom>
          <a:ln>
            <a:noFill/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328A3EA-8F77-46E4-BF7F-293B79F99B5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213" t="25421" r="42945" b="23264"/>
          <a:stretch/>
        </p:blipFill>
        <p:spPr>
          <a:xfrm>
            <a:off x="14881210" y="15596163"/>
            <a:ext cx="5164589" cy="12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11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B7EA96DD-29B7-413D-8058-6985CD42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04" y="4072876"/>
            <a:ext cx="3456000" cy="2672640"/>
          </a:xfrm>
          <a:prstGeom prst="rect">
            <a:avLst/>
          </a:prstGeom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25D148-391D-4FCC-ABDF-158CEA5594E8}"/>
              </a:ext>
            </a:extLst>
          </p:cNvPr>
          <p:cNvSpPr/>
          <p:nvPr/>
        </p:nvSpPr>
        <p:spPr>
          <a:xfrm>
            <a:off x="-786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53E9-4EB4-496D-BCED-AADC1C445FD4}"/>
              </a:ext>
            </a:extLst>
          </p:cNvPr>
          <p:cNvSpPr/>
          <p:nvPr/>
        </p:nvSpPr>
        <p:spPr>
          <a:xfrm>
            <a:off x="720628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B08E0-6365-4D5B-A41B-BC4BA0A43E6C}"/>
              </a:ext>
            </a:extLst>
          </p:cNvPr>
          <p:cNvSpPr/>
          <p:nvPr/>
        </p:nvSpPr>
        <p:spPr>
          <a:xfrm>
            <a:off x="14400014" y="-54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881BC-E3F7-4AC9-AA70-D3D4B792B654}"/>
              </a:ext>
            </a:extLst>
          </p:cNvPr>
          <p:cNvSpPr/>
          <p:nvPr/>
        </p:nvSpPr>
        <p:spPr>
          <a:xfrm>
            <a:off x="-786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68BE1-BBBC-4531-8A45-2A4732041B18}"/>
              </a:ext>
            </a:extLst>
          </p:cNvPr>
          <p:cNvSpPr/>
          <p:nvPr/>
        </p:nvSpPr>
        <p:spPr>
          <a:xfrm>
            <a:off x="720628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17FBA-5ED6-4EC4-84F2-A3E5BCCC51D5}"/>
              </a:ext>
            </a:extLst>
          </p:cNvPr>
          <p:cNvSpPr/>
          <p:nvPr/>
        </p:nvSpPr>
        <p:spPr>
          <a:xfrm>
            <a:off x="14400014" y="36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031F6C-E943-4805-8658-76702E6CB1CF}"/>
              </a:ext>
            </a:extLst>
          </p:cNvPr>
          <p:cNvSpPr/>
          <p:nvPr/>
        </p:nvSpPr>
        <p:spPr>
          <a:xfrm>
            <a:off x="-786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9D5B2-EA9F-4985-AADC-8ACFC35E4EE4}"/>
              </a:ext>
            </a:extLst>
          </p:cNvPr>
          <p:cNvSpPr/>
          <p:nvPr/>
        </p:nvSpPr>
        <p:spPr>
          <a:xfrm>
            <a:off x="720628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F4E0-1E2F-469C-BC53-C69932EA84D7}"/>
              </a:ext>
            </a:extLst>
          </p:cNvPr>
          <p:cNvSpPr/>
          <p:nvPr/>
        </p:nvSpPr>
        <p:spPr>
          <a:xfrm>
            <a:off x="14400014" y="72002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7C8DD-B5F7-4900-B746-2535DCA6B712}"/>
              </a:ext>
            </a:extLst>
          </p:cNvPr>
          <p:cNvSpPr/>
          <p:nvPr/>
        </p:nvSpPr>
        <p:spPr>
          <a:xfrm>
            <a:off x="-786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06966-550E-4EA3-BF6E-583922EF3E79}"/>
              </a:ext>
            </a:extLst>
          </p:cNvPr>
          <p:cNvSpPr/>
          <p:nvPr/>
        </p:nvSpPr>
        <p:spPr>
          <a:xfrm>
            <a:off x="720628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C83E0-F01F-4EB4-AD8D-45FD3A1D7EF0}"/>
              </a:ext>
            </a:extLst>
          </p:cNvPr>
          <p:cNvSpPr/>
          <p:nvPr/>
        </p:nvSpPr>
        <p:spPr>
          <a:xfrm>
            <a:off x="14400014" y="10801055"/>
            <a:ext cx="720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95846F-E9BE-4420-8F92-352FE68F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5" y="1080255"/>
            <a:ext cx="4430769" cy="1440000"/>
          </a:xfrm>
          <a:prstGeom prst="rect">
            <a:avLst/>
          </a:prstGeom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FA0A80-5BAB-4F5C-903C-368B6DFF1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524" y="720255"/>
            <a:ext cx="3495146" cy="2160000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4E878BB-BF16-4E87-B735-E02C78ED3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78" y="4277017"/>
            <a:ext cx="3622973" cy="2264358"/>
          </a:xfrm>
          <a:prstGeom prst="rect">
            <a:avLst/>
          </a:prstGeom>
          <a:ln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2EB3CF3-CDA7-442D-A5A9-F8F22DB63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78" y="8292238"/>
            <a:ext cx="5862677" cy="1416034"/>
          </a:xfrm>
          <a:prstGeom prst="rect">
            <a:avLst/>
          </a:prstGeom>
          <a:ln>
            <a:noFill/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1941C7-DCD6-4916-BC3D-AED3A0B5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04" y="7672876"/>
            <a:ext cx="3456000" cy="2672640"/>
          </a:xfrm>
          <a:prstGeom prst="rect">
            <a:avLst/>
          </a:prstGeom>
          <a:ln>
            <a:noFill/>
          </a:ln>
        </p:spPr>
      </p:pic>
      <p:pic>
        <p:nvPicPr>
          <p:cNvPr id="1032" name="Picture 8" descr="KB국민카드 (r1179 판) - 나무위키">
            <a:extLst>
              <a:ext uri="{FF2B5EF4-FFF2-40B4-BE49-F238E27FC236}">
                <a16:creationId xmlns:a16="http://schemas.microsoft.com/office/drawing/2014/main" id="{CAED9244-97E2-4A0F-B89B-C09DCC20D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6"/>
          <a:stretch/>
        </p:blipFill>
        <p:spPr bwMode="auto">
          <a:xfrm>
            <a:off x="10511582" y="8375501"/>
            <a:ext cx="3881132" cy="133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80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2477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김영우</cp:lastModifiedBy>
  <cp:revision>869</cp:revision>
  <dcterms:created xsi:type="dcterms:W3CDTF">2006-10-05T04:04:58Z</dcterms:created>
  <dcterms:modified xsi:type="dcterms:W3CDTF">2022-04-29T21:05:08Z</dcterms:modified>
</cp:coreProperties>
</file>