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4" r:id="rId6"/>
    <p:sldId id="283" r:id="rId7"/>
    <p:sldId id="284" r:id="rId8"/>
    <p:sldId id="285" r:id="rId9"/>
    <p:sldId id="292" r:id="rId10"/>
    <p:sldId id="287" r:id="rId11"/>
    <p:sldId id="288" r:id="rId12"/>
    <p:sldId id="306" r:id="rId13"/>
    <p:sldId id="290" r:id="rId14"/>
    <p:sldId id="293" r:id="rId15"/>
    <p:sldId id="295" r:id="rId16"/>
    <p:sldId id="296" r:id="rId17"/>
    <p:sldId id="291" r:id="rId18"/>
    <p:sldId id="294" r:id="rId19"/>
    <p:sldId id="297" r:id="rId20"/>
    <p:sldId id="298" r:id="rId21"/>
    <p:sldId id="299" r:id="rId22"/>
    <p:sldId id="301" r:id="rId23"/>
    <p:sldId id="304" r:id="rId24"/>
    <p:sldId id="282" r:id="rId25"/>
    <p:sldId id="30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3E1478D-752A-48E6-85A4-CC480DD27133}">
          <p14:sldIdLst>
            <p14:sldId id="256"/>
            <p14:sldId id="258"/>
            <p14:sldId id="257"/>
            <p14:sldId id="259"/>
            <p14:sldId id="264"/>
            <p14:sldId id="283"/>
            <p14:sldId id="284"/>
            <p14:sldId id="285"/>
            <p14:sldId id="292"/>
            <p14:sldId id="287"/>
            <p14:sldId id="288"/>
            <p14:sldId id="306"/>
            <p14:sldId id="290"/>
            <p14:sldId id="293"/>
            <p14:sldId id="295"/>
            <p14:sldId id="296"/>
            <p14:sldId id="291"/>
            <p14:sldId id="294"/>
            <p14:sldId id="297"/>
            <p14:sldId id="298"/>
            <p14:sldId id="299"/>
          </p14:sldIdLst>
        </p14:section>
        <p14:section name="Conclusion" id="{F35A0EED-1B91-4D8B-AF0A-D33048FF1A8B}">
          <p14:sldIdLst>
            <p14:sldId id="301"/>
            <p14:sldId id="304"/>
            <p14:sldId id="282"/>
          </p14:sldIdLst>
        </p14:section>
        <p14:section name="Annexe" id="{0901E7FD-E519-4BC7-8E52-C5F27045703A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32" autoAdjust="0"/>
  </p:normalViewPr>
  <p:slideViewPr>
    <p:cSldViewPr snapToGrid="0">
      <p:cViewPr varScale="1">
        <p:scale>
          <a:sx n="115" d="100"/>
          <a:sy n="115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73201-713D-4668-BAE2-6781EECD8193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160D4-F9AE-44FB-9136-95D60EF129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65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80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3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64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321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73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56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064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267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37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72EC75-5B60-4D13-9004-024089B6BCDB}"/>
              </a:ext>
            </a:extLst>
          </p:cNvPr>
          <p:cNvCxnSpPr>
            <a:cxnSpLocks/>
          </p:cNvCxnSpPr>
          <p:nvPr/>
        </p:nvCxnSpPr>
        <p:spPr>
          <a:xfrm>
            <a:off x="685800" y="1286634"/>
            <a:ext cx="107239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4E5A43-F06F-411E-BBED-A4B01C5F4FFF}"/>
              </a:ext>
            </a:extLst>
          </p:cNvPr>
          <p:cNvCxnSpPr/>
          <p:nvPr/>
        </p:nvCxnSpPr>
        <p:spPr>
          <a:xfrm>
            <a:off x="685800" y="5870575"/>
            <a:ext cx="107239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1B462F-480A-49A6-93BA-25A5B8DCB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306" y="392361"/>
            <a:ext cx="949464" cy="87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7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74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0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8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73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20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79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24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723969" cy="6122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343279"/>
            <a:ext cx="10723969" cy="4447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642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/>
              <a:t>17/01/2021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828081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487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8566C3-D6F3-4538-8133-211FB7E0CE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135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anking-data-dashboard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hare.streamlit.io/neclis/oc7_dashboard/main/dashboard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3614-1254-46B6-8AD5-F590CD1C2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P7 – Implémentez</a:t>
            </a:r>
            <a:br>
              <a:rPr lang="fr-FR" sz="3600" dirty="0"/>
            </a:br>
            <a:r>
              <a:rPr lang="fr-FR" sz="3600" dirty="0"/>
              <a:t> un modèle de scoring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8987E-9EDB-4321-A54D-F4C9AA71C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Soutenance MARTINEZ NICOLAS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2DD0F4-CA74-4F0E-ABE9-BD7CB5A1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159" y="1066800"/>
            <a:ext cx="2177966" cy="19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4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2.3 Comparaison de modèles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279" y="4108167"/>
            <a:ext cx="9521592" cy="691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100" dirty="0"/>
              <a:t>Le test de plusieurs modèles de classification avec les scores standards &amp; le score custom nous permet d’établir que le modèle LGBM est le meilleur.</a:t>
            </a:r>
          </a:p>
          <a:p>
            <a:pPr marL="0" indent="0">
              <a:buNone/>
            </a:pPr>
            <a:r>
              <a:rPr lang="fr-FR" sz="1100" dirty="0"/>
              <a:t>On s’intéresse particulièrement aux scores </a:t>
            </a:r>
            <a:r>
              <a:rPr lang="fr-FR" sz="1100" dirty="0" err="1"/>
              <a:t>Weighted_fp</a:t>
            </a:r>
            <a:r>
              <a:rPr lang="fr-FR" sz="1100" dirty="0"/>
              <a:t> et précision qui mettent l’accent sur les faux positifs.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2081357" y="5148185"/>
            <a:ext cx="8029286" cy="377825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8B7D-17B6-44E3-9C0B-B373E7D6CB13}"/>
              </a:ext>
            </a:extLst>
          </p:cNvPr>
          <p:cNvSpPr txBox="1"/>
          <p:nvPr/>
        </p:nvSpPr>
        <p:spPr>
          <a:xfrm>
            <a:off x="2418772" y="5148184"/>
            <a:ext cx="735445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1600" dirty="0"/>
              <a:t>Cherchons maintenant à optimiser le modèle LGBM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10</a:t>
            </a:fld>
            <a:endParaRPr lang="fr-FR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0DCC352-573A-4195-86A8-8E2461935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61" y="1566462"/>
            <a:ext cx="8892216" cy="240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5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2.4 Optimisation du modèle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716" y="1841583"/>
            <a:ext cx="5583774" cy="2453863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/>
              <a:t>On optimise le modèle grâce à la fonction GridSearchCV en testant différentes combinaisons d’hyperparamètres.</a:t>
            </a:r>
          </a:p>
          <a:p>
            <a:pPr marL="0" indent="0">
              <a:buNone/>
            </a:pPr>
            <a:r>
              <a:rPr lang="fr-FR" sz="1600" dirty="0"/>
              <a:t>On sélectionne le modèle avec les meilleurs scores qui s’exécute le plus rapidement.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5393716" y="4230805"/>
            <a:ext cx="5583774" cy="646331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8B7D-17B6-44E3-9C0B-B373E7D6CB13}"/>
              </a:ext>
            </a:extLst>
          </p:cNvPr>
          <p:cNvSpPr txBox="1"/>
          <p:nvPr/>
        </p:nvSpPr>
        <p:spPr>
          <a:xfrm>
            <a:off x="5628363" y="4230804"/>
            <a:ext cx="511448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C’est ce modèle qui sera utilisé dans l’API.</a:t>
            </a:r>
          </a:p>
          <a:p>
            <a:pPr algn="ctr"/>
            <a:r>
              <a:rPr lang="fr-FR" dirty="0"/>
              <a:t>On le sauvegarde une fois entrainé en « .pickle ».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11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CE94E-51F9-4337-AC24-82641F4A26EF}"/>
              </a:ext>
            </a:extLst>
          </p:cNvPr>
          <p:cNvSpPr txBox="1"/>
          <p:nvPr/>
        </p:nvSpPr>
        <p:spPr>
          <a:xfrm>
            <a:off x="860064" y="3452811"/>
            <a:ext cx="40841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en fonction de l’hyperparamètre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 profondeur max »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46D7102-4B9B-4DBC-A622-88619B967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386" y="1673605"/>
            <a:ext cx="2669526" cy="175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33BCF0-CA33-4529-A503-7C14CF2A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28" y="3974093"/>
            <a:ext cx="2328442" cy="11818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32A099-6E3A-4430-97F6-065C915CE137}"/>
              </a:ext>
            </a:extLst>
          </p:cNvPr>
          <p:cNvSpPr txBox="1"/>
          <p:nvPr/>
        </p:nvSpPr>
        <p:spPr>
          <a:xfrm>
            <a:off x="1217584" y="5128188"/>
            <a:ext cx="33691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Modèle optimisé</a:t>
            </a:r>
          </a:p>
        </p:txBody>
      </p:sp>
    </p:spTree>
    <p:extLst>
      <p:ext uri="{BB962C8B-B14F-4D97-AF65-F5344CB8AC3E}">
        <p14:creationId xmlns:p14="http://schemas.microsoft.com/office/powerpoint/2010/main" val="185646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2.5 interprétation du modèle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716" y="1710372"/>
            <a:ext cx="5583774" cy="28634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1600" dirty="0"/>
              <a:t>Pour mieux comprendre les « motivations » du modèle à juger un client solvable ou non, on peut regarder l’importance des features :</a:t>
            </a:r>
          </a:p>
          <a:p>
            <a:r>
              <a:rPr lang="fr-FR" sz="1600" b="1" dirty="0"/>
              <a:t>Au global </a:t>
            </a:r>
            <a:r>
              <a:rPr lang="fr-FR" sz="1600" dirty="0"/>
              <a:t>: les features qui dans l’ensemble sont les plus influentes</a:t>
            </a:r>
          </a:p>
          <a:p>
            <a:r>
              <a:rPr lang="fr-FR" sz="1600" b="1" dirty="0"/>
              <a:t>Localement</a:t>
            </a:r>
            <a:r>
              <a:rPr lang="fr-FR" sz="1600" dirty="0"/>
              <a:t> : pour chaque client , quels sont les facteurs qui l’impactent le plus.</a:t>
            </a:r>
          </a:p>
          <a:p>
            <a:pPr marL="0" indent="0">
              <a:buNone/>
            </a:pPr>
            <a:r>
              <a:rPr lang="fr-FR" sz="1600" dirty="0"/>
              <a:t>Certains résultats sont cohérents : les données non labelisées </a:t>
            </a:r>
            <a:r>
              <a:rPr lang="fr-FR" sz="1600" dirty="0" err="1"/>
              <a:t>Ext_source</a:t>
            </a:r>
            <a:r>
              <a:rPr lang="fr-FR" sz="1600" dirty="0"/>
              <a:t> apparaissent comme très influentes. </a:t>
            </a:r>
            <a:br>
              <a:rPr lang="fr-FR" sz="1600" dirty="0"/>
            </a:br>
            <a:r>
              <a:rPr lang="fr-FR" sz="1600" dirty="0"/>
              <a:t>D’autres sont plus surprenantes : le jour de création du dossier de demande de prêt.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5393716" y="4899019"/>
            <a:ext cx="5583774" cy="646331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8B7D-17B6-44E3-9C0B-B373E7D6CB13}"/>
              </a:ext>
            </a:extLst>
          </p:cNvPr>
          <p:cNvSpPr txBox="1"/>
          <p:nvPr/>
        </p:nvSpPr>
        <p:spPr>
          <a:xfrm>
            <a:off x="5628363" y="4899018"/>
            <a:ext cx="511448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 err="1"/>
              <a:t>Shap</a:t>
            </a:r>
            <a:r>
              <a:rPr lang="fr-FR" dirty="0"/>
              <a:t>, ici, nous permet d’obtenir les facteurs prépondérants.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12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CE94E-51F9-4337-AC24-82641F4A26EF}"/>
              </a:ext>
            </a:extLst>
          </p:cNvPr>
          <p:cNvSpPr txBox="1"/>
          <p:nvPr/>
        </p:nvSpPr>
        <p:spPr>
          <a:xfrm>
            <a:off x="860064" y="3359825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Interprétation globale vs locale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585141-E614-41DA-8739-936EA9319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10" y="3758416"/>
            <a:ext cx="3121361" cy="16614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074972-71A8-47F8-8D87-4EF5EB845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4" y="1438142"/>
            <a:ext cx="4180872" cy="179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CD7413-80F9-496A-8E27-4271EFA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3. Api &amp; 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69887-198F-4C0B-96FF-ACD143CC4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9D657-B824-48CA-A061-ADF3894A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5E368-E71E-4307-8869-FFE394AA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5E25-176B-41D3-AC90-1808CB99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13</a:t>
            </a:fld>
            <a:endParaRPr lang="fr-F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385D4EF-FCD0-4257-BF52-74F6108FE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159" y="1066800"/>
            <a:ext cx="2177966" cy="19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6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3.1 Structure de l’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3484746" y="4625421"/>
            <a:ext cx="5383029" cy="1027157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8B7D-17B6-44E3-9C0B-B373E7D6CB13}"/>
              </a:ext>
            </a:extLst>
          </p:cNvPr>
          <p:cNvSpPr txBox="1"/>
          <p:nvPr/>
        </p:nvSpPr>
        <p:spPr>
          <a:xfrm>
            <a:off x="3646874" y="4708138"/>
            <a:ext cx="503040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600" dirty="0"/>
              <a:t>Notre système est composé de deux parties distinctes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tableau de bord qui sert d’interface aux utilisateurs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L’api qui effectue les calculs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P7 - Dashboard Scoring - </a:t>
            </a:r>
            <a:r>
              <a:rPr lang="en-US" dirty="0" err="1"/>
              <a:t>Soutenance</a:t>
            </a:r>
            <a:r>
              <a:rPr lang="en-US" dirty="0"/>
              <a:t>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14</a:t>
            </a:fld>
            <a:endParaRPr lang="fr-F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C0AA97-4BB1-43D0-AD8F-6663BA6D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79" y="2044717"/>
            <a:ext cx="881215" cy="113164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B273999-1363-4168-893D-7FF49CC05DC7}"/>
              </a:ext>
            </a:extLst>
          </p:cNvPr>
          <p:cNvGrpSpPr/>
          <p:nvPr/>
        </p:nvGrpSpPr>
        <p:grpSpPr>
          <a:xfrm>
            <a:off x="4280741" y="2033278"/>
            <a:ext cx="1344149" cy="1154524"/>
            <a:chOff x="4005700" y="1673497"/>
            <a:chExt cx="1344149" cy="1154524"/>
          </a:xfrm>
        </p:grpSpPr>
        <p:pic>
          <p:nvPicPr>
            <p:cNvPr id="1032" name="Picture 8" descr="Brand • Streamlit">
              <a:extLst>
                <a:ext uri="{FF2B5EF4-FFF2-40B4-BE49-F238E27FC236}">
                  <a16:creationId xmlns:a16="http://schemas.microsoft.com/office/drawing/2014/main" id="{DAA3DBAE-589F-46A1-A340-AE4981EDE1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90"/>
            <a:stretch/>
          </p:blipFill>
          <p:spPr bwMode="auto">
            <a:xfrm>
              <a:off x="4140898" y="1673497"/>
              <a:ext cx="950118" cy="842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Brand • Streamlit">
              <a:extLst>
                <a:ext uri="{FF2B5EF4-FFF2-40B4-BE49-F238E27FC236}">
                  <a16:creationId xmlns:a16="http://schemas.microsoft.com/office/drawing/2014/main" id="{6E5F4D49-737B-472A-9FDE-B9D0F6EBB2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58"/>
            <a:stretch/>
          </p:blipFill>
          <p:spPr bwMode="auto">
            <a:xfrm>
              <a:off x="4005700" y="2296039"/>
              <a:ext cx="1344149" cy="531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BC6519F-8A78-4EBC-B414-CD0B546BBC8F}"/>
              </a:ext>
            </a:extLst>
          </p:cNvPr>
          <p:cNvSpPr txBox="1"/>
          <p:nvPr/>
        </p:nvSpPr>
        <p:spPr>
          <a:xfrm>
            <a:off x="3009131" y="1652839"/>
            <a:ext cx="388736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Dashboard = </a:t>
            </a:r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14118-26BC-46C4-94C8-BCB5BF3DEEF9}"/>
              </a:ext>
            </a:extLst>
          </p:cNvPr>
          <p:cNvSpPr txBox="1"/>
          <p:nvPr/>
        </p:nvSpPr>
        <p:spPr>
          <a:xfrm>
            <a:off x="7522402" y="1652839"/>
            <a:ext cx="388736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API = </a:t>
            </a:r>
            <a:r>
              <a:rPr lang="fr-FR" dirty="0" err="1"/>
              <a:t>Back-end</a:t>
            </a:r>
            <a:endParaRPr lang="fr-FR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615F92-BEB6-43D3-AF09-4FD855F56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37" y="2127391"/>
            <a:ext cx="966298" cy="96629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74877A6-A645-48D2-8017-C71DC5727377}"/>
              </a:ext>
            </a:extLst>
          </p:cNvPr>
          <p:cNvSpPr txBox="1"/>
          <p:nvPr/>
        </p:nvSpPr>
        <p:spPr>
          <a:xfrm>
            <a:off x="849265" y="1652839"/>
            <a:ext cx="184264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 err="1"/>
              <a:t>Users</a:t>
            </a:r>
            <a:endParaRPr lang="fr-FR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0043B0-BEB9-4D8E-AFE4-46CCA9FA1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37" y="3343783"/>
            <a:ext cx="966298" cy="966298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5E2F2C-0E5C-4DDD-9EFD-64E0328DFE6E}"/>
              </a:ext>
            </a:extLst>
          </p:cNvPr>
          <p:cNvCxnSpPr/>
          <p:nvPr/>
        </p:nvCxnSpPr>
        <p:spPr>
          <a:xfrm>
            <a:off x="2365351" y="3631526"/>
            <a:ext cx="45529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DBC7B3-CCCF-41E4-950A-356A0B9ACB57}"/>
              </a:ext>
            </a:extLst>
          </p:cNvPr>
          <p:cNvCxnSpPr/>
          <p:nvPr/>
        </p:nvCxnSpPr>
        <p:spPr>
          <a:xfrm>
            <a:off x="7067111" y="3631526"/>
            <a:ext cx="45529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FA12B8-ADE3-43A7-A08F-707423CD0735}"/>
              </a:ext>
            </a:extLst>
          </p:cNvPr>
          <p:cNvCxnSpPr/>
          <p:nvPr/>
        </p:nvCxnSpPr>
        <p:spPr>
          <a:xfrm flipH="1">
            <a:off x="2365351" y="4031576"/>
            <a:ext cx="45529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B91196-C61D-4CA5-B46B-98B0DD844470}"/>
              </a:ext>
            </a:extLst>
          </p:cNvPr>
          <p:cNvCxnSpPr/>
          <p:nvPr/>
        </p:nvCxnSpPr>
        <p:spPr>
          <a:xfrm flipH="1">
            <a:off x="7067111" y="4031576"/>
            <a:ext cx="45529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4E6912-288C-481C-A601-A82D39FE2960}"/>
              </a:ext>
            </a:extLst>
          </p:cNvPr>
          <p:cNvSpPr txBox="1"/>
          <p:nvPr/>
        </p:nvSpPr>
        <p:spPr>
          <a:xfrm>
            <a:off x="3113584" y="3452119"/>
            <a:ext cx="35648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Création d’une requête = question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377F3E-FE09-40CB-99D9-C45F850FBF89}"/>
              </a:ext>
            </a:extLst>
          </p:cNvPr>
          <p:cNvSpPr txBox="1"/>
          <p:nvPr/>
        </p:nvSpPr>
        <p:spPr>
          <a:xfrm>
            <a:off x="8530776" y="3452119"/>
            <a:ext cx="184264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Traitement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742DB0-213D-4C9C-A7E5-DEA11A78FE60}"/>
              </a:ext>
            </a:extLst>
          </p:cNvPr>
          <p:cNvSpPr txBox="1"/>
          <p:nvPr/>
        </p:nvSpPr>
        <p:spPr>
          <a:xfrm>
            <a:off x="7721720" y="3836285"/>
            <a:ext cx="348873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Génération de la réponse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4447B4-DBA4-4507-9B71-965A2B7E73ED}"/>
              </a:ext>
            </a:extLst>
          </p:cNvPr>
          <p:cNvSpPr txBox="1"/>
          <p:nvPr/>
        </p:nvSpPr>
        <p:spPr>
          <a:xfrm>
            <a:off x="3297035" y="3821451"/>
            <a:ext cx="338138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Affichage de la réponse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4BBAFF9-7085-4DBE-B94F-658AAB6163E2}"/>
              </a:ext>
            </a:extLst>
          </p:cNvPr>
          <p:cNvSpPr/>
          <p:nvPr/>
        </p:nvSpPr>
        <p:spPr>
          <a:xfrm>
            <a:off x="10818115" y="3632856"/>
            <a:ext cx="551167" cy="388095"/>
          </a:xfrm>
          <a:custGeom>
            <a:avLst/>
            <a:gdLst>
              <a:gd name="connsiteX0" fmla="*/ 0 w 1109236"/>
              <a:gd name="connsiteY0" fmla="*/ 0 h 781050"/>
              <a:gd name="connsiteX1" fmla="*/ 1000125 w 1109236"/>
              <a:gd name="connsiteY1" fmla="*/ 161925 h 781050"/>
              <a:gd name="connsiteX2" fmla="*/ 981075 w 1109236"/>
              <a:gd name="connsiteY2" fmla="*/ 542925 h 781050"/>
              <a:gd name="connsiteX3" fmla="*/ 95250 w 1109236"/>
              <a:gd name="connsiteY3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236" h="781050">
                <a:moveTo>
                  <a:pt x="0" y="0"/>
                </a:moveTo>
                <a:cubicBezTo>
                  <a:pt x="418306" y="35719"/>
                  <a:pt x="836613" y="71438"/>
                  <a:pt x="1000125" y="161925"/>
                </a:cubicBezTo>
                <a:cubicBezTo>
                  <a:pt x="1163638" y="252413"/>
                  <a:pt x="1131888" y="439737"/>
                  <a:pt x="981075" y="542925"/>
                </a:cubicBezTo>
                <a:cubicBezTo>
                  <a:pt x="830262" y="646113"/>
                  <a:pt x="462756" y="713581"/>
                  <a:pt x="95250" y="78105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965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3.2 l’ Api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14" y="2003589"/>
            <a:ext cx="5776840" cy="2453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/>
              <a:t>L’ API </a:t>
            </a:r>
            <a:r>
              <a:rPr lang="fr-FR" sz="1200" dirty="0" err="1"/>
              <a:t>flask</a:t>
            </a:r>
            <a:r>
              <a:rPr lang="fr-FR" sz="1200" dirty="0"/>
              <a:t> va effectuer les calculs de notre app. On y charge donc le modèle pré-entrainé. </a:t>
            </a:r>
          </a:p>
          <a:p>
            <a:pPr marL="0" indent="0">
              <a:buNone/>
            </a:pPr>
            <a:r>
              <a:rPr lang="fr-FR" sz="1200" dirty="0"/>
              <a:t>On prévoit ensuite les réponses qu’elle doit apporter au tableau de bord : </a:t>
            </a:r>
          </a:p>
          <a:p>
            <a:r>
              <a:rPr lang="fr-FR" sz="1200" dirty="0"/>
              <a:t>Affichage de données clients</a:t>
            </a:r>
          </a:p>
          <a:p>
            <a:r>
              <a:rPr lang="fr-FR" sz="1200" dirty="0"/>
              <a:t>Prévision d’un client connu : le paramètre demandé est l’identifiant client</a:t>
            </a:r>
          </a:p>
          <a:p>
            <a:r>
              <a:rPr lang="fr-FR" sz="1200" dirty="0"/>
              <a:t>Prévision d’un client ajusté : pour faciliter la tâche, on ne conserve que 8 des paramètres les plus influents et utilise la moyenne pour le reste. </a:t>
            </a:r>
          </a:p>
          <a:p>
            <a:pPr marL="0" indent="0">
              <a:buNone/>
            </a:pPr>
            <a:r>
              <a:rPr lang="fr-FR" sz="1200" dirty="0"/>
              <a:t>On peut effectuer des tests via Postman, ou pour </a:t>
            </a:r>
            <a:r>
              <a:rPr lang="fr-FR" sz="1200" dirty="0" err="1"/>
              <a:t>fastapi</a:t>
            </a:r>
            <a:r>
              <a:rPr lang="fr-FR" sz="1200" dirty="0"/>
              <a:t> via l’interface web </a:t>
            </a:r>
            <a:r>
              <a:rPr lang="fr-FR" sz="1200" dirty="0" err="1"/>
              <a:t>openapi</a:t>
            </a:r>
            <a:r>
              <a:rPr lang="fr-FR" sz="1200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5232814" y="4509188"/>
            <a:ext cx="5583774" cy="646331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8B7D-17B6-44E3-9C0B-B373E7D6CB13}"/>
              </a:ext>
            </a:extLst>
          </p:cNvPr>
          <p:cNvSpPr txBox="1"/>
          <p:nvPr/>
        </p:nvSpPr>
        <p:spPr>
          <a:xfrm>
            <a:off x="5524106" y="4639004"/>
            <a:ext cx="511448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L’ </a:t>
            </a:r>
            <a:r>
              <a:rPr lang="fr-FR" dirty="0">
                <a:hlinkClick r:id="rId2"/>
              </a:rPr>
              <a:t>Api</a:t>
            </a:r>
            <a:r>
              <a:rPr lang="fr-FR" dirty="0"/>
              <a:t> est capable de répondre aux questions.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15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CE94E-51F9-4337-AC24-82641F4A26EF}"/>
              </a:ext>
            </a:extLst>
          </p:cNvPr>
          <p:cNvSpPr txBox="1"/>
          <p:nvPr/>
        </p:nvSpPr>
        <p:spPr>
          <a:xfrm>
            <a:off x="750536" y="5300035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Réponse apportée par l’API  à la requête POST du dashboard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9365F8-A943-481B-845B-24498B91669A}"/>
              </a:ext>
            </a:extLst>
          </p:cNvPr>
          <p:cNvGrpSpPr/>
          <p:nvPr/>
        </p:nvGrpSpPr>
        <p:grpSpPr>
          <a:xfrm>
            <a:off x="946211" y="3951659"/>
            <a:ext cx="3747108" cy="1358657"/>
            <a:chOff x="946211" y="3951659"/>
            <a:chExt cx="3747108" cy="135865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BA59AAA-F3A1-4311-9BC5-4252D08FD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11" y="4361850"/>
              <a:ext cx="3747108" cy="94846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6CDFBBE-DBED-4D23-AE17-92B340831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211" y="3951659"/>
              <a:ext cx="3747108" cy="68851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E860293-0296-43D5-A63F-CF453FB42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523" y="1632088"/>
            <a:ext cx="1726484" cy="18321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337455-E49D-43B8-892F-FD803F92D5C2}"/>
              </a:ext>
            </a:extLst>
          </p:cNvPr>
          <p:cNvSpPr txBox="1"/>
          <p:nvPr/>
        </p:nvSpPr>
        <p:spPr>
          <a:xfrm>
            <a:off x="742037" y="3532521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Interface de test de l’API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D3D718-840F-4D56-9E25-1D61CCAE479D}"/>
              </a:ext>
            </a:extLst>
          </p:cNvPr>
          <p:cNvSpPr txBox="1"/>
          <p:nvPr/>
        </p:nvSpPr>
        <p:spPr>
          <a:xfrm>
            <a:off x="6174227" y="5108339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(Cf le document </a:t>
            </a:r>
            <a:r>
              <a:rPr lang="fr-FR" sz="1100" i="1" dirty="0" err="1">
                <a:solidFill>
                  <a:prstClr val="white"/>
                </a:solidFill>
                <a:latin typeface="Calibri" panose="020F0502020204030204"/>
              </a:rPr>
              <a:t>word</a:t>
            </a: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 pour plus de détails)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29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3.3 Le dashboard </a:t>
            </a:r>
            <a:r>
              <a:rPr lang="fr-FR" dirty="0" err="1"/>
              <a:t>Streamlit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716" y="1841583"/>
            <a:ext cx="5583774" cy="2453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err="1"/>
              <a:t>Streamlit</a:t>
            </a:r>
            <a:r>
              <a:rPr lang="fr-FR" sz="1200" dirty="0"/>
              <a:t> permet de coder facilement des tableaux de bord interactifs. </a:t>
            </a:r>
          </a:p>
          <a:p>
            <a:pPr marL="0" indent="0">
              <a:buNone/>
            </a:pPr>
            <a:r>
              <a:rPr lang="fr-FR" sz="1200" dirty="0"/>
              <a:t>On opte pour un système à plusieurs page avec navigation par menu sur la barre de gauche pour simplifier la compréhension par l’utilisateur. Outre la page d’accueil, on a :</a:t>
            </a:r>
          </a:p>
          <a:p>
            <a:r>
              <a:rPr lang="fr-FR" sz="1200" dirty="0"/>
              <a:t>Une présentation du jeu de données</a:t>
            </a:r>
          </a:p>
          <a:p>
            <a:r>
              <a:rPr lang="fr-FR" sz="1200" dirty="0"/>
              <a:t>Une présentation des clients connus</a:t>
            </a:r>
          </a:p>
          <a:p>
            <a:r>
              <a:rPr lang="fr-FR" sz="1200" dirty="0"/>
              <a:t>Une page permettant de tester le profil de nouveaux clients</a:t>
            </a:r>
          </a:p>
          <a:p>
            <a:pPr marL="0" indent="0">
              <a:buNone/>
            </a:pPr>
            <a:r>
              <a:rPr lang="fr-FR" sz="1200" dirty="0"/>
              <a:t>On code ensuite l’affichage des différents widgets qui reprennent les informations des csv ou de la requête.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5393716" y="4563739"/>
            <a:ext cx="5583774" cy="646331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8B7D-17B6-44E3-9C0B-B373E7D6CB13}"/>
              </a:ext>
            </a:extLst>
          </p:cNvPr>
          <p:cNvSpPr txBox="1"/>
          <p:nvPr/>
        </p:nvSpPr>
        <p:spPr>
          <a:xfrm>
            <a:off x="5685008" y="4693555"/>
            <a:ext cx="511448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Le </a:t>
            </a:r>
            <a:r>
              <a:rPr lang="fr-FR" dirty="0">
                <a:hlinkClick r:id="rId2"/>
              </a:rPr>
              <a:t>tableau de bord </a:t>
            </a:r>
            <a:r>
              <a:rPr lang="fr-FR" dirty="0"/>
              <a:t>est prêt pour le déploiement.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16</a:t>
            </a:fld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2A099-6E3A-4430-97F6-065C915CE137}"/>
              </a:ext>
            </a:extLst>
          </p:cNvPr>
          <p:cNvSpPr txBox="1"/>
          <p:nvPr/>
        </p:nvSpPr>
        <p:spPr>
          <a:xfrm>
            <a:off x="1622186" y="6596390"/>
            <a:ext cx="33691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Modèle optimisé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C91242-7EF0-480D-822C-987A4A3E7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44" y="3600518"/>
            <a:ext cx="3861407" cy="833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F2AED-2B32-4418-A453-E589C11C7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1" y="1405730"/>
            <a:ext cx="2259858" cy="11557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B6A1F1-F384-4BDF-BA07-0B1F7CF51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957" y="1992227"/>
            <a:ext cx="2147529" cy="117540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7DE09-A934-4FE4-BD97-B8D778F20E41}"/>
              </a:ext>
            </a:extLst>
          </p:cNvPr>
          <p:cNvCxnSpPr/>
          <p:nvPr/>
        </p:nvCxnSpPr>
        <p:spPr>
          <a:xfrm>
            <a:off x="1770465" y="2652951"/>
            <a:ext cx="938134" cy="2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64816BD-C035-4172-AFA3-0205662A9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2024" y="4290003"/>
            <a:ext cx="2701219" cy="6809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C260EC-20DB-4B6B-88D7-726BD87ADF85}"/>
              </a:ext>
            </a:extLst>
          </p:cNvPr>
          <p:cNvSpPr txBox="1"/>
          <p:nvPr/>
        </p:nvSpPr>
        <p:spPr>
          <a:xfrm>
            <a:off x="754329" y="3216942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Interprétation du code par </a:t>
            </a:r>
            <a:r>
              <a:rPr kumimoji="0" lang="fr-FR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streamlit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01A388-2A40-4C1E-BA7A-D8ADA8313284}"/>
              </a:ext>
            </a:extLst>
          </p:cNvPr>
          <p:cNvSpPr txBox="1"/>
          <p:nvPr/>
        </p:nvSpPr>
        <p:spPr>
          <a:xfrm>
            <a:off x="709162" y="5002830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réponse de l’API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A848D-C4E1-407F-9EFA-9C0E37B4B2A7}"/>
              </a:ext>
            </a:extLst>
          </p:cNvPr>
          <p:cNvCxnSpPr/>
          <p:nvPr/>
        </p:nvCxnSpPr>
        <p:spPr>
          <a:xfrm>
            <a:off x="1237261" y="4539574"/>
            <a:ext cx="938134" cy="26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8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CD7413-80F9-496A-8E27-4271EFA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4. Déploiement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69887-198F-4C0B-96FF-ACD143CC4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9D657-B824-48CA-A061-ADF3894A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5E368-E71E-4307-8869-FFE394AA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5E25-176B-41D3-AC90-1808CB99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17</a:t>
            </a:fld>
            <a:endParaRPr lang="fr-F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385D4EF-FCD0-4257-BF52-74F6108FE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159" y="1066800"/>
            <a:ext cx="2177966" cy="19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58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4.1 Structure du déploiement de l’app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721" y="3853743"/>
            <a:ext cx="9521592" cy="908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/>
              <a:t>Une fois développé, le code est stocké via l’outil git sur un dossier en ligne </a:t>
            </a:r>
            <a:r>
              <a:rPr lang="fr-FR" sz="1200" dirty="0" err="1"/>
              <a:t>github</a:t>
            </a:r>
            <a:r>
              <a:rPr lang="fr-FR" sz="1200" dirty="0"/>
              <a:t>, ce qui assure sa sauvegarde.</a:t>
            </a:r>
          </a:p>
          <a:p>
            <a:pPr marL="0" indent="0">
              <a:buNone/>
            </a:pPr>
            <a:r>
              <a:rPr lang="fr-FR" sz="1200" dirty="0"/>
              <a:t>Le dashboard est déployé directement sur le service </a:t>
            </a:r>
            <a:r>
              <a:rPr lang="fr-FR" sz="1200" dirty="0" err="1"/>
              <a:t>Streamlit</a:t>
            </a:r>
            <a:r>
              <a:rPr lang="fr-FR" sz="1200" dirty="0"/>
              <a:t>. L’API est elle déployée sur </a:t>
            </a:r>
            <a:r>
              <a:rPr lang="fr-FR" sz="1200" dirty="0" err="1"/>
              <a:t>Heroku</a:t>
            </a:r>
            <a:r>
              <a:rPr lang="fr-FR" sz="1200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3861976" y="5050706"/>
            <a:ext cx="4886662" cy="377825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8B7D-17B6-44E3-9C0B-B373E7D6CB13}"/>
              </a:ext>
            </a:extLst>
          </p:cNvPr>
          <p:cNvSpPr txBox="1"/>
          <p:nvPr/>
        </p:nvSpPr>
        <p:spPr>
          <a:xfrm>
            <a:off x="3965426" y="5050705"/>
            <a:ext cx="467976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1600" dirty="0"/>
              <a:t>Voyons les étapes nécessaires à ces déploiements.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18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88F7E-6A67-45DE-87A1-C470D2947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39" y="2360221"/>
            <a:ext cx="966298" cy="9662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5635C54-4E9E-4F89-B1F9-FE83B84CD5C0}"/>
              </a:ext>
            </a:extLst>
          </p:cNvPr>
          <p:cNvGrpSpPr/>
          <p:nvPr/>
        </p:nvGrpSpPr>
        <p:grpSpPr>
          <a:xfrm>
            <a:off x="9018456" y="1772839"/>
            <a:ext cx="1344149" cy="1154524"/>
            <a:chOff x="4005700" y="1673497"/>
            <a:chExt cx="1344149" cy="1154524"/>
          </a:xfrm>
        </p:grpSpPr>
        <p:pic>
          <p:nvPicPr>
            <p:cNvPr id="11" name="Picture 8" descr="Brand • Streamlit">
              <a:extLst>
                <a:ext uri="{FF2B5EF4-FFF2-40B4-BE49-F238E27FC236}">
                  <a16:creationId xmlns:a16="http://schemas.microsoft.com/office/drawing/2014/main" id="{8231EF26-F793-4498-904C-28D2BA40EC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90"/>
            <a:stretch/>
          </p:blipFill>
          <p:spPr bwMode="auto">
            <a:xfrm>
              <a:off x="4140898" y="1673497"/>
              <a:ext cx="950118" cy="842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Brand • Streamlit">
              <a:extLst>
                <a:ext uri="{FF2B5EF4-FFF2-40B4-BE49-F238E27FC236}">
                  <a16:creationId xmlns:a16="http://schemas.microsoft.com/office/drawing/2014/main" id="{D4E6CBD5-B171-47A5-884B-10C655595D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58"/>
            <a:stretch/>
          </p:blipFill>
          <p:spPr bwMode="auto">
            <a:xfrm>
              <a:off x="4005700" y="2296039"/>
              <a:ext cx="1344149" cy="531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Cover image for Basic Git commands explained">
            <a:extLst>
              <a:ext uri="{FF2B5EF4-FFF2-40B4-BE49-F238E27FC236}">
                <a16:creationId xmlns:a16="http://schemas.microsoft.com/office/drawing/2014/main" id="{EFD48EA4-A593-404B-B1E2-F6A753308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333333"/>
              </a:clrFrom>
              <a:clrTo>
                <a:srgbClr val="3333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r="10458"/>
          <a:stretch/>
        </p:blipFill>
        <p:spPr bwMode="auto">
          <a:xfrm>
            <a:off x="5209978" y="2453725"/>
            <a:ext cx="1201359" cy="6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alesforce Heroku Reviews 2022: Details, Pricing, &amp;amp; Features | G2">
            <a:extLst>
              <a:ext uri="{FF2B5EF4-FFF2-40B4-BE49-F238E27FC236}">
                <a16:creationId xmlns:a16="http://schemas.microsoft.com/office/drawing/2014/main" id="{54C64E3D-475C-4296-A04F-09E42CF28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638" y="2890254"/>
            <a:ext cx="1883785" cy="9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13479E-ECF5-4154-B964-DACD8A40F759}"/>
              </a:ext>
            </a:extLst>
          </p:cNvPr>
          <p:cNvCxnSpPr/>
          <p:nvPr/>
        </p:nvCxnSpPr>
        <p:spPr>
          <a:xfrm>
            <a:off x="3724436" y="2854351"/>
            <a:ext cx="78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AF2AC1-D700-48D6-B400-10A353A3D786}"/>
              </a:ext>
            </a:extLst>
          </p:cNvPr>
          <p:cNvCxnSpPr/>
          <p:nvPr/>
        </p:nvCxnSpPr>
        <p:spPr>
          <a:xfrm flipV="1">
            <a:off x="7170929" y="2401062"/>
            <a:ext cx="1264952" cy="39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A4288-69B2-4047-B5DE-C5A811D35F8D}"/>
              </a:ext>
            </a:extLst>
          </p:cNvPr>
          <p:cNvCxnSpPr/>
          <p:nvPr/>
        </p:nvCxnSpPr>
        <p:spPr>
          <a:xfrm>
            <a:off x="7170929" y="2836183"/>
            <a:ext cx="1264952" cy="31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D833EA-1625-4C95-8F94-053D2F059E64}"/>
              </a:ext>
            </a:extLst>
          </p:cNvPr>
          <p:cNvSpPr txBox="1"/>
          <p:nvPr/>
        </p:nvSpPr>
        <p:spPr>
          <a:xfrm>
            <a:off x="618465" y="1683227"/>
            <a:ext cx="388736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Développement local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6C800-61C7-4D69-AE1A-B340CC07DA1C}"/>
              </a:ext>
            </a:extLst>
          </p:cNvPr>
          <p:cNvSpPr txBox="1"/>
          <p:nvPr/>
        </p:nvSpPr>
        <p:spPr>
          <a:xfrm>
            <a:off x="4010309" y="1683227"/>
            <a:ext cx="388736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Stockage web/ </a:t>
            </a:r>
            <a:r>
              <a:rPr lang="fr-FR" dirty="0" err="1"/>
              <a:t>versionning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22C217-AF20-49C8-A590-E1498E00834D}"/>
              </a:ext>
            </a:extLst>
          </p:cNvPr>
          <p:cNvSpPr txBox="1"/>
          <p:nvPr/>
        </p:nvSpPr>
        <p:spPr>
          <a:xfrm>
            <a:off x="7746846" y="1683227"/>
            <a:ext cx="388736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Déploiement web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6F0AA-0A00-4308-B815-5AC9B664ABFA}"/>
              </a:ext>
            </a:extLst>
          </p:cNvPr>
          <p:cNvSpPr txBox="1"/>
          <p:nvPr/>
        </p:nvSpPr>
        <p:spPr>
          <a:xfrm>
            <a:off x="5617428" y="2941442"/>
            <a:ext cx="111415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&amp; </a:t>
            </a:r>
            <a:r>
              <a:rPr lang="fr-FR" dirty="0" err="1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89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4.2 GIT &amp;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536" y="2003589"/>
            <a:ext cx="5588117" cy="2453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/>
              <a:t>Git permet de gérer le </a:t>
            </a:r>
            <a:r>
              <a:rPr lang="fr-FR" sz="1200" dirty="0" err="1"/>
              <a:t>versionning</a:t>
            </a:r>
            <a:r>
              <a:rPr lang="fr-FR" sz="1200" dirty="0"/>
              <a:t> du code et de le stocker de manière privilégiée sur un dossier du site </a:t>
            </a:r>
            <a:r>
              <a:rPr lang="fr-FR" sz="1200" dirty="0" err="1"/>
              <a:t>github</a:t>
            </a:r>
            <a:r>
              <a:rPr lang="fr-FR" sz="1200" dirty="0"/>
              <a:t>. </a:t>
            </a:r>
          </a:p>
          <a:p>
            <a:pPr marL="0" indent="0">
              <a:buNone/>
            </a:pPr>
            <a:r>
              <a:rPr lang="fr-FR" sz="1200" dirty="0"/>
              <a:t>Cela permet notamment de :</a:t>
            </a:r>
          </a:p>
          <a:p>
            <a:r>
              <a:rPr lang="fr-FR" sz="1200" dirty="0"/>
              <a:t>Le sauvegarder en sécurité sur un dépôt distant</a:t>
            </a:r>
          </a:p>
          <a:p>
            <a:r>
              <a:rPr lang="fr-FR" sz="1200" dirty="0"/>
              <a:t>D’avoir plusieurs versions, que l’on peut tester avant déploiement</a:t>
            </a:r>
          </a:p>
          <a:p>
            <a:r>
              <a:rPr lang="fr-FR" sz="1200" dirty="0"/>
              <a:t>Le partager avec d’autres développeurs pour utilisation ou contribution</a:t>
            </a:r>
          </a:p>
          <a:p>
            <a:r>
              <a:rPr lang="fr-FR" sz="1200" dirty="0"/>
              <a:t>Le déployer dans des applis 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5463539" y="4342385"/>
            <a:ext cx="5583774" cy="646331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8B7D-17B6-44E3-9C0B-B373E7D6CB13}"/>
              </a:ext>
            </a:extLst>
          </p:cNvPr>
          <p:cNvSpPr txBox="1"/>
          <p:nvPr/>
        </p:nvSpPr>
        <p:spPr>
          <a:xfrm>
            <a:off x="5443524" y="4472201"/>
            <a:ext cx="573709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Le code est sauvegardé en ligne et prêt à être déployé.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19</a:t>
            </a:fld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37455-E49D-43B8-892F-FD803F92D5C2}"/>
              </a:ext>
            </a:extLst>
          </p:cNvPr>
          <p:cNvSpPr txBox="1"/>
          <p:nvPr/>
        </p:nvSpPr>
        <p:spPr>
          <a:xfrm>
            <a:off x="781843" y="3656700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Stockage des fichiers en ligne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C1B91B-B805-495F-937C-72C91B80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29" y="2720332"/>
            <a:ext cx="2997598" cy="930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BA18C2-E1D9-4111-A6D0-7269C711A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246" y="3941167"/>
            <a:ext cx="1113101" cy="10106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6BAF3B-D2D4-46D5-B3A4-269459F5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8" y="3941167"/>
            <a:ext cx="2182692" cy="9672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262BD9-1040-483E-9970-5CCE31C5A484}"/>
              </a:ext>
            </a:extLst>
          </p:cNvPr>
          <p:cNvSpPr txBox="1"/>
          <p:nvPr/>
        </p:nvSpPr>
        <p:spPr>
          <a:xfrm>
            <a:off x="1144687" y="4908424"/>
            <a:ext cx="15352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Présentation du projet dans README.md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28C438-3104-49FA-8D1F-2BF1E88C5122}"/>
              </a:ext>
            </a:extLst>
          </p:cNvPr>
          <p:cNvSpPr txBox="1"/>
          <p:nvPr/>
        </p:nvSpPr>
        <p:spPr>
          <a:xfrm>
            <a:off x="3514179" y="4957064"/>
            <a:ext cx="15352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Fichiers ignorés dans .</a:t>
            </a:r>
            <a:r>
              <a:rPr kumimoji="0" lang="fr-FR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gitignore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A6C715-6882-4C26-9372-2DD2A7D9A7DB}"/>
              </a:ext>
            </a:extLst>
          </p:cNvPr>
          <p:cNvSpPr txBox="1"/>
          <p:nvPr/>
        </p:nvSpPr>
        <p:spPr>
          <a:xfrm>
            <a:off x="781843" y="2256938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Principales commandes utilisées sur </a:t>
            </a:r>
            <a:r>
              <a:rPr kumimoji="0" lang="fr-FR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gitbash</a:t>
            </a: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 (</a:t>
            </a:r>
            <a:r>
              <a:rPr lang="fr-FR" sz="1100" i="1" dirty="0" err="1">
                <a:solidFill>
                  <a:prstClr val="white"/>
                </a:solidFill>
                <a:latin typeface="Calibri" panose="020F0502020204030204"/>
              </a:rPr>
              <a:t>cf</a:t>
            </a: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 annexe)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F0B918-2B4B-4D75-BE0A-EFD997A33F33}"/>
              </a:ext>
            </a:extLst>
          </p:cNvPr>
          <p:cNvGrpSpPr/>
          <p:nvPr/>
        </p:nvGrpSpPr>
        <p:grpSpPr>
          <a:xfrm>
            <a:off x="820958" y="1577577"/>
            <a:ext cx="4005940" cy="646331"/>
            <a:chOff x="927479" y="1577577"/>
            <a:chExt cx="4005940" cy="64633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8392CCB-0345-4692-B913-4611C52825FD}"/>
                </a:ext>
              </a:extLst>
            </p:cNvPr>
            <p:cNvSpPr/>
            <p:nvPr/>
          </p:nvSpPr>
          <p:spPr>
            <a:xfrm>
              <a:off x="946713" y="1577577"/>
              <a:ext cx="3881944" cy="646331"/>
            </a:xfrm>
            <a:prstGeom prst="roundRect">
              <a:avLst/>
            </a:prstGeom>
            <a:solidFill>
              <a:schemeClr val="bg1">
                <a:lumMod val="85000"/>
                <a:lumOff val="15000"/>
                <a:alpha val="50196"/>
              </a:schemeClr>
            </a:solidFill>
          </p:spPr>
          <p:txBody>
            <a:bodyPr wrap="square" rtlCol="0">
              <a:noAutofit/>
            </a:bodyPr>
            <a:lstStyle/>
            <a:p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A42A13-BC85-48B3-838C-50F9FCED32BD}"/>
                </a:ext>
              </a:extLst>
            </p:cNvPr>
            <p:cNvSpPr txBox="1"/>
            <p:nvPr/>
          </p:nvSpPr>
          <p:spPr>
            <a:xfrm>
              <a:off x="3819268" y="1577577"/>
              <a:ext cx="111415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dirty="0" err="1"/>
                <a:t>status</a:t>
              </a:r>
              <a:r>
                <a:rPr lang="fr-FR" dirty="0"/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94EA27-32CC-4481-B2F7-3E280CC704C6}"/>
                </a:ext>
              </a:extLst>
            </p:cNvPr>
            <p:cNvSpPr txBox="1"/>
            <p:nvPr/>
          </p:nvSpPr>
          <p:spPr>
            <a:xfrm>
              <a:off x="2209195" y="1716076"/>
              <a:ext cx="111415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dirty="0"/>
                <a:t>commit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709C8E-185B-4E1A-8240-656F0A131C20}"/>
                </a:ext>
              </a:extLst>
            </p:cNvPr>
            <p:cNvSpPr txBox="1"/>
            <p:nvPr/>
          </p:nvSpPr>
          <p:spPr>
            <a:xfrm>
              <a:off x="3072960" y="1591381"/>
              <a:ext cx="111415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dirty="0"/>
                <a:t>push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47102A-F42F-4058-82BF-DE25570C3C24}"/>
                </a:ext>
              </a:extLst>
            </p:cNvPr>
            <p:cNvSpPr txBox="1"/>
            <p:nvPr/>
          </p:nvSpPr>
          <p:spPr>
            <a:xfrm>
              <a:off x="1364171" y="1578050"/>
              <a:ext cx="111415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dirty="0" err="1"/>
                <a:t>add</a:t>
              </a:r>
              <a:endParaRPr lang="fr-FR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E7F9B-FCA6-49C3-87CB-E61109FCF451}"/>
                </a:ext>
              </a:extLst>
            </p:cNvPr>
            <p:cNvSpPr txBox="1"/>
            <p:nvPr/>
          </p:nvSpPr>
          <p:spPr>
            <a:xfrm>
              <a:off x="927479" y="1591381"/>
              <a:ext cx="8746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dirty="0"/>
                <a:t>init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01D6A1-65B1-4A46-BD83-AA6372E317CB}"/>
                </a:ext>
              </a:extLst>
            </p:cNvPr>
            <p:cNvSpPr txBox="1"/>
            <p:nvPr/>
          </p:nvSpPr>
          <p:spPr>
            <a:xfrm>
              <a:off x="3819268" y="1805062"/>
              <a:ext cx="111415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dirty="0"/>
                <a:t>log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A1A33E-2068-4152-A4C5-875886D2A56A}"/>
                </a:ext>
              </a:extLst>
            </p:cNvPr>
            <p:cNvSpPr txBox="1"/>
            <p:nvPr/>
          </p:nvSpPr>
          <p:spPr>
            <a:xfrm>
              <a:off x="1364170" y="1832583"/>
              <a:ext cx="111415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fr-FR" dirty="0" err="1"/>
                <a:t>rm</a:t>
              </a:r>
              <a:endParaRPr lang="fr-FR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7F299FC-582B-4B4A-ABB9-1B7289D5056F}"/>
              </a:ext>
            </a:extLst>
          </p:cNvPr>
          <p:cNvSpPr txBox="1"/>
          <p:nvPr/>
        </p:nvSpPr>
        <p:spPr>
          <a:xfrm>
            <a:off x="2966439" y="1798620"/>
            <a:ext cx="111415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pull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B97E7B-5376-4131-9FFE-31CCD474E925}"/>
              </a:ext>
            </a:extLst>
          </p:cNvPr>
          <p:cNvSpPr txBox="1"/>
          <p:nvPr/>
        </p:nvSpPr>
        <p:spPr>
          <a:xfrm>
            <a:off x="823288" y="1814703"/>
            <a:ext cx="87462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78862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D3423-040B-483C-8B65-543DE465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699855" cy="61229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71D00-6048-4670-B89E-40BE52E56726}"/>
              </a:ext>
            </a:extLst>
          </p:cNvPr>
          <p:cNvSpPr txBox="1"/>
          <p:nvPr/>
        </p:nvSpPr>
        <p:spPr>
          <a:xfrm>
            <a:off x="5911869" y="2136338"/>
            <a:ext cx="4953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du projet</a:t>
            </a:r>
          </a:p>
          <a:p>
            <a:pPr marL="800100" lvl="1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Préparation des données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Scoring &amp; Modélisation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Api &amp; Dashboard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Versioning &amp; Déploiement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r>
              <a:rPr lang="fr-FR" dirty="0"/>
              <a:t>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C1300D-F8E6-4A95-9636-0E468CA47693}"/>
              </a:ext>
            </a:extLst>
          </p:cNvPr>
          <p:cNvCxnSpPr>
            <a:cxnSpLocks/>
          </p:cNvCxnSpPr>
          <p:nvPr/>
        </p:nvCxnSpPr>
        <p:spPr>
          <a:xfrm>
            <a:off x="5698067" y="1682272"/>
            <a:ext cx="0" cy="3727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E3BC3-A097-43CF-AF20-1806C141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80BA3-8649-4D14-B3A8-5DAF9C16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E6397-BF74-4FFC-96AC-1B8EBE4A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CD16-8B8A-4B5F-AE2C-854D32AEE7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70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4.3 Déploiement du tableau de bord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14" y="2003589"/>
            <a:ext cx="5776840" cy="2453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/>
              <a:t>Pour déployer le tableau de bord, on utilise les fonctionnalités de </a:t>
            </a:r>
            <a:r>
              <a:rPr lang="fr-FR" sz="1200" dirty="0" err="1"/>
              <a:t>streamlit</a:t>
            </a:r>
            <a:r>
              <a:rPr lang="fr-FR" sz="1200" dirty="0"/>
              <a:t>.</a:t>
            </a:r>
          </a:p>
          <a:p>
            <a:pPr marL="0" indent="0">
              <a:buNone/>
            </a:pPr>
            <a:r>
              <a:rPr lang="fr-FR" sz="1200" dirty="0" err="1"/>
              <a:t>Streamlit</a:t>
            </a:r>
            <a:r>
              <a:rPr lang="fr-FR" sz="1200" dirty="0"/>
              <a:t> s’occupe de créer un environnement virtuel avec Python.</a:t>
            </a:r>
          </a:p>
          <a:p>
            <a:pPr marL="0" indent="0">
              <a:buNone/>
            </a:pPr>
            <a:r>
              <a:rPr lang="fr-FR" sz="1200" dirty="0"/>
              <a:t>Des soucis peuvent apparaître : on peut suivre l’avancée de l’installation dans les logs directement depuis le navigateur.</a:t>
            </a:r>
          </a:p>
          <a:p>
            <a:pPr marL="0" indent="0">
              <a:buNone/>
            </a:pPr>
            <a:r>
              <a:rPr lang="fr-FR" sz="1200" dirty="0"/>
              <a:t>Attention : il faut ajouter un fichier requirements.txt qui liste les modules </a:t>
            </a:r>
            <a:r>
              <a:rPr lang="fr-FR" sz="1200" dirty="0" err="1"/>
              <a:t>nécéssaires</a:t>
            </a:r>
            <a:r>
              <a:rPr lang="fr-FR" sz="1200" dirty="0"/>
              <a:t> à la bonne exécution du code.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6189952" y="4509188"/>
            <a:ext cx="3669498" cy="646331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8B7D-17B6-44E3-9C0B-B373E7D6CB13}"/>
              </a:ext>
            </a:extLst>
          </p:cNvPr>
          <p:cNvSpPr txBox="1"/>
          <p:nvPr/>
        </p:nvSpPr>
        <p:spPr>
          <a:xfrm>
            <a:off x="6400800" y="4639004"/>
            <a:ext cx="336109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Le dashboard est en ligne !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20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CE94E-51F9-4337-AC24-82641F4A26EF}"/>
              </a:ext>
            </a:extLst>
          </p:cNvPr>
          <p:cNvSpPr txBox="1"/>
          <p:nvPr/>
        </p:nvSpPr>
        <p:spPr>
          <a:xfrm>
            <a:off x="1043874" y="2225237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Copie du code depuis le repo </a:t>
            </a:r>
            <a:r>
              <a:rPr lang="fr-FR" sz="1100" i="1" dirty="0" err="1">
                <a:solidFill>
                  <a:prstClr val="white"/>
                </a:solidFill>
                <a:latin typeface="Calibri" panose="020F0502020204030204"/>
              </a:rPr>
              <a:t>github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9C1687-950F-4713-AFFE-E9A6880C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60" y="2760690"/>
            <a:ext cx="3993598" cy="102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1FB7A5-8D3F-4E6F-9228-C639B132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60" y="1673671"/>
            <a:ext cx="3993598" cy="5237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27075-4ADC-4EB1-9EB9-B2FA36E01626}"/>
              </a:ext>
            </a:extLst>
          </p:cNvPr>
          <p:cNvSpPr txBox="1"/>
          <p:nvPr/>
        </p:nvSpPr>
        <p:spPr>
          <a:xfrm>
            <a:off x="1043874" y="2875830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Installation des modules </a:t>
            </a:r>
            <a:r>
              <a:rPr lang="fr-FR" sz="1100" i="1" dirty="0" err="1">
                <a:solidFill>
                  <a:prstClr val="white"/>
                </a:solidFill>
                <a:latin typeface="Calibri" panose="020F0502020204030204"/>
              </a:rPr>
              <a:t>nécéssaires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28485F-69A2-4530-8A8D-1D8D2DFF9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093" y="3253814"/>
            <a:ext cx="1781733" cy="18496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86FA15-D139-4B86-BF3D-65D1004FB6CC}"/>
              </a:ext>
            </a:extLst>
          </p:cNvPr>
          <p:cNvSpPr txBox="1"/>
          <p:nvPr/>
        </p:nvSpPr>
        <p:spPr>
          <a:xfrm>
            <a:off x="1043874" y="5115841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Page d’accueil sur le web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781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4.4 déploiement de l’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14" y="2003589"/>
            <a:ext cx="5776840" cy="2453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/>
              <a:t>Pour l’API, on choisit le service </a:t>
            </a:r>
            <a:r>
              <a:rPr lang="fr-FR" sz="1200" dirty="0" err="1"/>
              <a:t>Heroku</a:t>
            </a:r>
            <a:r>
              <a:rPr lang="fr-FR" sz="1200" dirty="0"/>
              <a:t> qui permet d’héberger gratuitement une application.</a:t>
            </a:r>
          </a:p>
          <a:p>
            <a:pPr marL="0" indent="0">
              <a:buNone/>
            </a:pPr>
            <a:r>
              <a:rPr lang="fr-FR" sz="1200" dirty="0"/>
              <a:t>Ici aussi, il faut indiquer par un fichier </a:t>
            </a:r>
            <a:r>
              <a:rPr lang="fr-FR" sz="1200" i="1" dirty="0"/>
              <a:t>requirements.txt</a:t>
            </a:r>
            <a:r>
              <a:rPr lang="fr-FR" sz="1200" dirty="0"/>
              <a:t> les modules supplémentaires. </a:t>
            </a:r>
          </a:p>
          <a:p>
            <a:pPr marL="0" indent="0">
              <a:buNone/>
            </a:pPr>
            <a:r>
              <a:rPr lang="fr-FR" sz="1200" dirty="0"/>
              <a:t>En plus il faut y ajouter un fichier </a:t>
            </a:r>
            <a:r>
              <a:rPr lang="fr-FR" sz="1200" i="1" dirty="0" err="1"/>
              <a:t>Procfile</a:t>
            </a:r>
            <a:r>
              <a:rPr lang="fr-FR" sz="1200" dirty="0"/>
              <a:t> qui indique le serveur web à utiliser (</a:t>
            </a:r>
            <a:r>
              <a:rPr lang="fr-FR" sz="1200" dirty="0" err="1"/>
              <a:t>Gunicorn</a:t>
            </a:r>
            <a:r>
              <a:rPr lang="fr-FR" sz="1200" dirty="0"/>
              <a:t> pour Flask, </a:t>
            </a:r>
            <a:r>
              <a:rPr lang="fr-FR" sz="1200" dirty="0" err="1"/>
              <a:t>Uvicorn</a:t>
            </a:r>
            <a:r>
              <a:rPr lang="fr-FR" sz="1200" dirty="0"/>
              <a:t> pour </a:t>
            </a:r>
            <a:r>
              <a:rPr lang="fr-FR" sz="1200" dirty="0" err="1"/>
              <a:t>fastapi</a:t>
            </a:r>
            <a:r>
              <a:rPr lang="fr-FR" sz="1200" dirty="0"/>
              <a:t> par exemple) et le nom de l’app à </a:t>
            </a:r>
            <a:r>
              <a:rPr lang="fr-FR" sz="1200" dirty="0" err="1"/>
              <a:t>executer</a:t>
            </a:r>
            <a:r>
              <a:rPr lang="fr-FR" sz="1200" dirty="0"/>
              <a:t>. 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L’appli est déployé en ligne : on peut l’interroger depuis n’importe quel accès web.</a:t>
            </a:r>
          </a:p>
          <a:p>
            <a:pPr marL="0" indent="0">
              <a:buNone/>
            </a:pPr>
            <a:r>
              <a:rPr lang="fr-FR" sz="1200" dirty="0"/>
              <a:t>Elle est notamment disponible pour le tableau de bord 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5232814" y="4509188"/>
            <a:ext cx="5583774" cy="646331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8B7D-17B6-44E3-9C0B-B373E7D6CB13}"/>
              </a:ext>
            </a:extLst>
          </p:cNvPr>
          <p:cNvSpPr txBox="1"/>
          <p:nvPr/>
        </p:nvSpPr>
        <p:spPr>
          <a:xfrm>
            <a:off x="5524106" y="4639004"/>
            <a:ext cx="511448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On a réussi à mettre à disposition notre API en ligne.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21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CE94E-51F9-4337-AC24-82641F4A26EF}"/>
              </a:ext>
            </a:extLst>
          </p:cNvPr>
          <p:cNvSpPr txBox="1"/>
          <p:nvPr/>
        </p:nvSpPr>
        <p:spPr>
          <a:xfrm>
            <a:off x="875225" y="3251258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Interface de </a:t>
            </a:r>
            <a:r>
              <a:rPr kumimoji="0" lang="fr-FR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Héroku</a:t>
            </a: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pour le déploiement d’une </a:t>
            </a:r>
            <a:r>
              <a:rPr kumimoji="0" lang="fr-FR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936EA4-AF4C-432D-8FA1-4293049C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10" y="1844153"/>
            <a:ext cx="2899203" cy="575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7019DB-AC6B-4BC3-9777-F2752DBDF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09" y="2517948"/>
            <a:ext cx="2899203" cy="709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D90979-5D8C-4EF7-9D3A-732AD2BEA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548" y="3794459"/>
            <a:ext cx="3057525" cy="2000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05C0F0-56D4-4468-9089-A7DE0DBB811C}"/>
              </a:ext>
            </a:extLst>
          </p:cNvPr>
          <p:cNvSpPr txBox="1"/>
          <p:nvPr/>
        </p:nvSpPr>
        <p:spPr>
          <a:xfrm>
            <a:off x="875225" y="4082949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dirty="0" err="1">
                <a:solidFill>
                  <a:prstClr val="white"/>
                </a:solidFill>
                <a:latin typeface="Calibri" panose="020F0502020204030204"/>
              </a:rPr>
              <a:t>Procfile</a:t>
            </a: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 pour le lancement d’un serveur web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4FE022-2D68-4473-BD94-866FAE227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037" y="4482031"/>
            <a:ext cx="3141447" cy="5426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FF0EC1-AA8B-4922-9124-4B1231547878}"/>
              </a:ext>
            </a:extLst>
          </p:cNvPr>
          <p:cNvSpPr txBox="1"/>
          <p:nvPr/>
        </p:nvSpPr>
        <p:spPr>
          <a:xfrm>
            <a:off x="875225" y="5024714"/>
            <a:ext cx="4084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L’API en fonctionnement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64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5423013" y="2026629"/>
            <a:ext cx="5583774" cy="2804742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759" y="2202069"/>
            <a:ext cx="5183033" cy="24538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1400" dirty="0"/>
              <a:t>L’appli de Prêt à dépenser est disponible. Elle repose sur les éléments suivants : </a:t>
            </a:r>
          </a:p>
          <a:p>
            <a:r>
              <a:rPr lang="fr-FR" sz="1400" dirty="0"/>
              <a:t>Un </a:t>
            </a:r>
            <a:r>
              <a:rPr lang="fr-FR" sz="1400" b="1" dirty="0"/>
              <a:t>modèle LGBM </a:t>
            </a:r>
            <a:r>
              <a:rPr lang="fr-FR" sz="1400" dirty="0"/>
              <a:t>capable d’identifier la solvabilité client avec une importance accrue sur la détection des faux positifs &amp; négatifs</a:t>
            </a:r>
          </a:p>
          <a:p>
            <a:r>
              <a:rPr lang="fr-FR" sz="1400" dirty="0"/>
              <a:t>Une </a:t>
            </a:r>
            <a:r>
              <a:rPr lang="fr-FR" sz="1400" b="1" dirty="0"/>
              <a:t>Api</a:t>
            </a:r>
            <a:r>
              <a:rPr lang="fr-FR" sz="1400" dirty="0"/>
              <a:t> qui permet d’utiliser ce modèle</a:t>
            </a:r>
          </a:p>
          <a:p>
            <a:r>
              <a:rPr lang="fr-FR" sz="1400" dirty="0"/>
              <a:t>Un </a:t>
            </a:r>
            <a:r>
              <a:rPr lang="fr-FR" sz="1400" b="1" dirty="0"/>
              <a:t>tableau de bord </a:t>
            </a:r>
            <a:r>
              <a:rPr lang="fr-FR" sz="1400" dirty="0"/>
              <a:t>permettant de saisir les inputs de l’utilisateur et lui présenter les résultats </a:t>
            </a:r>
          </a:p>
          <a:p>
            <a:r>
              <a:rPr lang="fr-FR" sz="1400" dirty="0"/>
              <a:t>Le tout est déployé en ligne afin d’être accessible et est sauvegardé sur un repo </a:t>
            </a:r>
            <a:r>
              <a:rPr lang="fr-FR" sz="1400" dirty="0" err="1"/>
              <a:t>github</a:t>
            </a:r>
            <a:r>
              <a:rPr lang="fr-FR" sz="1400" dirty="0"/>
              <a:t>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22</a:t>
            </a:fld>
            <a:endParaRPr lang="fr-FR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5EC59C2-9213-4BD0-9666-436799CF7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25" y="1909387"/>
            <a:ext cx="3183226" cy="292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356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Ouverture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23</a:t>
            </a:fld>
            <a:endParaRPr lang="fr-F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5381842" y="2194560"/>
            <a:ext cx="5583774" cy="2701635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837" y="2319304"/>
            <a:ext cx="5183033" cy="2453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/>
              <a:t>De nombreuses améliorations peuvent être apportées à ce projet. Les 3 principales seraient 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/>
              <a:t>La plus importante est sans aucun doute </a:t>
            </a:r>
            <a:r>
              <a:rPr lang="fr-FR" sz="1200" b="1" dirty="0"/>
              <a:t>l’utilisation d’un pipeline </a:t>
            </a:r>
            <a:r>
              <a:rPr lang="fr-FR" sz="1200" dirty="0"/>
              <a:t>pour incorporer toutes les opérations de traitement de la donnée dans le modèle. Cela permettrait de </a:t>
            </a:r>
            <a:r>
              <a:rPr lang="fr-FR" sz="1200" b="1" dirty="0"/>
              <a:t>revenir à l’échelle originale pour l’input dans le dashboard</a:t>
            </a:r>
            <a:r>
              <a:rPr lang="fr-FR" sz="1200" dirty="0"/>
              <a:t>. Le schéma a été rédigé mais n’a pu être mis en place.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/>
              <a:t>L’amélioration de la </a:t>
            </a:r>
            <a:r>
              <a:rPr lang="fr-FR" sz="1200" b="1" dirty="0"/>
              <a:t>fonction scoring en partenariat avec le métier</a:t>
            </a:r>
            <a:r>
              <a:rPr lang="fr-FR" sz="12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200" dirty="0"/>
              <a:t>Le </a:t>
            </a:r>
            <a:r>
              <a:rPr lang="fr-FR" sz="1200" b="1" dirty="0"/>
              <a:t>stockage en ligne des fichiers data</a:t>
            </a:r>
            <a:r>
              <a:rPr lang="fr-FR" sz="1200" dirty="0"/>
              <a:t>, sur google drive par exemple. </a:t>
            </a:r>
            <a:br>
              <a:rPr lang="fr-FR" sz="1200" dirty="0"/>
            </a:br>
            <a:r>
              <a:rPr lang="fr-FR" sz="1200" dirty="0"/>
              <a:t>Seuls des échantillons ont été utilisés pour accélérer les traitements et s’affranchir des problèmes de stockage.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8FD98B-9A8D-4CF3-824F-C331EE680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17" y="1586505"/>
            <a:ext cx="4359506" cy="368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56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C2233-62F1-4CE7-8B6C-C1F69E43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Merci 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A8714-9D04-4D4A-81A0-2D6EB244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D042B-9C8F-4C9A-B47F-1E068681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578D4-D22D-4F67-B40E-E37C0FD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449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outils CLI : indispensables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25</a:t>
            </a:fld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FBA372-7062-423D-935B-E5991D3B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43" y="1434738"/>
            <a:ext cx="3824029" cy="1493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6B7F7F-E48A-4CDE-8AD7-D1F423F14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93" y="3033793"/>
            <a:ext cx="3842095" cy="15567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798E09-B377-4604-9735-8EBE390D0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165" y="3750548"/>
            <a:ext cx="3034929" cy="18167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77E1A7-76DD-4DDA-B512-C6AF17150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166" y="1456373"/>
            <a:ext cx="3034928" cy="19327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5EED23-57DC-4272-AFB3-F172B6DF2DF1}"/>
              </a:ext>
            </a:extLst>
          </p:cNvPr>
          <p:cNvSpPr txBox="1"/>
          <p:nvPr/>
        </p:nvSpPr>
        <p:spPr>
          <a:xfrm>
            <a:off x="4646988" y="1849245"/>
            <a:ext cx="17621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Anaconda Prompt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Pour l’installation de packages ou le lancement de serveur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BF6A5E-6BA4-46E1-86B6-BBE987A376AD}"/>
              </a:ext>
            </a:extLst>
          </p:cNvPr>
          <p:cNvSpPr txBox="1"/>
          <p:nvPr/>
        </p:nvSpPr>
        <p:spPr>
          <a:xfrm>
            <a:off x="4164867" y="4215138"/>
            <a:ext cx="249427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 </a:t>
            </a:r>
            <a:r>
              <a:rPr kumimoji="0" lang="fr-FR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Powershell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Ici, serveur </a:t>
            </a:r>
            <a:r>
              <a:rPr lang="fr-FR" sz="1100" i="1" dirty="0" err="1">
                <a:solidFill>
                  <a:prstClr val="white"/>
                </a:solidFill>
                <a:latin typeface="Calibri" panose="020F0502020204030204"/>
              </a:rPr>
              <a:t>Streamlit</a:t>
            </a: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et  logs </a:t>
            </a:r>
            <a:r>
              <a:rPr lang="fr-FR" sz="1100" i="1" dirty="0" err="1">
                <a:solidFill>
                  <a:prstClr val="white"/>
                </a:solidFill>
                <a:latin typeface="Calibri" panose="020F0502020204030204"/>
              </a:rPr>
              <a:t>Heroku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48AEE9-E4E4-4872-A85D-0CEAA108B7C0}"/>
              </a:ext>
            </a:extLst>
          </p:cNvPr>
          <p:cNvSpPr txBox="1"/>
          <p:nvPr/>
        </p:nvSpPr>
        <p:spPr>
          <a:xfrm>
            <a:off x="6945223" y="4368235"/>
            <a:ext cx="10649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 </a:t>
            </a:r>
            <a:r>
              <a:rPr kumimoji="0" lang="fr-FR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Vscode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Pour debugger le code et git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977A44-81E4-4D13-83AD-275E3F11C4EF}"/>
              </a:ext>
            </a:extLst>
          </p:cNvPr>
          <p:cNvSpPr txBox="1"/>
          <p:nvPr/>
        </p:nvSpPr>
        <p:spPr>
          <a:xfrm>
            <a:off x="5968195" y="2277170"/>
            <a:ext cx="286858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GitBash</a:t>
            </a:r>
            <a:b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 les sauvegardes</a:t>
            </a:r>
            <a:br>
              <a:rPr lang="fr-FR" sz="1100" i="1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et le </a:t>
            </a:r>
            <a:r>
              <a:rPr lang="fr-FR" sz="1100" i="1" dirty="0" err="1">
                <a:solidFill>
                  <a:prstClr val="white"/>
                </a:solidFill>
                <a:latin typeface="Calibri" panose="020F0502020204030204"/>
              </a:rPr>
              <a:t>versionning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643A8D-AA01-4CD5-837F-A0B208BF0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59" y="4232976"/>
            <a:ext cx="3824029" cy="14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1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6873641-63AD-4D2B-B222-3980C1B65656}"/>
              </a:ext>
            </a:extLst>
          </p:cNvPr>
          <p:cNvSpPr/>
          <p:nvPr/>
        </p:nvSpPr>
        <p:spPr>
          <a:xfrm>
            <a:off x="3697145" y="4627616"/>
            <a:ext cx="2257093" cy="577251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3D2780A-B2E3-4A98-BED1-F52A41144CB3}"/>
              </a:ext>
            </a:extLst>
          </p:cNvPr>
          <p:cNvSpPr/>
          <p:nvPr/>
        </p:nvSpPr>
        <p:spPr>
          <a:xfrm>
            <a:off x="6545286" y="4627615"/>
            <a:ext cx="1898052" cy="577251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0A5C12-5A85-4102-BA48-94541270D56E}"/>
              </a:ext>
            </a:extLst>
          </p:cNvPr>
          <p:cNvSpPr/>
          <p:nvPr/>
        </p:nvSpPr>
        <p:spPr>
          <a:xfrm>
            <a:off x="9036529" y="4627615"/>
            <a:ext cx="1813806" cy="577251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98770FE-4B89-4325-BE11-68304898AE19}"/>
              </a:ext>
            </a:extLst>
          </p:cNvPr>
          <p:cNvSpPr/>
          <p:nvPr/>
        </p:nvSpPr>
        <p:spPr>
          <a:xfrm>
            <a:off x="1228645" y="4627616"/>
            <a:ext cx="1813806" cy="577251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62ACA3-6FD2-4C38-992A-55286AC766D8}"/>
              </a:ext>
            </a:extLst>
          </p:cNvPr>
          <p:cNvSpPr/>
          <p:nvPr/>
        </p:nvSpPr>
        <p:spPr>
          <a:xfrm>
            <a:off x="2729547" y="1722375"/>
            <a:ext cx="7425957" cy="1260986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919C3-F53E-49BC-8A89-C3A8F419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6BA6-268C-447B-9C5D-9673F07C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43280"/>
            <a:ext cx="10723969" cy="394498"/>
          </a:xfrm>
        </p:spPr>
        <p:txBody>
          <a:bodyPr anchor="t"/>
          <a:lstStyle/>
          <a:p>
            <a:pPr marL="0" indent="0">
              <a:buNone/>
            </a:pPr>
            <a:r>
              <a:rPr lang="fr-FR" dirty="0"/>
              <a:t>Pour le compte de la banque </a:t>
            </a:r>
            <a:r>
              <a:rPr lang="fr-FR" b="1" dirty="0"/>
              <a:t>Prêt à dépenser</a:t>
            </a:r>
            <a:r>
              <a:rPr lang="fr-FR" dirty="0"/>
              <a:t>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14557-6A33-4C0E-847D-28208FED8D74}"/>
              </a:ext>
            </a:extLst>
          </p:cNvPr>
          <p:cNvSpPr txBox="1"/>
          <p:nvPr/>
        </p:nvSpPr>
        <p:spPr>
          <a:xfrm>
            <a:off x="3196744" y="1752703"/>
            <a:ext cx="6491561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souhaite </a:t>
            </a:r>
            <a:r>
              <a:rPr lang="fr-FR" b="1" dirty="0"/>
              <a:t>mettre à disposition un tableau de bord + API en ligne </a:t>
            </a:r>
            <a:r>
              <a:rPr lang="fr-FR" dirty="0"/>
              <a:t>dans le but d’évaluer la solvabilité de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souhaite </a:t>
            </a:r>
            <a:r>
              <a:rPr lang="fr-FR" b="1" dirty="0"/>
              <a:t>minimiser les erreurs de jugements couteuses </a:t>
            </a:r>
            <a:r>
              <a:rPr lang="fr-FR" dirty="0"/>
              <a:t>: les clients à qui l’on attribue des prêts qui ne peuvent rembourser.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7A0E6-5830-40B7-B15C-10770C33F5B7}"/>
              </a:ext>
            </a:extLst>
          </p:cNvPr>
          <p:cNvSpPr txBox="1"/>
          <p:nvPr/>
        </p:nvSpPr>
        <p:spPr>
          <a:xfrm>
            <a:off x="1484874" y="4593077"/>
            <a:ext cx="13800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Vérification des données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1A6AC-55CC-46EE-87B0-E873AB391562}"/>
              </a:ext>
            </a:extLst>
          </p:cNvPr>
          <p:cNvSpPr txBox="1"/>
          <p:nvPr/>
        </p:nvSpPr>
        <p:spPr>
          <a:xfrm>
            <a:off x="3695002" y="4731576"/>
            <a:ext cx="22570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Scoring / Modèle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ECF3D-EFDA-4D40-AC06-90FA0FB4B4B9}"/>
              </a:ext>
            </a:extLst>
          </p:cNvPr>
          <p:cNvSpPr txBox="1"/>
          <p:nvPr/>
        </p:nvSpPr>
        <p:spPr>
          <a:xfrm>
            <a:off x="6445517" y="4731576"/>
            <a:ext cx="20997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API / 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66BBA-01F4-466B-B175-F0EFEBF23450}"/>
              </a:ext>
            </a:extLst>
          </p:cNvPr>
          <p:cNvSpPr txBox="1"/>
          <p:nvPr/>
        </p:nvSpPr>
        <p:spPr>
          <a:xfrm>
            <a:off x="9095873" y="4731576"/>
            <a:ext cx="1695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Déploiement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8E388B-B998-403E-8807-1F02C13558F5}"/>
              </a:ext>
            </a:extLst>
          </p:cNvPr>
          <p:cNvSpPr/>
          <p:nvPr/>
        </p:nvSpPr>
        <p:spPr>
          <a:xfrm>
            <a:off x="685801" y="3031403"/>
            <a:ext cx="10723969" cy="2483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AD2DB97-679C-4888-A1C2-A879D2D15FE9}"/>
              </a:ext>
            </a:extLst>
          </p:cNvPr>
          <p:cNvSpPr/>
          <p:nvPr/>
        </p:nvSpPr>
        <p:spPr>
          <a:xfrm>
            <a:off x="3141436" y="3767296"/>
            <a:ext cx="557354" cy="2966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05C1D62-1889-4401-B9CE-0617B623DC4E}"/>
              </a:ext>
            </a:extLst>
          </p:cNvPr>
          <p:cNvSpPr/>
          <p:nvPr/>
        </p:nvSpPr>
        <p:spPr>
          <a:xfrm>
            <a:off x="5954239" y="3767296"/>
            <a:ext cx="557354" cy="2966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4EACACF-384E-4560-83DE-444547008DE7}"/>
              </a:ext>
            </a:extLst>
          </p:cNvPr>
          <p:cNvSpPr/>
          <p:nvPr/>
        </p:nvSpPr>
        <p:spPr>
          <a:xfrm>
            <a:off x="8443338" y="3767296"/>
            <a:ext cx="557354" cy="2966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CA4F-5438-4513-A6B5-39CE14F2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B039D-0419-43E8-9555-64C8E77B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D740A-D56F-4876-BD1C-C2F94F98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3</a:t>
            </a:fld>
            <a:endParaRPr lang="fr-F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CB0374-D6CB-43EC-8822-1C45F01F8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95" y="3296736"/>
            <a:ext cx="1188002" cy="118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5F1DB8-DFF7-4FDD-A414-10EB41491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87" y="3339176"/>
            <a:ext cx="1188002" cy="1188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723F3D-8EFF-45D6-963E-EA39F10E9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32" y="3296734"/>
            <a:ext cx="1188000" cy="1188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E560790-9739-42EB-BBDF-CBA76F2E8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48" y="3339174"/>
            <a:ext cx="1188000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9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636" y="1825846"/>
            <a:ext cx="5935134" cy="320630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données se présentent sous la forme de 7 fichiers csv (</a:t>
            </a:r>
            <a:r>
              <a:rPr lang="fr-FR" dirty="0" err="1"/>
              <a:t>application_test</a:t>
            </a:r>
            <a:r>
              <a:rPr lang="fr-FR" dirty="0"/>
              <a:t> n’est pas considéré). </a:t>
            </a:r>
          </a:p>
          <a:p>
            <a:pPr marL="0" indent="0">
              <a:buNone/>
            </a:pPr>
            <a:r>
              <a:rPr lang="fr-FR" dirty="0"/>
              <a:t>Informations sur : </a:t>
            </a:r>
          </a:p>
          <a:p>
            <a:r>
              <a:rPr lang="fr-FR" sz="1600" dirty="0"/>
              <a:t>Les comptes des personnes, détails des habitations &amp;  moyens de transports</a:t>
            </a:r>
          </a:p>
          <a:p>
            <a:r>
              <a:rPr lang="fr-FR" sz="1600" dirty="0"/>
              <a:t>Leurs activités professionnelles, leurs revenus</a:t>
            </a:r>
          </a:p>
          <a:p>
            <a:r>
              <a:rPr lang="fr-FR" sz="1600" dirty="0"/>
              <a:t>Les prêts passés, les retards et incidents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4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F0C488-B86A-497E-9862-1D9B9839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30" y="1885701"/>
            <a:ext cx="4287224" cy="275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7A140D-F5EB-4B40-92AA-1AA7910B90C7}"/>
              </a:ext>
            </a:extLst>
          </p:cNvPr>
          <p:cNvSpPr txBox="1"/>
          <p:nvPr/>
        </p:nvSpPr>
        <p:spPr>
          <a:xfrm>
            <a:off x="1192611" y="4638088"/>
            <a:ext cx="3168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Structure de la </a:t>
            </a:r>
            <a:r>
              <a:rPr lang="fr-FR" sz="1100" i="1" dirty="0" err="1"/>
              <a:t>database</a:t>
            </a:r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val="28433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CD7413-80F9-496A-8E27-4271EFA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1. Préparation des données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69887-198F-4C0B-96FF-ACD143CC4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9D657-B824-48CA-A061-ADF3894A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5E368-E71E-4307-8869-FFE394AA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5E25-176B-41D3-AC90-1808CB99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5</a:t>
            </a:fld>
            <a:endParaRPr lang="fr-F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385D4EF-FCD0-4257-BF52-74F6108FE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159" y="1066800"/>
            <a:ext cx="2177966" cy="19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7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Préparation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636" y="1624529"/>
            <a:ext cx="5935134" cy="3206307"/>
          </a:xfrm>
        </p:spPr>
        <p:txBody>
          <a:bodyPr/>
          <a:lstStyle/>
          <a:p>
            <a:pPr marL="0" indent="0">
              <a:buNone/>
            </a:pPr>
            <a:r>
              <a:rPr lang="fr-FR" sz="1600" b="1" dirty="0"/>
              <a:t>On utilise un kernel </a:t>
            </a:r>
            <a:r>
              <a:rPr lang="fr-FR" sz="1600" b="1" dirty="0" err="1"/>
              <a:t>Kaggle</a:t>
            </a:r>
            <a:r>
              <a:rPr lang="fr-FR" sz="1600" b="1" dirty="0"/>
              <a:t> </a:t>
            </a:r>
            <a:r>
              <a:rPr lang="fr-FR" sz="1600" dirty="0"/>
              <a:t>pour accélérer le processus :</a:t>
            </a:r>
          </a:p>
          <a:p>
            <a:r>
              <a:rPr lang="fr-FR" sz="1600" b="1" dirty="0"/>
              <a:t>Vérifications</a:t>
            </a:r>
            <a:r>
              <a:rPr lang="fr-FR" sz="1600" dirty="0"/>
              <a:t> de la complétion / qualité, </a:t>
            </a:r>
          </a:p>
          <a:p>
            <a:r>
              <a:rPr lang="fr-FR" sz="1600" b="1" dirty="0"/>
              <a:t>Remplissage</a:t>
            </a:r>
            <a:r>
              <a:rPr lang="fr-FR" sz="1600" dirty="0"/>
              <a:t> par mode et médiane,</a:t>
            </a:r>
          </a:p>
          <a:p>
            <a:r>
              <a:rPr lang="fr-FR" sz="1600" b="1" dirty="0"/>
              <a:t>Analyse</a:t>
            </a:r>
            <a:r>
              <a:rPr lang="fr-FR" sz="1600" dirty="0"/>
              <a:t> univariée &amp; multivariée,</a:t>
            </a:r>
          </a:p>
          <a:p>
            <a:r>
              <a:rPr lang="fr-FR" sz="1600" b="1" dirty="0"/>
              <a:t>Feature engineering </a:t>
            </a:r>
            <a:r>
              <a:rPr lang="fr-FR" sz="1600" dirty="0"/>
              <a:t>: nouvelles variables &amp; retrait des fortes corrélations,</a:t>
            </a:r>
          </a:p>
          <a:p>
            <a:r>
              <a:rPr lang="fr-FR" sz="1600" b="1" dirty="0"/>
              <a:t>Label </a:t>
            </a:r>
            <a:r>
              <a:rPr lang="fr-FR" sz="1600" b="1" dirty="0" err="1"/>
              <a:t>encoding</a:t>
            </a:r>
            <a:r>
              <a:rPr lang="fr-FR" sz="1600" b="1" dirty="0"/>
              <a:t> </a:t>
            </a:r>
            <a:r>
              <a:rPr lang="fr-FR" sz="1600" dirty="0"/>
              <a:t>pour les colonnes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5530084" y="4944844"/>
            <a:ext cx="5150112" cy="577251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8B7D-17B6-44E3-9C0B-B373E7D6CB13}"/>
              </a:ext>
            </a:extLst>
          </p:cNvPr>
          <p:cNvSpPr txBox="1"/>
          <p:nvPr/>
        </p:nvSpPr>
        <p:spPr>
          <a:xfrm>
            <a:off x="5120640" y="5038756"/>
            <a:ext cx="593513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Les données sont prêtes à être utilisées.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6</a:t>
            </a:fld>
            <a:endParaRPr lang="fr-FR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E025E27-824E-4147-BE78-1BF213A4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36" y="1415646"/>
            <a:ext cx="2485594" cy="129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DE1DB29-257D-4136-BF09-1B553DB1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75" y="3227682"/>
            <a:ext cx="1948516" cy="20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F3914B-15BC-4DF5-9688-50F1F1C81D02}"/>
              </a:ext>
            </a:extLst>
          </p:cNvPr>
          <p:cNvSpPr txBox="1"/>
          <p:nvPr/>
        </p:nvSpPr>
        <p:spPr>
          <a:xfrm>
            <a:off x="646652" y="5277283"/>
            <a:ext cx="4269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Matrice de covariance</a:t>
            </a:r>
          </a:p>
          <a:p>
            <a:pPr algn="ctr"/>
            <a:r>
              <a:rPr lang="fr-FR" sz="1100" i="1" dirty="0"/>
              <a:t>Les zones chaudes &amp; froides doivent être surveillées / éliminées.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2EB5B-A00A-4EA6-8C74-8F3DD953C51F}"/>
              </a:ext>
            </a:extLst>
          </p:cNvPr>
          <p:cNvSpPr txBox="1"/>
          <p:nvPr/>
        </p:nvSpPr>
        <p:spPr>
          <a:xfrm>
            <a:off x="-228241" y="2732707"/>
            <a:ext cx="60973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Déséquilibre de la classe cible = solvabilité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i="1" dirty="0">
                <a:solidFill>
                  <a:prstClr val="white"/>
                </a:solidFill>
                <a:latin typeface="Calibri" panose="020F0502020204030204"/>
              </a:rPr>
              <a:t>Des opérations spécifiques seront nécessaires.</a:t>
            </a:r>
            <a:endParaRPr kumimoji="0" lang="fr-FR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0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CD7413-80F9-496A-8E27-4271EFA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2. Scoring &amp; modélisation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69887-198F-4C0B-96FF-ACD143CC4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9D657-B824-48CA-A061-ADF3894A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5E368-E71E-4307-8869-FFE394AA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5E25-176B-41D3-AC90-1808CB99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7</a:t>
            </a:fld>
            <a:endParaRPr lang="fr-F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385D4EF-FCD0-4257-BF52-74F6108FE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159" y="1066800"/>
            <a:ext cx="2177966" cy="19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95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2784-FFE8-4CC4-B99B-DC57D91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2.1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535B-D03A-4437-B5EA-D3ADC2CD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636" y="1624529"/>
            <a:ext cx="5583774" cy="3206307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/>
              <a:t>Les réponses au problème de classification vont être :</a:t>
            </a:r>
          </a:p>
          <a:p>
            <a:r>
              <a:rPr lang="fr-FR" sz="1600" dirty="0"/>
              <a:t>Vrais Positifs et Vrais Négatifs, les cas que le modèle identifie correctement.</a:t>
            </a:r>
          </a:p>
          <a:p>
            <a:r>
              <a:rPr lang="fr-FR" sz="1600" dirty="0"/>
              <a:t>Faux Positifs (clients acceptés qui vont avoir des difficultés à rembourser)</a:t>
            </a:r>
          </a:p>
          <a:p>
            <a:r>
              <a:rPr lang="fr-FR" sz="1600" dirty="0"/>
              <a:t>Faux Négatifs (clients refusés qui n’auraient pas eu de difficultés à rembourser)</a:t>
            </a:r>
          </a:p>
          <a:p>
            <a:pPr marL="0" indent="0">
              <a:buNone/>
            </a:pPr>
            <a:r>
              <a:rPr lang="fr-FR" sz="1600" dirty="0"/>
              <a:t>Ce sont les 2 dernières catégories qui coutent donc </a:t>
            </a:r>
          </a:p>
          <a:p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573B97-1908-4D90-9923-2F4C2358530D}"/>
              </a:ext>
            </a:extLst>
          </p:cNvPr>
          <p:cNvSpPr/>
          <p:nvPr/>
        </p:nvSpPr>
        <p:spPr>
          <a:xfrm>
            <a:off x="5474636" y="4542791"/>
            <a:ext cx="5583774" cy="646331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8B7D-17B6-44E3-9C0B-B373E7D6CB13}"/>
              </a:ext>
            </a:extLst>
          </p:cNvPr>
          <p:cNvSpPr txBox="1"/>
          <p:nvPr/>
        </p:nvSpPr>
        <p:spPr>
          <a:xfrm>
            <a:off x="5709283" y="4507670"/>
            <a:ext cx="511448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On crée une fonction Scoring qui accentue la pondération sur ces classes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09F0E-66E4-41A4-88D1-23984D8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57EF71-BF1F-4FAD-BD5E-D9544F8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EB80B-07D7-4A0C-B80A-31FA33E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8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077231-14A5-476C-B5D2-C7F784C5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8" y="4358790"/>
            <a:ext cx="3057525" cy="817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8DDD0C-B267-4A75-A893-C51BD622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1472672"/>
            <a:ext cx="3057526" cy="239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ECE94E-51F9-4337-AC24-82641F4A26EF}"/>
              </a:ext>
            </a:extLst>
          </p:cNvPr>
          <p:cNvSpPr txBox="1"/>
          <p:nvPr/>
        </p:nvSpPr>
        <p:spPr>
          <a:xfrm>
            <a:off x="1153884" y="3883621"/>
            <a:ext cx="33691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de confusion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63E52-E277-419C-83D0-A869A9808F1C}"/>
              </a:ext>
            </a:extLst>
          </p:cNvPr>
          <p:cNvSpPr txBox="1"/>
          <p:nvPr/>
        </p:nvSpPr>
        <p:spPr>
          <a:xfrm>
            <a:off x="810984" y="5233468"/>
            <a:ext cx="4054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Fonction de scoring pondération</a:t>
            </a:r>
          </a:p>
        </p:txBody>
      </p:sp>
    </p:spTree>
    <p:extLst>
      <p:ext uri="{BB962C8B-B14F-4D97-AF65-F5344CB8AC3E}">
        <p14:creationId xmlns:p14="http://schemas.microsoft.com/office/powerpoint/2010/main" val="322327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D77C-9597-4BE4-B363-1AA998E9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2.2 </a:t>
            </a:r>
            <a:r>
              <a:rPr lang="fr-FR" dirty="0" err="1"/>
              <a:t>Smote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6E71-CC5E-43D9-8A28-7A8671F0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82699"/>
            <a:ext cx="10723970" cy="1432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/>
              <a:t>L’analyse des labels montre que la classe 1 est largement </a:t>
            </a:r>
            <a:r>
              <a:rPr lang="fr-FR" sz="1200"/>
              <a:t>sous représentée (1 pour 10). 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Pour ne pas biaiser l’analyse et l’entrainement du modèle, on utilise une technique </a:t>
            </a:r>
            <a:r>
              <a:rPr lang="fr-FR" sz="1200" b="1" dirty="0"/>
              <a:t>d’</a:t>
            </a:r>
            <a:r>
              <a:rPr lang="fr-FR" sz="1200" b="1" dirty="0" err="1"/>
              <a:t>oversampling</a:t>
            </a:r>
            <a:r>
              <a:rPr lang="fr-FR" sz="1200" dirty="0"/>
              <a:t> pour équilibrer les classes. </a:t>
            </a:r>
          </a:p>
          <a:p>
            <a:pPr marL="0" indent="0">
              <a:buNone/>
            </a:pPr>
            <a:r>
              <a:rPr lang="fr-FR" sz="1200" dirty="0"/>
              <a:t>Dans ce cas, SMOTE qui permet de synthétiser de nouvelles données à partir de combinaisons linéaires des points de la classe.  On prend soin de n’utiliser le SMOTE QUE sur le jeu d’entrainement, et non celui de test qui doit rester intact.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AABBE-098E-484B-BD8F-00CC5E54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17/01/2021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12742-C5AC-4A10-AAB7-436C363A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P7 - Dashboard Scoring - Soutenance Martinez N.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1845-8CF6-438C-900E-04BC03BD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6C3-D6F3-4538-8133-211FB7E0CECB}" type="slidenum">
              <a:rPr lang="fr-FR" smtClean="0"/>
              <a:t>9</a:t>
            </a:fld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11E605-1316-4672-8CFC-A7DCBFE51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00" y="1898385"/>
            <a:ext cx="3244919" cy="169606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3766EB-1375-40E3-B1A7-B5D60C8FFD17}"/>
              </a:ext>
            </a:extLst>
          </p:cNvPr>
          <p:cNvSpPr/>
          <p:nvPr/>
        </p:nvSpPr>
        <p:spPr>
          <a:xfrm>
            <a:off x="1944651" y="5308483"/>
            <a:ext cx="7531122" cy="395112"/>
          </a:xfrm>
          <a:prstGeom prst="roundRect">
            <a:avLst/>
          </a:prstGeom>
          <a:solidFill>
            <a:schemeClr val="bg1">
              <a:lumMod val="85000"/>
              <a:lumOff val="15000"/>
              <a:alpha val="50196"/>
            </a:schemeClr>
          </a:solidFill>
        </p:spPr>
        <p:txBody>
          <a:bodyPr wrap="square" rtlCol="0">
            <a:noAutofit/>
          </a:bodyPr>
          <a:lstStyle/>
          <a:p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08456-758C-40BC-9A74-DF5068DB6E0F}"/>
              </a:ext>
            </a:extLst>
          </p:cNvPr>
          <p:cNvSpPr txBox="1"/>
          <p:nvPr/>
        </p:nvSpPr>
        <p:spPr>
          <a:xfrm>
            <a:off x="1755972" y="5316976"/>
            <a:ext cx="788973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Les données étant équilibrés, on peut passer à l’entraînement des modèles.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7A6DAA-3FCF-473D-B880-A4A62F5F02B3}"/>
              </a:ext>
            </a:extLst>
          </p:cNvPr>
          <p:cNvGrpSpPr/>
          <p:nvPr/>
        </p:nvGrpSpPr>
        <p:grpSpPr>
          <a:xfrm>
            <a:off x="6290546" y="1514750"/>
            <a:ext cx="2913870" cy="2463332"/>
            <a:chOff x="1505630" y="1861365"/>
            <a:chExt cx="3369130" cy="28482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B4F81B3-6B86-49D1-B094-24A950D2B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5630" y="1861365"/>
              <a:ext cx="3369130" cy="2848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839B11-2F81-4F89-8240-254DA0BDC745}"/>
                </a:ext>
              </a:extLst>
            </p:cNvPr>
            <p:cNvSpPr/>
            <p:nvPr/>
          </p:nvSpPr>
          <p:spPr>
            <a:xfrm>
              <a:off x="1642683" y="2379238"/>
              <a:ext cx="1537487" cy="129293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0C350E-A866-41B8-B2C1-DEBEA9BE7E3E}"/>
                </a:ext>
              </a:extLst>
            </p:cNvPr>
            <p:cNvSpPr/>
            <p:nvPr/>
          </p:nvSpPr>
          <p:spPr>
            <a:xfrm>
              <a:off x="1652708" y="4433266"/>
              <a:ext cx="1537487" cy="129293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771EB3-8C71-4F18-938A-D4B9C172B1F8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2411427" y="2508531"/>
              <a:ext cx="10025" cy="1924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71A0F19-5AA7-487A-AD26-5AAB2BE533B4}"/>
              </a:ext>
            </a:extLst>
          </p:cNvPr>
          <p:cNvSpPr/>
          <p:nvPr/>
        </p:nvSpPr>
        <p:spPr>
          <a:xfrm>
            <a:off x="5520093" y="2564346"/>
            <a:ext cx="461246" cy="36414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09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10DD0C9-E049-4057-9414-0BCC4F95AEEC}" vid="{9FB8205C-93CD-486B-851F-A3599DEBCB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2224</TotalTime>
  <Words>1834</Words>
  <Application>Microsoft Office PowerPoint</Application>
  <PresentationFormat>Widescreen</PresentationFormat>
  <Paragraphs>254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Theme1</vt:lpstr>
      <vt:lpstr>P7 – Implémentez  un modèle de scoring</vt:lpstr>
      <vt:lpstr>Plan</vt:lpstr>
      <vt:lpstr>Présentation du projet</vt:lpstr>
      <vt:lpstr>Présentation des données</vt:lpstr>
      <vt:lpstr>1. Préparation des données</vt:lpstr>
      <vt:lpstr>2. Préparation des données</vt:lpstr>
      <vt:lpstr>2. Scoring &amp; modélisation</vt:lpstr>
      <vt:lpstr>2.1 Scoring</vt:lpstr>
      <vt:lpstr>2.2 Smote</vt:lpstr>
      <vt:lpstr>2.3 Comparaison de modèles</vt:lpstr>
      <vt:lpstr>2.4 Optimisation du modèle</vt:lpstr>
      <vt:lpstr>2.5 interprétation du modèle</vt:lpstr>
      <vt:lpstr>3. Api &amp; Dashboard</vt:lpstr>
      <vt:lpstr>3.1 Structure de l’ app</vt:lpstr>
      <vt:lpstr>3.2 l’ Api Flask</vt:lpstr>
      <vt:lpstr>3.3 Le dashboard Streamlit</vt:lpstr>
      <vt:lpstr>4. Déploiement </vt:lpstr>
      <vt:lpstr>4.1 Structure du déploiement de l’app</vt:lpstr>
      <vt:lpstr>4.2 GIT &amp; github</vt:lpstr>
      <vt:lpstr>4.3 Déploiement du tableau de bord</vt:lpstr>
      <vt:lpstr>4.4 déploiement de l’ api</vt:lpstr>
      <vt:lpstr>Conclusion</vt:lpstr>
      <vt:lpstr>Ouverture</vt:lpstr>
      <vt:lpstr>Merci !</vt:lpstr>
      <vt:lpstr>Les outils CLI : indispensables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P6 – Texte &amp; Image</dc:title>
  <dc:creator>Nicolas Martinez</dc:creator>
  <cp:lastModifiedBy>Nicolas Martinez</cp:lastModifiedBy>
  <cp:revision>20</cp:revision>
  <dcterms:created xsi:type="dcterms:W3CDTF">2021-11-03T09:44:10Z</dcterms:created>
  <dcterms:modified xsi:type="dcterms:W3CDTF">2022-01-21T17:35:05Z</dcterms:modified>
</cp:coreProperties>
</file>