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ubik Medium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Abe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ubikMedium-italic.fntdata"/><Relationship Id="rId16" Type="http://schemas.openxmlformats.org/officeDocument/2006/relationships/font" Target="fonts/RubikMedium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ubik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b1907d94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b1907d94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a14f60b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a14f60b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a14f60b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a14f60b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647c0eab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647c0eab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647c0eabe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647c0eab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b1907d94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b1907d94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647c0eabe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647c0eab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a14f60b9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a14f60b9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b1907d9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b1907d9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25" name="Google Shape;125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40" name="Google Shape;140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50" name="Google Shape;150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58" name="Google Shape;158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88" name="Google Shape;188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89" name="Google Shape;18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93" name="Google Shape;193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06" name="Google Shape;206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8" name="Google Shape;218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24" name="Google Shape;224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25" name="Google Shape;225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29" name="Google Shape;229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36" name="Google Shape;236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37" name="Google Shape;237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41" name="Google Shape;241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48" name="Google Shape;248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49" name="Google Shape;249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4" name="Google Shape;24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58" name="Google Shape;258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69" name="Google Shape;26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80" name="Google Shape;280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" name="Google Shape;287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8" name="Google Shape;28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4" name="Google Shape;294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5" name="Google Shape;295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6" name="Google Shape;296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8" name="Google Shape;298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9" name="Google Shape;299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1" name="Google Shape;301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03" name="Google Shape;303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304" name="Google Shape;304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313" name="Google Shape;313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3" name="Google Shape;323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4" name="Google Shape;324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6" name="Google Shape;326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30" name="Google Shape;330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31" name="Google Shape;331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0" name="Google Shape;340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1" name="Google Shape;341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6" name="Google Shape;36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8" name="Google Shape;38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41" name="Google Shape;41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9" name="Google Shape;49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63" name="Google Shape;63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73" name="Google Shape;73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74" name="Google Shape;74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81" name="Google Shape;81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9" name="Google Shape;89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102" name="Google Shape;102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13" name="Google Shape;113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14" name="Google Shape;114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15" name="Google Shape;115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9" name="Google Shape;119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3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ctrTitle"/>
          </p:nvPr>
        </p:nvSpPr>
        <p:spPr>
          <a:xfrm>
            <a:off x="2115225" y="1354475"/>
            <a:ext cx="4913700" cy="23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Kickstarter </a:t>
            </a:r>
            <a:r>
              <a:rPr lang="en" sz="6400"/>
              <a:t>Prediction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2615425" y="4040750"/>
            <a:ext cx="39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2990200" y="4040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Group 42</a:t>
            </a:r>
            <a:endParaRPr sz="2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2" name="Google Shape;352;p27"/>
          <p:cNvSpPr txBox="1"/>
          <p:nvPr>
            <p:ph idx="4294967295" type="subTitle"/>
          </p:nvPr>
        </p:nvSpPr>
        <p:spPr>
          <a:xfrm>
            <a:off x="6724100" y="3836753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Necmettin Çalıbaşı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Claudiu Gheorma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Ryan Goor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Shahrin Rahman</a:t>
            </a:r>
            <a:endParaRPr sz="1100"/>
          </a:p>
        </p:txBody>
      </p:sp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458" name="Google Shape;458;p3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60" name="Google Shape;460;p3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Temporality</a:t>
            </a:r>
            <a:endParaRPr/>
          </a:p>
        </p:txBody>
      </p:sp>
      <p:sp>
        <p:nvSpPr>
          <p:cNvPr id="461" name="Google Shape;461;p3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62" name="Google Shape;462;p3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- 49000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Interpretation &amp; Evaluation</a:t>
            </a:r>
            <a:endParaRPr/>
          </a:p>
        </p:txBody>
      </p: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idx="1" type="subTitle"/>
          </p:nvPr>
        </p:nvSpPr>
        <p:spPr>
          <a:xfrm>
            <a:off x="3397475" y="13115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USD_GOAL</a:t>
            </a:r>
            <a:endParaRPr/>
          </a:p>
        </p:txBody>
      </p:sp>
      <p:sp>
        <p:nvSpPr>
          <p:cNvPr id="359" name="Google Shape;359;p28"/>
          <p:cNvSpPr txBox="1"/>
          <p:nvPr>
            <p:ph idx="2" type="subTitle"/>
          </p:nvPr>
        </p:nvSpPr>
        <p:spPr>
          <a:xfrm>
            <a:off x="3397475" y="17574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Standardizing the goal to match with usd_pledged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0" name="Google Shape;360;p28"/>
          <p:cNvSpPr txBox="1"/>
          <p:nvPr>
            <p:ph idx="3" type="subTitle"/>
          </p:nvPr>
        </p:nvSpPr>
        <p:spPr>
          <a:xfrm>
            <a:off x="819875" y="131152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61" name="Google Shape;361;p28"/>
          <p:cNvSpPr txBox="1"/>
          <p:nvPr>
            <p:ph idx="4" type="subTitle"/>
          </p:nvPr>
        </p:nvSpPr>
        <p:spPr>
          <a:xfrm>
            <a:off x="819875" y="170692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“Name” feature contains natural </a:t>
            </a:r>
            <a:r>
              <a:rPr lang="en"/>
              <a:t>language</a:t>
            </a:r>
            <a:endParaRPr/>
          </a:p>
        </p:txBody>
      </p:sp>
      <p:sp>
        <p:nvSpPr>
          <p:cNvPr id="362" name="Google Shape;362;p28"/>
          <p:cNvSpPr txBox="1"/>
          <p:nvPr>
            <p:ph idx="5" type="subTitle"/>
          </p:nvPr>
        </p:nvSpPr>
        <p:spPr>
          <a:xfrm>
            <a:off x="5975075" y="13115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CATEGORY_CAT</a:t>
            </a:r>
            <a:endParaRPr/>
          </a:p>
        </p:txBody>
      </p:sp>
      <p:sp>
        <p:nvSpPr>
          <p:cNvPr id="363" name="Google Shape;363;p28"/>
          <p:cNvSpPr txBox="1"/>
          <p:nvPr>
            <p:ph idx="6" type="subTitle"/>
          </p:nvPr>
        </p:nvSpPr>
        <p:spPr>
          <a:xfrm>
            <a:off x="5975075" y="17574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 of the category feature.</a:t>
            </a:r>
            <a:endParaRPr/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</a:t>
            </a:r>
            <a:r>
              <a:rPr lang="en"/>
              <a:t> Features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63" y="2819413"/>
            <a:ext cx="2280424" cy="12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 rotWithShape="1">
          <a:blip r:embed="rId4">
            <a:alphaModFix/>
          </a:blip>
          <a:srcRect b="19993" l="0" r="46071" t="0"/>
          <a:stretch/>
        </p:blipFill>
        <p:spPr>
          <a:xfrm>
            <a:off x="1127004" y="2874875"/>
            <a:ext cx="1734748" cy="11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8622" y="2625275"/>
            <a:ext cx="1221901" cy="15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374" name="Google Shape;374;p29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</p:txBody>
      </p:sp>
      <p:sp>
        <p:nvSpPr>
          <p:cNvPr id="375" name="Google Shape;375;p29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punctuation and grammar </a:t>
            </a:r>
            <a:endParaRPr/>
          </a:p>
        </p:txBody>
      </p:sp>
      <p:sp>
        <p:nvSpPr>
          <p:cNvPr id="376" name="Google Shape;376;p29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377" name="Google Shape;377;p29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the </a:t>
            </a:r>
            <a:r>
              <a:rPr lang="en"/>
              <a:t>occurrence</a:t>
            </a:r>
            <a:r>
              <a:rPr lang="en"/>
              <a:t> of words</a:t>
            </a:r>
            <a:endParaRPr/>
          </a:p>
        </p:txBody>
      </p:sp>
      <p:sp>
        <p:nvSpPr>
          <p:cNvPr id="378" name="Google Shape;378;p29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379" name="Google Shape;379;p29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root word</a:t>
            </a:r>
            <a:endParaRPr/>
          </a:p>
        </p:txBody>
      </p:sp>
      <p:sp>
        <p:nvSpPr>
          <p:cNvPr id="380" name="Google Shape;380;p29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Calculation</a:t>
            </a:r>
            <a:endParaRPr/>
          </a:p>
        </p:txBody>
      </p:sp>
      <p:sp>
        <p:nvSpPr>
          <p:cNvPr id="381" name="Google Shape;381;p29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TF-IDF score.</a:t>
            </a:r>
            <a:endParaRPr/>
          </a:p>
        </p:txBody>
      </p:sp>
      <p:sp>
        <p:nvSpPr>
          <p:cNvPr id="382" name="Google Shape;38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idx="1" type="subTitle"/>
          </p:nvPr>
        </p:nvSpPr>
        <p:spPr>
          <a:xfrm>
            <a:off x="3186325" y="20520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field</a:t>
            </a:r>
            <a:endParaRPr/>
          </a:p>
        </p:txBody>
      </p:sp>
      <p:sp>
        <p:nvSpPr>
          <p:cNvPr id="388" name="Google Shape;388;p30"/>
          <p:cNvSpPr txBox="1"/>
          <p:nvPr>
            <p:ph idx="2" type="subTitle"/>
          </p:nvPr>
        </p:nvSpPr>
        <p:spPr>
          <a:xfrm>
            <a:off x="3186325" y="2245500"/>
            <a:ext cx="23490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added a new field with the derived usd_goal. These values were rounded for improved readability.</a:t>
            </a:r>
            <a:endParaRPr/>
          </a:p>
        </p:txBody>
      </p:sp>
      <p:sp>
        <p:nvSpPr>
          <p:cNvPr id="389" name="Google Shape;389;p30"/>
          <p:cNvSpPr txBox="1"/>
          <p:nvPr>
            <p:ph idx="3" type="subTitle"/>
          </p:nvPr>
        </p:nvSpPr>
        <p:spPr>
          <a:xfrm>
            <a:off x="608725" y="20520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FX_rate</a:t>
            </a:r>
            <a:endParaRPr/>
          </a:p>
        </p:txBody>
      </p:sp>
      <p:sp>
        <p:nvSpPr>
          <p:cNvPr id="390" name="Google Shape;390;p30"/>
          <p:cNvSpPr txBox="1"/>
          <p:nvPr>
            <p:ph idx="4" type="subTitle"/>
          </p:nvPr>
        </p:nvSpPr>
        <p:spPr>
          <a:xfrm>
            <a:off x="608725" y="22455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fx_rate to bring all the goals in the same currency.</a:t>
            </a:r>
            <a:endParaRPr/>
          </a:p>
        </p:txBody>
      </p:sp>
      <p:sp>
        <p:nvSpPr>
          <p:cNvPr id="391" name="Google Shape;391;p30"/>
          <p:cNvSpPr txBox="1"/>
          <p:nvPr>
            <p:ph idx="5" type="subTitle"/>
          </p:nvPr>
        </p:nvSpPr>
        <p:spPr>
          <a:xfrm>
            <a:off x="5933175" y="20520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Predominant currency</a:t>
            </a:r>
            <a:endParaRPr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USD_GOAL</a:t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5535325" y="23392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chose to transform all the goals in the most frequent currency.</a:t>
            </a:r>
            <a:endParaRPr/>
          </a:p>
        </p:txBody>
      </p: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idx="1" type="subTitle"/>
          </p:nvPr>
        </p:nvSpPr>
        <p:spPr>
          <a:xfrm>
            <a:off x="5890013" y="21649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Subcategory</a:t>
            </a:r>
            <a:endParaRPr/>
          </a:p>
        </p:txBody>
      </p:sp>
      <p:sp>
        <p:nvSpPr>
          <p:cNvPr id="400" name="Google Shape;400;p31"/>
          <p:cNvSpPr txBox="1"/>
          <p:nvPr>
            <p:ph idx="2" type="subTitle"/>
          </p:nvPr>
        </p:nvSpPr>
        <p:spPr>
          <a:xfrm>
            <a:off x="5890013" y="24612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improvement: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 the feature instead of giving it a number.</a:t>
            </a:r>
            <a:endParaRPr/>
          </a:p>
        </p:txBody>
      </p:sp>
      <p:sp>
        <p:nvSpPr>
          <p:cNvPr id="401" name="Google Shape;401;p31"/>
          <p:cNvSpPr txBox="1"/>
          <p:nvPr>
            <p:ph idx="3" type="subTitle"/>
          </p:nvPr>
        </p:nvSpPr>
        <p:spPr>
          <a:xfrm>
            <a:off x="904988" y="21649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402" name="Google Shape;402;p31"/>
          <p:cNvSpPr txBox="1"/>
          <p:nvPr>
            <p:ph idx="4" type="subTitle"/>
          </p:nvPr>
        </p:nvSpPr>
        <p:spPr>
          <a:xfrm>
            <a:off x="904988" y="24612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“art” and encoding it to a number</a:t>
            </a:r>
            <a:endParaRPr/>
          </a:p>
        </p:txBody>
      </p:sp>
      <p:sp>
        <p:nvSpPr>
          <p:cNvPr id="403" name="Google Shape;403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sp>
        <p:nvSpPr>
          <p:cNvPr id="404" name="Google Shape;404;p31"/>
          <p:cNvSpPr txBox="1"/>
          <p:nvPr>
            <p:ph idx="3" type="subTitle"/>
          </p:nvPr>
        </p:nvSpPr>
        <p:spPr>
          <a:xfrm>
            <a:off x="3253988" y="21649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</p:txBody>
      </p:sp>
      <p:sp>
        <p:nvSpPr>
          <p:cNvPr id="405" name="Google Shape;405;p31"/>
          <p:cNvSpPr txBox="1"/>
          <p:nvPr>
            <p:ph idx="4" type="subTitle"/>
          </p:nvPr>
        </p:nvSpPr>
        <p:spPr>
          <a:xfrm>
            <a:off x="3253988" y="24612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the country </a:t>
            </a:r>
            <a:endParaRPr/>
          </a:p>
        </p:txBody>
      </p:sp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idx="3" type="subTitle"/>
          </p:nvPr>
        </p:nvSpPr>
        <p:spPr>
          <a:xfrm>
            <a:off x="1200875" y="13011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new_usd_pledged</a:t>
            </a:r>
            <a:endParaRPr/>
          </a:p>
        </p:txBody>
      </p:sp>
      <p:sp>
        <p:nvSpPr>
          <p:cNvPr id="412" name="Google Shape;412;p32"/>
          <p:cNvSpPr txBox="1"/>
          <p:nvPr>
            <p:ph idx="4" type="subTitle"/>
          </p:nvPr>
        </p:nvSpPr>
        <p:spPr>
          <a:xfrm>
            <a:off x="1200875" y="162847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an error in the data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 txBox="1"/>
          <p:nvPr>
            <p:ph idx="5" type="subTitle"/>
          </p:nvPr>
        </p:nvSpPr>
        <p:spPr>
          <a:xfrm>
            <a:off x="5475950" y="13011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Project_duration</a:t>
            </a:r>
            <a:endParaRPr/>
          </a:p>
        </p:txBody>
      </p:sp>
      <p:sp>
        <p:nvSpPr>
          <p:cNvPr id="414" name="Google Shape;414;p32"/>
          <p:cNvSpPr txBox="1"/>
          <p:nvPr>
            <p:ph idx="6" type="subTitle"/>
          </p:nvPr>
        </p:nvSpPr>
        <p:spPr>
          <a:xfrm>
            <a:off x="5566463" y="1628475"/>
            <a:ext cx="2051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data more readable</a:t>
            </a:r>
            <a:endParaRPr/>
          </a:p>
        </p:txBody>
      </p:sp>
      <p:sp>
        <p:nvSpPr>
          <p:cNvPr id="415" name="Google Shape;415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Exploration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75" y="2335850"/>
            <a:ext cx="1641400" cy="2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650" y="2335850"/>
            <a:ext cx="2939324" cy="22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idx="1" type="subTitle"/>
          </p:nvPr>
        </p:nvSpPr>
        <p:spPr>
          <a:xfrm>
            <a:off x="3397500" y="19911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 set</a:t>
            </a:r>
            <a:endParaRPr/>
          </a:p>
        </p:txBody>
      </p:sp>
      <p:sp>
        <p:nvSpPr>
          <p:cNvPr id="424" name="Google Shape;424;p33"/>
          <p:cNvSpPr txBox="1"/>
          <p:nvPr>
            <p:ph idx="2" type="subTitle"/>
          </p:nvPr>
        </p:nvSpPr>
        <p:spPr>
          <a:xfrm>
            <a:off x="3397500" y="235057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for large data sets because of variable importance measure, OBB error detection.</a:t>
            </a:r>
            <a:endParaRPr/>
          </a:p>
        </p:txBody>
      </p:sp>
      <p:sp>
        <p:nvSpPr>
          <p:cNvPr id="425" name="Google Shape;425;p33"/>
          <p:cNvSpPr txBox="1"/>
          <p:nvPr>
            <p:ph idx="3" type="subTitle"/>
          </p:nvPr>
        </p:nvSpPr>
        <p:spPr>
          <a:xfrm>
            <a:off x="819900" y="22450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&amp; non-</a:t>
            </a:r>
            <a:r>
              <a:rPr lang="en"/>
              <a:t>numeric</a:t>
            </a:r>
            <a:r>
              <a:rPr lang="en"/>
              <a:t> Data Points</a:t>
            </a:r>
            <a:endParaRPr/>
          </a:p>
        </p:txBody>
      </p:sp>
      <p:sp>
        <p:nvSpPr>
          <p:cNvPr id="426" name="Google Shape;426;p33"/>
          <p:cNvSpPr txBox="1"/>
          <p:nvPr>
            <p:ph idx="4" type="subTitle"/>
          </p:nvPr>
        </p:nvSpPr>
        <p:spPr>
          <a:xfrm>
            <a:off x="819900" y="24385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to use both numerical and non-numerical data, e.g usd_goal and staff_pick.</a:t>
            </a:r>
            <a:endParaRPr/>
          </a:p>
        </p:txBody>
      </p:sp>
      <p:sp>
        <p:nvSpPr>
          <p:cNvPr id="427" name="Google Shape;427;p33"/>
          <p:cNvSpPr txBox="1"/>
          <p:nvPr>
            <p:ph idx="5" type="subTitle"/>
          </p:nvPr>
        </p:nvSpPr>
        <p:spPr>
          <a:xfrm>
            <a:off x="5975100" y="19911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Interpretability</a:t>
            </a:r>
            <a:endParaRPr/>
          </a:p>
        </p:txBody>
      </p:sp>
      <p:sp>
        <p:nvSpPr>
          <p:cNvPr id="428" name="Google Shape;428;p33"/>
          <p:cNvSpPr txBox="1"/>
          <p:nvPr>
            <p:ph idx="6" type="subTitle"/>
          </p:nvPr>
        </p:nvSpPr>
        <p:spPr>
          <a:xfrm>
            <a:off x="5975100" y="230357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interpret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results due to the big number of decision trees that yield in the aggregated result.</a:t>
            </a:r>
            <a:endParaRPr/>
          </a:p>
        </p:txBody>
      </p:sp>
      <p:sp>
        <p:nvSpPr>
          <p:cNvPr id="429" name="Google Shape;429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 - Random Forest</a:t>
            </a:r>
            <a:endParaRPr/>
          </a:p>
        </p:txBody>
      </p:sp>
      <p:sp>
        <p:nvSpPr>
          <p:cNvPr id="430" name="Google Shape;43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idx="1" type="subTitle"/>
          </p:nvPr>
        </p:nvSpPr>
        <p:spPr>
          <a:xfrm>
            <a:off x="3397475" y="1787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scores</a:t>
            </a:r>
            <a:endParaRPr/>
          </a:p>
        </p:txBody>
      </p:sp>
      <p:sp>
        <p:nvSpPr>
          <p:cNvPr id="436" name="Google Shape;436;p34"/>
          <p:cNvSpPr txBox="1"/>
          <p:nvPr>
            <p:ph idx="2" type="subTitle"/>
          </p:nvPr>
        </p:nvSpPr>
        <p:spPr>
          <a:xfrm>
            <a:off x="3397475" y="216517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trying different k-values, we observed that as the k increases, the improvement in performance increases only slightly more.</a:t>
            </a:r>
            <a:endParaRPr/>
          </a:p>
        </p:txBody>
      </p:sp>
      <p:sp>
        <p:nvSpPr>
          <p:cNvPr id="437" name="Google Shape;437;p34"/>
          <p:cNvSpPr txBox="1"/>
          <p:nvPr>
            <p:ph idx="3" type="subTitle"/>
          </p:nvPr>
        </p:nvSpPr>
        <p:spPr>
          <a:xfrm>
            <a:off x="819875" y="1787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time</a:t>
            </a:r>
            <a:endParaRPr/>
          </a:p>
        </p:txBody>
      </p:sp>
      <p:sp>
        <p:nvSpPr>
          <p:cNvPr id="438" name="Google Shape;438;p34"/>
          <p:cNvSpPr txBox="1"/>
          <p:nvPr>
            <p:ph idx="4" type="subTitle"/>
          </p:nvPr>
        </p:nvSpPr>
        <p:spPr>
          <a:xfrm>
            <a:off x="819875" y="206235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number of folds to be as low as possible in order to maintain a reasonable computational time while trying to achieve a high validation score.</a:t>
            </a:r>
            <a:endParaRPr/>
          </a:p>
        </p:txBody>
      </p:sp>
      <p:sp>
        <p:nvSpPr>
          <p:cNvPr id="439" name="Google Shape;439;p34"/>
          <p:cNvSpPr txBox="1"/>
          <p:nvPr>
            <p:ph idx="5" type="subTitle"/>
          </p:nvPr>
        </p:nvSpPr>
        <p:spPr>
          <a:xfrm>
            <a:off x="5975075" y="178754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k</a:t>
            </a:r>
            <a:endParaRPr/>
          </a:p>
        </p:txBody>
      </p:sp>
      <p:sp>
        <p:nvSpPr>
          <p:cNvPr id="440" name="Google Shape;440;p34"/>
          <p:cNvSpPr txBox="1"/>
          <p:nvPr>
            <p:ph idx="6" type="subTitle"/>
          </p:nvPr>
        </p:nvSpPr>
        <p:spPr>
          <a:xfrm>
            <a:off x="5975075" y="2165175"/>
            <a:ext cx="23490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value of 1 to 10 has been observed in validation graph and even though a value of k = 10 is common,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5 was chosen in this project since it gives the best </a:t>
            </a:r>
            <a:r>
              <a:rPr lang="en"/>
              <a:t>result</a:t>
            </a:r>
            <a:r>
              <a:rPr lang="en"/>
              <a:t> in testing phase.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scheme</a:t>
            </a:r>
            <a:endParaRPr/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idx="3" type="subTitle"/>
          </p:nvPr>
        </p:nvSpPr>
        <p:spPr>
          <a:xfrm>
            <a:off x="1330825" y="19683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trees</a:t>
            </a:r>
            <a:endParaRPr/>
          </a:p>
        </p:txBody>
      </p:sp>
      <p:sp>
        <p:nvSpPr>
          <p:cNvPr id="448" name="Google Shape;448;p35"/>
          <p:cNvSpPr txBox="1"/>
          <p:nvPr>
            <p:ph idx="4" type="subTitle"/>
          </p:nvPr>
        </p:nvSpPr>
        <p:spPr>
          <a:xfrm>
            <a:off x="1330825" y="2327725"/>
            <a:ext cx="23490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5-fold validation, we plotted the accuracy score in regards to the number of trees.</a:t>
            </a:r>
            <a:endParaRPr/>
          </a:p>
        </p:txBody>
      </p:sp>
      <p:sp>
        <p:nvSpPr>
          <p:cNvPr id="449" name="Google Shape;449;p35"/>
          <p:cNvSpPr txBox="1"/>
          <p:nvPr>
            <p:ph idx="5" type="subTitle"/>
          </p:nvPr>
        </p:nvSpPr>
        <p:spPr>
          <a:xfrm>
            <a:off x="5173150" y="196832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number</a:t>
            </a:r>
            <a:endParaRPr/>
          </a:p>
        </p:txBody>
      </p:sp>
      <p:sp>
        <p:nvSpPr>
          <p:cNvPr id="450" name="Google Shape;450;p35"/>
          <p:cNvSpPr txBox="1"/>
          <p:nvPr>
            <p:ph idx="6" type="subTitle"/>
          </p:nvPr>
        </p:nvSpPr>
        <p:spPr>
          <a:xfrm>
            <a:off x="5239000" y="2327725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testing with different number of estimators (between 1 and 100), the best score was resulted from using 20 estimators.</a:t>
            </a:r>
            <a:endParaRPr/>
          </a:p>
        </p:txBody>
      </p:sp>
      <p:sp>
        <p:nvSpPr>
          <p:cNvPr id="451" name="Google Shape;451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Optimizing Hyperparameters</a:t>
            </a:r>
            <a:endParaRPr/>
          </a:p>
        </p:txBody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