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8" r:id="rId4"/>
    <p:sldId id="259" r:id="rId5"/>
    <p:sldId id="260" r:id="rId6"/>
    <p:sldId id="262" r:id="rId7"/>
    <p:sldId id="263" r:id="rId8"/>
    <p:sldId id="264"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1BB8F8-5C1A-8879-7509-C25B4EB0F3B2}" name="Görkem Kıvanç" initials="GK" userId="edef0ee01f24ec7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D758D-B95E-4F3C-9D2B-4FDCA7B08944}" v="1090" dt="2021-10-02T23:38:18.232"/>
    <p1510:client id="{6A61F5E3-0366-4742-9BD4-B644FB4F6326}" v="178" dt="2021-10-02T15:53:53.464"/>
    <p1510:client id="{BD7D0E6D-8C5F-4CA4-89DE-66E81743ABC8}" v="35" dt="2021-10-02T14:25:23.099"/>
    <p1510:client id="{CAB015BD-E95D-44E7-B8E5-A6A2A8036442}" v="226" dt="2021-10-03T09:08:39.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3.10.2021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3.10.2021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3.10.2021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3.10.2021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Başlık 1">
            <a:extLst>
              <a:ext uri="{FF2B5EF4-FFF2-40B4-BE49-F238E27FC236}">
                <a16:creationId xmlns:a16="http://schemas.microsoft.com/office/drawing/2014/main" id="{91024C2B-434F-4414-8452-46186291B389}"/>
              </a:ext>
            </a:extLst>
          </p:cNvPr>
          <p:cNvSpPr>
            <a:spLocks noGrp="1"/>
          </p:cNvSpPr>
          <p:nvPr>
            <p:ph type="title"/>
          </p:nvPr>
        </p:nvSpPr>
        <p:spPr>
          <a:xfrm>
            <a:off x="1014141" y="1450655"/>
            <a:ext cx="3932030" cy="3956690"/>
          </a:xfrm>
        </p:spPr>
        <p:txBody>
          <a:bodyPr anchor="ctr">
            <a:normAutofit fontScale="90000"/>
          </a:bodyPr>
          <a:lstStyle/>
          <a:p>
            <a:br>
              <a:rPr lang="tr-TR" sz="5600" b="1" dirty="0">
                <a:solidFill>
                  <a:schemeClr val="bg1"/>
                </a:solidFill>
                <a:ea typeface="+mj-lt"/>
                <a:cs typeface="+mj-lt"/>
              </a:rPr>
            </a:br>
            <a:br>
              <a:rPr lang="tr-TR" sz="5600" b="1" dirty="0">
                <a:solidFill>
                  <a:schemeClr val="bg1"/>
                </a:solidFill>
                <a:ea typeface="+mj-lt"/>
                <a:cs typeface="+mj-lt"/>
              </a:rPr>
            </a:br>
            <a:r>
              <a:rPr lang="tr-TR" sz="5600" b="1" dirty="0" err="1">
                <a:solidFill>
                  <a:schemeClr val="bg1"/>
                </a:solidFill>
                <a:ea typeface="+mj-lt"/>
                <a:cs typeface="+mj-lt"/>
              </a:rPr>
              <a:t>Abstract</a:t>
            </a:r>
            <a:r>
              <a:rPr lang="tr-TR" sz="5600" b="1" dirty="0">
                <a:solidFill>
                  <a:schemeClr val="bg1"/>
                </a:solidFill>
                <a:ea typeface="+mj-lt"/>
                <a:cs typeface="+mj-lt"/>
              </a:rPr>
              <a:t> </a:t>
            </a:r>
            <a:r>
              <a:rPr lang="tr-TR" sz="5600" b="1" dirty="0" err="1">
                <a:solidFill>
                  <a:schemeClr val="bg1"/>
                </a:solidFill>
                <a:ea typeface="+mj-lt"/>
                <a:cs typeface="+mj-lt"/>
              </a:rPr>
              <a:t>Factory</a:t>
            </a:r>
            <a:r>
              <a:rPr lang="tr-TR" sz="5600" b="1" dirty="0">
                <a:solidFill>
                  <a:schemeClr val="bg1"/>
                </a:solidFill>
                <a:ea typeface="+mj-lt"/>
                <a:cs typeface="+mj-lt"/>
              </a:rPr>
              <a:t> Deseni Nedir ?</a:t>
            </a:r>
            <a:br>
              <a:rPr lang="tr-TR" sz="5600" b="1" dirty="0">
                <a:ea typeface="+mj-lt"/>
                <a:cs typeface="+mj-lt"/>
              </a:rPr>
            </a:br>
            <a:endParaRPr lang="tr-TR" sz="5600" b="1">
              <a:solidFill>
                <a:schemeClr val="bg1"/>
              </a:solidFill>
              <a:ea typeface="+mj-lt"/>
              <a:cs typeface="+mj-lt"/>
            </a:endParaRPr>
          </a:p>
          <a:p>
            <a:endParaRPr lang="tr-TR" sz="5600">
              <a:solidFill>
                <a:schemeClr val="bg1"/>
              </a:solidFill>
              <a:cs typeface="Calibri Light"/>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16E8112-4E93-4CD3-B841-9CE77C6589C4}"/>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457200" indent="-457200"/>
            <a:r>
              <a:rPr lang="tr-TR" sz="2000">
                <a:solidFill>
                  <a:schemeClr val="bg1"/>
                </a:solidFill>
                <a:ea typeface="+mn-lt"/>
                <a:cs typeface="+mn-lt"/>
              </a:rPr>
              <a:t>Abstract Factory deseni, aynı anda birden çok nesne ile birlikte işlem yapmak istediğimiz durumlarda kullanabileceğimiz bir tasarım desenidir.</a:t>
            </a:r>
          </a:p>
          <a:p>
            <a:endParaRPr lang="tr-TR" sz="2000">
              <a:solidFill>
                <a:schemeClr val="bg1"/>
              </a:solidFill>
              <a:cs typeface="Calibri"/>
            </a:endParaRPr>
          </a:p>
        </p:txBody>
      </p:sp>
    </p:spTree>
    <p:extLst>
      <p:ext uri="{BB962C8B-B14F-4D97-AF65-F5344CB8AC3E}">
        <p14:creationId xmlns:p14="http://schemas.microsoft.com/office/powerpoint/2010/main" val="246831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27088" y="1641752"/>
            <a:ext cx="3527425" cy="4366936"/>
          </a:xfrm>
        </p:spPr>
        <p:txBody>
          <a:bodyPr anchor="t">
            <a:normAutofit/>
          </a:bodyPr>
          <a:lstStyle/>
          <a:p>
            <a:r>
              <a:rPr lang="tr-TR" sz="4000" b="1">
                <a:cs typeface="Calibri Light"/>
              </a:rPr>
              <a:t>Abstract Factory Design Pattern</a:t>
            </a:r>
          </a:p>
        </p:txBody>
      </p:sp>
      <p:sp>
        <p:nvSpPr>
          <p:cNvPr id="3" name="Alt Başlık 2"/>
          <p:cNvSpPr>
            <a:spLocks noGrp="1"/>
          </p:cNvSpPr>
          <p:nvPr>
            <p:ph idx="1"/>
          </p:nvPr>
        </p:nvSpPr>
        <p:spPr>
          <a:xfrm>
            <a:off x="5222081" y="1641752"/>
            <a:ext cx="5260975" cy="3960000"/>
          </a:xfrm>
        </p:spPr>
        <p:txBody>
          <a:bodyPr vert="horz" lIns="91440" tIns="45720" rIns="91440" bIns="45720" rtlCol="0" anchor="t">
            <a:normAutofit/>
          </a:bodyPr>
          <a:lstStyle/>
          <a:p>
            <a:pPr marL="0" indent="0">
              <a:buNone/>
            </a:pPr>
            <a:r>
              <a:rPr lang="tr-TR" sz="2400" b="1" dirty="0">
                <a:solidFill>
                  <a:schemeClr val="tx1">
                    <a:alpha val="80000"/>
                  </a:schemeClr>
                </a:solidFill>
                <a:cs typeface="Calibri" panose="020F0502020204030204"/>
              </a:rPr>
              <a:t>AMAÇ</a:t>
            </a:r>
            <a:endParaRPr lang="tr-TR" sz="2400" dirty="0">
              <a:solidFill>
                <a:schemeClr val="tx1">
                  <a:alpha val="80000"/>
                </a:schemeClr>
              </a:solidFill>
            </a:endParaRPr>
          </a:p>
          <a:p>
            <a:r>
              <a:rPr lang="tr-TR" sz="2400" dirty="0">
                <a:solidFill>
                  <a:schemeClr val="tx1">
                    <a:alpha val="80000"/>
                  </a:schemeClr>
                </a:solidFill>
                <a:ea typeface="+mn-lt"/>
                <a:cs typeface="+mn-lt"/>
              </a:rPr>
              <a:t>Temel </a:t>
            </a:r>
            <a:r>
              <a:rPr lang="tr-TR" sz="2400" b="1" dirty="0">
                <a:solidFill>
                  <a:schemeClr val="tx1">
                    <a:alpha val="80000"/>
                  </a:schemeClr>
                </a:solidFill>
                <a:ea typeface="+mn-lt"/>
                <a:cs typeface="+mn-lt"/>
              </a:rPr>
              <a:t>amaç</a:t>
            </a:r>
            <a:r>
              <a:rPr lang="tr-TR" sz="2400" dirty="0">
                <a:solidFill>
                  <a:schemeClr val="tx1">
                    <a:alpha val="80000"/>
                  </a:schemeClr>
                </a:solidFill>
                <a:ea typeface="+mn-lt"/>
                <a:cs typeface="+mn-lt"/>
              </a:rPr>
              <a:t>, oluşturmak istediğimiz sınıfın kendisinden bir örnek(</a:t>
            </a:r>
            <a:r>
              <a:rPr lang="tr-TR" sz="2400" dirty="0" err="1">
                <a:solidFill>
                  <a:schemeClr val="tx1">
                    <a:alpha val="80000"/>
                  </a:schemeClr>
                </a:solidFill>
                <a:ea typeface="+mn-lt"/>
                <a:cs typeface="+mn-lt"/>
              </a:rPr>
              <a:t>instance</a:t>
            </a:r>
            <a:r>
              <a:rPr lang="tr-TR" sz="2400" dirty="0">
                <a:solidFill>
                  <a:schemeClr val="tx1">
                    <a:alpha val="80000"/>
                  </a:schemeClr>
                </a:solidFill>
                <a:ea typeface="+mn-lt"/>
                <a:cs typeface="+mn-lt"/>
              </a:rPr>
              <a:t>) istemek yerine(yeni bir </a:t>
            </a:r>
            <a:r>
              <a:rPr lang="tr-TR" sz="2400" dirty="0" err="1">
                <a:solidFill>
                  <a:schemeClr val="tx1">
                    <a:alpha val="80000"/>
                  </a:schemeClr>
                </a:solidFill>
                <a:ea typeface="+mn-lt"/>
                <a:cs typeface="+mn-lt"/>
              </a:rPr>
              <a:t>new</a:t>
            </a:r>
            <a:r>
              <a:rPr lang="tr-TR" sz="2400" dirty="0">
                <a:solidFill>
                  <a:schemeClr val="tx1">
                    <a:alpha val="80000"/>
                  </a:schemeClr>
                </a:solidFill>
                <a:ea typeface="+mn-lt"/>
                <a:cs typeface="+mn-lt"/>
              </a:rPr>
              <a:t> işlemi), ortak bir </a:t>
            </a:r>
            <a:r>
              <a:rPr lang="tr-TR" sz="2400" dirty="0" err="1">
                <a:solidFill>
                  <a:schemeClr val="tx1">
                    <a:alpha val="80000"/>
                  </a:schemeClr>
                </a:solidFill>
                <a:ea typeface="+mn-lt"/>
                <a:cs typeface="+mn-lt"/>
              </a:rPr>
              <a:t>instance</a:t>
            </a:r>
            <a:r>
              <a:rPr lang="tr-TR" sz="2400" dirty="0">
                <a:solidFill>
                  <a:schemeClr val="tx1">
                    <a:alpha val="80000"/>
                  </a:schemeClr>
                </a:solidFill>
                <a:ea typeface="+mn-lt"/>
                <a:cs typeface="+mn-lt"/>
              </a:rPr>
              <a:t> üzerinden istenen nesnenin üretilmesini sağlamaktır.</a:t>
            </a:r>
            <a:endParaRPr lang="tr-TR" sz="2400" dirty="0">
              <a:solidFill>
                <a:srgbClr val="FFFFFF">
                  <a:alpha val="80000"/>
                </a:srgbClr>
              </a:solidFill>
              <a:ea typeface="+mn-lt"/>
              <a:cs typeface="+mn-lt"/>
            </a:endParaRPr>
          </a:p>
          <a:p>
            <a:r>
              <a:rPr lang="tr-TR" sz="2400" dirty="0">
                <a:solidFill>
                  <a:schemeClr val="tx1">
                    <a:alpha val="80000"/>
                  </a:schemeClr>
                </a:solidFill>
                <a:ea typeface="+mn-lt"/>
                <a:cs typeface="+mn-lt"/>
              </a:rPr>
              <a:t>İlişkili ya da bağımlı(benzer) türdeki aileler için somut sınıflandırmaya ihtiyaç duymadan bir </a:t>
            </a:r>
            <a:r>
              <a:rPr lang="tr-TR" sz="2400" err="1">
                <a:solidFill>
                  <a:schemeClr val="tx1">
                    <a:alpha val="80000"/>
                  </a:schemeClr>
                </a:solidFill>
                <a:ea typeface="+mn-lt"/>
                <a:cs typeface="+mn-lt"/>
              </a:rPr>
              <a:t>arayüz</a:t>
            </a:r>
            <a:r>
              <a:rPr lang="tr-TR" sz="2400">
                <a:solidFill>
                  <a:schemeClr val="tx1">
                    <a:alpha val="80000"/>
                  </a:schemeClr>
                </a:solidFill>
                <a:ea typeface="+mn-lt"/>
                <a:cs typeface="+mn-lt"/>
              </a:rPr>
              <a:t>  oluşturmak için kullanılır.</a:t>
            </a:r>
            <a:endParaRPr lang="tr-TR" sz="2400">
              <a:solidFill>
                <a:srgbClr val="FFFFFF">
                  <a:alpha val="80000"/>
                </a:srgbClr>
              </a:solidFill>
              <a:ea typeface="+mn-lt"/>
              <a:cs typeface="+mn-lt"/>
            </a:endParaRPr>
          </a:p>
          <a:p>
            <a:pPr marL="0" indent="0">
              <a:buNone/>
            </a:pPr>
            <a:endParaRPr lang="tr-TR" sz="2400" dirty="0">
              <a:solidFill>
                <a:srgbClr val="FFFFFF">
                  <a:alpha val="80000"/>
                </a:srgbClr>
              </a:solidFill>
              <a:ea typeface="+mn-lt"/>
              <a:cs typeface="+mn-lt"/>
            </a:endParaRPr>
          </a:p>
        </p:txBody>
      </p:sp>
      <p:grpSp>
        <p:nvGrpSpPr>
          <p:cNvPr id="13"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Siyah arka plan üzerinde çok sayıda soru işareti">
            <a:extLst>
              <a:ext uri="{FF2B5EF4-FFF2-40B4-BE49-F238E27FC236}">
                <a16:creationId xmlns:a16="http://schemas.microsoft.com/office/drawing/2014/main" id="{3137DAD3-8E92-4732-8450-341EAFC548FC}"/>
              </a:ext>
            </a:extLst>
          </p:cNvPr>
          <p:cNvPicPr>
            <a:picLocks noChangeAspect="1"/>
          </p:cNvPicPr>
          <p:nvPr/>
        </p:nvPicPr>
        <p:blipFill rotWithShape="1">
          <a:blip r:embed="rId2"/>
          <a:srcRect t="7619" r="-2" b="-2"/>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1267E1-6955-451D-BBC3-EA56FD8529EE}"/>
              </a:ext>
            </a:extLst>
          </p:cNvPr>
          <p:cNvSpPr>
            <a:spLocks noGrp="1"/>
          </p:cNvSpPr>
          <p:nvPr>
            <p:ph type="title"/>
          </p:nvPr>
        </p:nvSpPr>
        <p:spPr>
          <a:xfrm>
            <a:off x="1283798" y="435735"/>
            <a:ext cx="7976839" cy="1140096"/>
          </a:xfrm>
          <a:effectLst>
            <a:outerShdw blurRad="50800" dist="38100" dir="2700000" algn="tl" rotWithShape="0">
              <a:prstClr val="black">
                <a:alpha val="40000"/>
              </a:prstClr>
            </a:outerShdw>
          </a:effectLst>
        </p:spPr>
        <p:txBody>
          <a:bodyPr vert="horz" lIns="91440" tIns="45720" rIns="91440" bIns="45720" rtlCol="0" anchor="b">
            <a:normAutofit fontScale="90000"/>
          </a:bodyPr>
          <a:lstStyle/>
          <a:p>
            <a:pPr algn="ctr"/>
            <a:r>
              <a:rPr lang="en-US" sz="5200">
                <a:solidFill>
                  <a:srgbClr val="FFFFFF"/>
                </a:solidFill>
              </a:rPr>
              <a:t>              ABSTRACT FACTORY DESIGN</a:t>
            </a:r>
          </a:p>
        </p:txBody>
      </p:sp>
      <p:sp>
        <p:nvSpPr>
          <p:cNvPr id="3" name="Metin Yer Tutucusu 2">
            <a:extLst>
              <a:ext uri="{FF2B5EF4-FFF2-40B4-BE49-F238E27FC236}">
                <a16:creationId xmlns:a16="http://schemas.microsoft.com/office/drawing/2014/main" id="{44189728-2AE7-4EC8-B8CD-5734F0E3D463}"/>
              </a:ext>
            </a:extLst>
          </p:cNvPr>
          <p:cNvSpPr>
            <a:spLocks noGrp="1"/>
          </p:cNvSpPr>
          <p:nvPr>
            <p:ph type="body" idx="1"/>
          </p:nvPr>
        </p:nvSpPr>
        <p:spPr>
          <a:xfrm>
            <a:off x="1100051" y="2120580"/>
            <a:ext cx="10058400" cy="3243462"/>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sz="1800" dirty="0">
                <a:solidFill>
                  <a:srgbClr val="FFFFFF"/>
                </a:solidFill>
              </a:rPr>
              <a:t>Doğrudan somut sınıflarını belirtmeden ilgili veya bağımlı nesnelerin ailelerinin oluşturulmasını soyutlayan bir dolaylılık düzeyi sağlayın. "Factory" nesnesi, tüm platform ailesi için oluşturma hizmetleri sağlama sorumluluğuna sahiptir. Kullanıcılar asla doğrudan platform nesneleri yaratmazlar, factory'den bunu onlar için yapmasını isterler.
Bu mekanizma, ürün ailelerinin değiş tokuşunu kolaylaştırır, çünkü factory nesnesinin belirli sınıfı uygulamada yalnızca bir kez görünür - burada somutlaştırılır. Uygulama, soyut factory'nin farklı bir somut örneğini somutlaştırarak tüm ürün ailesini toptan değiştirebilir.
Factory </a:t>
            </a:r>
            <a:r>
              <a:rPr lang="en-US" sz="1800" dirty="0" err="1">
                <a:solidFill>
                  <a:srgbClr val="FFFFFF"/>
                </a:solidFill>
              </a:rPr>
              <a:t>nesnesi</a:t>
            </a:r>
            <a:r>
              <a:rPr lang="en-US" sz="1800" dirty="0">
                <a:solidFill>
                  <a:srgbClr val="FFFFFF"/>
                </a:solidFill>
              </a:rPr>
              <a:t> </a:t>
            </a:r>
            <a:r>
              <a:rPr lang="en-US" sz="1800" dirty="0" err="1">
                <a:solidFill>
                  <a:srgbClr val="FFFFFF"/>
                </a:solidFill>
              </a:rPr>
              <a:t>tarafından</a:t>
            </a:r>
            <a:r>
              <a:rPr lang="en-US" sz="1800" dirty="0">
                <a:solidFill>
                  <a:srgbClr val="FFFFFF"/>
                </a:solidFill>
              </a:rPr>
              <a:t> </a:t>
            </a:r>
            <a:r>
              <a:rPr lang="en-US" sz="1800" dirty="0" err="1">
                <a:solidFill>
                  <a:srgbClr val="FFFFFF"/>
                </a:solidFill>
              </a:rPr>
              <a:t>sağlanan</a:t>
            </a:r>
            <a:r>
              <a:rPr lang="en-US" sz="1800" dirty="0">
                <a:solidFill>
                  <a:srgbClr val="FFFFFF"/>
                </a:solidFill>
              </a:rPr>
              <a:t> </a:t>
            </a:r>
            <a:r>
              <a:rPr lang="en-US" sz="1800" dirty="0" err="1">
                <a:solidFill>
                  <a:srgbClr val="FFFFFF"/>
                </a:solidFill>
              </a:rPr>
              <a:t>hizmet</a:t>
            </a:r>
            <a:r>
              <a:rPr lang="en-US" sz="1800" dirty="0">
                <a:solidFill>
                  <a:srgbClr val="FFFFFF"/>
                </a:solidFill>
              </a:rPr>
              <a:t> </a:t>
            </a:r>
            <a:r>
              <a:rPr lang="en-US" sz="1800" dirty="0" err="1">
                <a:solidFill>
                  <a:srgbClr val="FFFFFF"/>
                </a:solidFill>
              </a:rPr>
              <a:t>çok</a:t>
            </a:r>
            <a:r>
              <a:rPr lang="en-US" sz="1800" dirty="0">
                <a:solidFill>
                  <a:srgbClr val="FFFFFF"/>
                </a:solidFill>
              </a:rPr>
              <a:t> </a:t>
            </a:r>
            <a:r>
              <a:rPr lang="en-US" sz="1800" dirty="0" err="1">
                <a:solidFill>
                  <a:srgbClr val="FFFFFF"/>
                </a:solidFill>
              </a:rPr>
              <a:t>yaygın</a:t>
            </a:r>
            <a:r>
              <a:rPr lang="en-US" sz="1800" dirty="0">
                <a:solidFill>
                  <a:srgbClr val="FFFFFF"/>
                </a:solidFill>
              </a:rPr>
              <a:t> </a:t>
            </a:r>
            <a:r>
              <a:rPr lang="en-US" sz="1800" dirty="0" err="1">
                <a:solidFill>
                  <a:srgbClr val="FFFFFF"/>
                </a:solidFill>
              </a:rPr>
              <a:t>olduğundan</a:t>
            </a:r>
            <a:r>
              <a:rPr lang="en-US" sz="1800" dirty="0">
                <a:solidFill>
                  <a:srgbClr val="FFFFFF"/>
                </a:solidFill>
              </a:rPr>
              <a:t>, </a:t>
            </a:r>
            <a:r>
              <a:rPr lang="en-US" sz="1800" dirty="0" err="1">
                <a:solidFill>
                  <a:srgbClr val="FFFFFF"/>
                </a:solidFill>
              </a:rPr>
              <a:t>rutin</a:t>
            </a:r>
            <a:r>
              <a:rPr lang="en-US" sz="1800" dirty="0">
                <a:solidFill>
                  <a:srgbClr val="FFFFFF"/>
                </a:solidFill>
              </a:rPr>
              <a:t> </a:t>
            </a:r>
            <a:r>
              <a:rPr lang="en-US" sz="1800" dirty="0" err="1">
                <a:solidFill>
                  <a:srgbClr val="FFFFFF"/>
                </a:solidFill>
              </a:rPr>
              <a:t>olarak</a:t>
            </a:r>
            <a:r>
              <a:rPr lang="en-US" sz="1800" dirty="0">
                <a:solidFill>
                  <a:srgbClr val="FFFFFF"/>
                </a:solidFill>
              </a:rPr>
              <a:t> Singleton </a:t>
            </a:r>
            <a:r>
              <a:rPr lang="en-US" sz="1800" dirty="0" err="1">
                <a:solidFill>
                  <a:srgbClr val="FFFFFF"/>
                </a:solidFill>
              </a:rPr>
              <a:t>olarak</a:t>
            </a:r>
            <a:r>
              <a:rPr lang="en-US" sz="1800" dirty="0">
                <a:solidFill>
                  <a:srgbClr val="FFFFFF"/>
                </a:solidFill>
              </a:rPr>
              <a:t> </a:t>
            </a:r>
            <a:r>
              <a:rPr lang="en-US" sz="1800" dirty="0" err="1">
                <a:solidFill>
                  <a:srgbClr val="FFFFFF"/>
                </a:solidFill>
              </a:rPr>
              <a:t>uygulanır</a:t>
            </a:r>
            <a:r>
              <a:rPr lang="en-US" sz="1800" dirty="0">
                <a:solidFill>
                  <a:srgbClr val="FFFFFF"/>
                </a:solidFill>
              </a:rPr>
              <a:t>.</a:t>
            </a:r>
            <a:endParaRPr lang="en-US" sz="1800" dirty="0">
              <a:solidFill>
                <a:srgbClr val="FFFFFF"/>
              </a:solidFill>
              <a:cs typeface="Calibri"/>
            </a:endParaRPr>
          </a:p>
        </p:txBody>
      </p:sp>
    </p:spTree>
    <p:extLst>
      <p:ext uri="{BB962C8B-B14F-4D97-AF65-F5344CB8AC3E}">
        <p14:creationId xmlns:p14="http://schemas.microsoft.com/office/powerpoint/2010/main" val="24541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E6C53C4-6C30-4D87-9B83-9507805BEC1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YAPI</a:t>
            </a:r>
          </a:p>
        </p:txBody>
      </p:sp>
      <p:sp>
        <p:nvSpPr>
          <p:cNvPr id="3" name="Metin Yer Tutucusu 2">
            <a:extLst>
              <a:ext uri="{FF2B5EF4-FFF2-40B4-BE49-F238E27FC236}">
                <a16:creationId xmlns:a16="http://schemas.microsoft.com/office/drawing/2014/main" id="{10A4D5A7-26F1-42A2-B4F7-E772E825554B}"/>
              </a:ext>
            </a:extLst>
          </p:cNvPr>
          <p:cNvSpPr>
            <a:spLocks noGrp="1"/>
          </p:cNvSpPr>
          <p:nvPr>
            <p:ph type="body" idx="1"/>
          </p:nvPr>
        </p:nvSpPr>
        <p:spPr>
          <a:xfrm>
            <a:off x="674237" y="4170501"/>
            <a:ext cx="3657600" cy="1525597"/>
          </a:xfrm>
        </p:spPr>
        <p:txBody>
          <a:bodyPr vert="horz" lIns="91440" tIns="45720" rIns="91440" bIns="45720" rtlCol="0" anchor="t">
            <a:normAutofit/>
          </a:bodyPr>
          <a:lstStyle/>
          <a:p>
            <a:pPr algn="ctr"/>
            <a:r>
              <a:rPr lang="en-US" sz="1700" kern="1200" dirty="0">
                <a:solidFill>
                  <a:srgbClr val="FFFFFF"/>
                </a:solidFill>
                <a:latin typeface="+mn-lt"/>
                <a:ea typeface="+mn-ea"/>
                <a:cs typeface="+mn-cs"/>
              </a:rPr>
              <a:t>Abstract Factory, </a:t>
            </a:r>
            <a:r>
              <a:rPr lang="en-US" sz="1700" kern="1200" dirty="0" err="1">
                <a:solidFill>
                  <a:srgbClr val="FFFFFF"/>
                </a:solidFill>
                <a:latin typeface="+mn-lt"/>
                <a:ea typeface="+mn-ea"/>
                <a:cs typeface="+mn-cs"/>
              </a:rPr>
              <a:t>içerik</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başına</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bir</a:t>
            </a:r>
            <a:r>
              <a:rPr lang="en-US" sz="1700" kern="1200" dirty="0">
                <a:solidFill>
                  <a:srgbClr val="FFFFFF"/>
                </a:solidFill>
                <a:latin typeface="+mn-lt"/>
                <a:ea typeface="+mn-ea"/>
                <a:cs typeface="+mn-cs"/>
              </a:rPr>
              <a:t> Factory </a:t>
            </a:r>
            <a:r>
              <a:rPr lang="en-US" sz="1700" kern="1200" dirty="0" err="1">
                <a:solidFill>
                  <a:srgbClr val="FFFFFF"/>
                </a:solidFill>
                <a:latin typeface="+mn-lt"/>
                <a:ea typeface="+mn-ea"/>
                <a:cs typeface="+mn-cs"/>
              </a:rPr>
              <a:t>metodu</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tanımlar</a:t>
            </a:r>
            <a:r>
              <a:rPr lang="en-US" sz="1700" kern="1200" dirty="0">
                <a:solidFill>
                  <a:srgbClr val="FFFFFF"/>
                </a:solidFill>
                <a:latin typeface="+mn-lt"/>
                <a:ea typeface="+mn-ea"/>
                <a:cs typeface="+mn-cs"/>
              </a:rPr>
              <a:t>. Her Factory </a:t>
            </a:r>
            <a:r>
              <a:rPr lang="en-US" sz="1700" kern="1200" dirty="0" err="1">
                <a:solidFill>
                  <a:srgbClr val="FFFFFF"/>
                </a:solidFill>
                <a:latin typeface="+mn-lt"/>
                <a:ea typeface="+mn-ea"/>
                <a:cs typeface="+mn-cs"/>
              </a:rPr>
              <a:t>metodu</a:t>
            </a:r>
            <a:r>
              <a:rPr lang="en-US" sz="1700" kern="1200" dirty="0">
                <a:solidFill>
                  <a:srgbClr val="FFFFFF"/>
                </a:solidFill>
                <a:latin typeface="+mn-lt"/>
                <a:ea typeface="+mn-ea"/>
                <a:cs typeface="+mn-cs"/>
              </a:rPr>
              <a:t>, yeni </a:t>
            </a:r>
            <a:r>
              <a:rPr lang="en-US" sz="1700" kern="1200" dirty="0" err="1">
                <a:solidFill>
                  <a:srgbClr val="FFFFFF"/>
                </a:solidFill>
                <a:latin typeface="+mn-lt"/>
                <a:ea typeface="+mn-ea"/>
                <a:cs typeface="+mn-cs"/>
              </a:rPr>
              <a:t>operatörü</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ve</a:t>
            </a:r>
            <a:r>
              <a:rPr lang="en-US" sz="1700" kern="1200" dirty="0">
                <a:solidFill>
                  <a:srgbClr val="FFFFFF"/>
                </a:solidFill>
                <a:latin typeface="+mn-lt"/>
                <a:ea typeface="+mn-ea"/>
                <a:cs typeface="+mn-cs"/>
              </a:rPr>
              <a:t> somut </a:t>
            </a:r>
            <a:r>
              <a:rPr lang="en-US" sz="1700" kern="1200" dirty="0" err="1">
                <a:solidFill>
                  <a:srgbClr val="FFFFFF"/>
                </a:solidFill>
                <a:latin typeface="+mn-lt"/>
                <a:ea typeface="+mn-ea"/>
                <a:cs typeface="+mn-cs"/>
              </a:rPr>
              <a:t>platforma</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özgü</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içerik</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sınıflarını</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kapsar</a:t>
            </a:r>
            <a:r>
              <a:rPr lang="en-US" sz="1700" kern="1200">
                <a:solidFill>
                  <a:srgbClr val="FFFFFF"/>
                </a:solidFill>
                <a:latin typeface="+mn-lt"/>
                <a:ea typeface="+mn-ea"/>
                <a:cs typeface="+mn-cs"/>
              </a:rPr>
              <a:t>. Her platform </a:t>
            </a:r>
            <a:r>
              <a:rPr lang="en-US" sz="1700" kern="1200" dirty="0" err="1">
                <a:solidFill>
                  <a:srgbClr val="FFFFFF"/>
                </a:solidFill>
                <a:latin typeface="+mn-lt"/>
                <a:ea typeface="+mn-ea"/>
                <a:cs typeface="+mn-cs"/>
              </a:rPr>
              <a:t>daha</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sonra</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Factory'den</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türetilmiş</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bir</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sınıfla</a:t>
            </a:r>
            <a:r>
              <a:rPr lang="en-US" sz="1700" kern="1200" dirty="0">
                <a:solidFill>
                  <a:srgbClr val="FFFFFF"/>
                </a:solidFill>
                <a:latin typeface="+mn-lt"/>
                <a:ea typeface="+mn-ea"/>
                <a:cs typeface="+mn-cs"/>
              </a:rPr>
              <a:t> </a:t>
            </a:r>
            <a:r>
              <a:rPr lang="en-US" sz="1700" kern="1200" dirty="0" err="1">
                <a:solidFill>
                  <a:srgbClr val="FFFFFF"/>
                </a:solidFill>
                <a:latin typeface="+mn-lt"/>
                <a:ea typeface="+mn-ea"/>
                <a:cs typeface="+mn-cs"/>
              </a:rPr>
              <a:t>modellenir</a:t>
            </a:r>
            <a:r>
              <a:rPr lang="en-US" sz="1700" kern="1200" dirty="0">
                <a:solidFill>
                  <a:srgbClr val="FFFFFF"/>
                </a:solidFill>
                <a:latin typeface="+mn-lt"/>
                <a:ea typeface="+mn-ea"/>
                <a:cs typeface="+mn-cs"/>
              </a:rPr>
              <a:t>.</a:t>
            </a:r>
          </a:p>
        </p:txBody>
      </p:sp>
      <p:cxnSp>
        <p:nvCxnSpPr>
          <p:cNvPr id="23" name="Straight Connector 2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Resim 4" descr="metin içeren bir resim&#10;&#10;Açıklama otomatik olarak oluşturuldu">
            <a:extLst>
              <a:ext uri="{FF2B5EF4-FFF2-40B4-BE49-F238E27FC236}">
                <a16:creationId xmlns:a16="http://schemas.microsoft.com/office/drawing/2014/main" id="{C1D012C6-15B2-4968-B83D-24F9E3254079}"/>
              </a:ext>
            </a:extLst>
          </p:cNvPr>
          <p:cNvPicPr>
            <a:picLocks noChangeAspect="1"/>
          </p:cNvPicPr>
          <p:nvPr/>
        </p:nvPicPr>
        <p:blipFill>
          <a:blip r:embed="rId2"/>
          <a:stretch>
            <a:fillRect/>
          </a:stretch>
        </p:blipFill>
        <p:spPr>
          <a:xfrm>
            <a:off x="5153822" y="1013846"/>
            <a:ext cx="6553545" cy="4838250"/>
          </a:xfrm>
          <a:prstGeom prst="rect">
            <a:avLst/>
          </a:prstGeom>
        </p:spPr>
      </p:pic>
    </p:spTree>
    <p:extLst>
      <p:ext uri="{BB962C8B-B14F-4D97-AF65-F5344CB8AC3E}">
        <p14:creationId xmlns:p14="http://schemas.microsoft.com/office/powerpoint/2010/main" val="2253988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39E96F2-00BD-424D-BBF2-DCD0F018D5D4}"/>
              </a:ext>
            </a:extLst>
          </p:cNvPr>
          <p:cNvSpPr>
            <a:spLocks noGrp="1"/>
          </p:cNvSpPr>
          <p:nvPr>
            <p:ph type="title"/>
          </p:nvPr>
        </p:nvSpPr>
        <p:spPr>
          <a:xfrm>
            <a:off x="674237" y="914400"/>
            <a:ext cx="3657600" cy="796726"/>
          </a:xfrm>
        </p:spPr>
        <p:txBody>
          <a:bodyPr vert="horz" lIns="91440" tIns="45720" rIns="91440" bIns="45720" rtlCol="0" anchor="b">
            <a:normAutofit/>
          </a:bodyPr>
          <a:lstStyle/>
          <a:p>
            <a:pPr algn="ctr"/>
            <a:r>
              <a:rPr lang="en-US" sz="4800" b="1" kern="1200">
                <a:solidFill>
                  <a:srgbClr val="FFFFFF"/>
                </a:solidFill>
                <a:latin typeface="+mj-lt"/>
                <a:ea typeface="+mj-ea"/>
                <a:cs typeface="+mj-cs"/>
              </a:rPr>
              <a:t>ÖRNEK</a:t>
            </a:r>
            <a:endParaRPr lang="en-US" sz="4800" kern="1200">
              <a:solidFill>
                <a:srgbClr val="FFFFFF"/>
              </a:solidFill>
              <a:latin typeface="+mj-lt"/>
              <a:ea typeface="+mj-ea"/>
              <a:cs typeface="+mj-cs"/>
            </a:endParaRPr>
          </a:p>
        </p:txBody>
      </p:sp>
      <p:sp>
        <p:nvSpPr>
          <p:cNvPr id="3" name="Metin Yer Tutucusu 2">
            <a:extLst>
              <a:ext uri="{FF2B5EF4-FFF2-40B4-BE49-F238E27FC236}">
                <a16:creationId xmlns:a16="http://schemas.microsoft.com/office/drawing/2014/main" id="{AD0EFCEE-96D9-4D58-9355-8606C0C796B4}"/>
              </a:ext>
            </a:extLst>
          </p:cNvPr>
          <p:cNvSpPr>
            <a:spLocks noGrp="1"/>
          </p:cNvSpPr>
          <p:nvPr>
            <p:ph type="body" idx="1"/>
          </p:nvPr>
        </p:nvSpPr>
        <p:spPr>
          <a:xfrm>
            <a:off x="674237" y="2070355"/>
            <a:ext cx="3657600" cy="3625743"/>
          </a:xfrm>
        </p:spPr>
        <p:txBody>
          <a:bodyPr vert="horz" lIns="91440" tIns="45720" rIns="91440" bIns="45720" rtlCol="0" anchor="t">
            <a:noAutofit/>
          </a:bodyPr>
          <a:lstStyle/>
          <a:p>
            <a:pPr algn="ctr"/>
            <a:r>
              <a:rPr lang="en-US" sz="1400" kern="1200" dirty="0">
                <a:solidFill>
                  <a:srgbClr val="FFFFFF"/>
                </a:solidFill>
                <a:latin typeface="+mn-lt"/>
                <a:ea typeface="+mn-ea"/>
                <a:cs typeface="+mn-cs"/>
              </a:rPr>
              <a:t>Abstract </a:t>
            </a:r>
            <a:r>
              <a:rPr lang="en-US" sz="1400" kern="1200" dirty="0" err="1">
                <a:solidFill>
                  <a:srgbClr val="FFFFFF"/>
                </a:solidFill>
                <a:latin typeface="+mn-lt"/>
                <a:ea typeface="+mn-ea"/>
                <a:cs typeface="+mn-cs"/>
              </a:rPr>
              <a:t>Factory'nin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amacı</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somut</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sınıflar</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belirtmeden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ilgili</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nesnelerin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ailelerini</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oluşturmak</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için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bir</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arayüz</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sağlamaktır</a:t>
            </a:r>
            <a:r>
              <a:rPr lang="en-US" sz="1400" kern="1200" dirty="0">
                <a:solidFill>
                  <a:srgbClr val="FFFFFF"/>
                </a:solidFill>
                <a:latin typeface="+mn-lt"/>
                <a:ea typeface="+mn-ea"/>
                <a:cs typeface="+mn-cs"/>
              </a:rPr>
              <a:t>.</a:t>
            </a:r>
            <a:endParaRPr lang="en-US" sz="1400" kern="1200" dirty="0">
              <a:solidFill>
                <a:srgbClr val="FFFFFF"/>
              </a:solidFill>
              <a:latin typeface="+mn-lt"/>
              <a:cs typeface="Calibri"/>
            </a:endParaRPr>
          </a:p>
          <a:p>
            <a:pPr algn="ctr"/>
            <a:r>
              <a:rPr lang="en-US" sz="1400" kern="1200" dirty="0">
                <a:solidFill>
                  <a:srgbClr val="FFFFFF"/>
                </a:solidFill>
                <a:latin typeface="+mn-lt"/>
                <a:ea typeface="+mn-ea"/>
                <a:cs typeface="+mn-cs"/>
              </a:rPr>
              <a:t>Bu model, </a:t>
            </a:r>
            <a:r>
              <a:rPr lang="en-US" sz="1400" kern="1200" dirty="0" err="1">
                <a:solidFill>
                  <a:srgbClr val="FFFFFF"/>
                </a:solidFill>
                <a:latin typeface="+mn-lt"/>
                <a:ea typeface="+mn-ea"/>
                <a:cs typeface="+mn-cs"/>
              </a:rPr>
              <a:t>Japon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otomobillerinin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üretiminde</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kullanılan</a:t>
            </a:r>
            <a:r>
              <a:rPr lang="en-US" sz="1400" kern="1200" dirty="0">
                <a:solidFill>
                  <a:srgbClr val="FFFFFF"/>
                </a:solidFill>
                <a:latin typeface="+mn-lt"/>
                <a:ea typeface="+mn-ea"/>
                <a:cs typeface="+mn-cs"/>
              </a:rPr>
              <a:t> sac metal </a:t>
            </a:r>
            <a:r>
              <a:rPr lang="en-US" sz="1400" kern="1200" dirty="0" err="1">
                <a:solidFill>
                  <a:srgbClr val="FFFFFF"/>
                </a:solidFill>
                <a:latin typeface="+mn-lt"/>
                <a:ea typeface="+mn-ea"/>
                <a:cs typeface="+mn-cs"/>
              </a:rPr>
              <a:t>damgalama</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ekipmanını</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içeren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bir</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örnektir</a:t>
            </a:r>
            <a:r>
              <a:rPr lang="en-US" sz="1400" kern="1200" dirty="0">
                <a:solidFill>
                  <a:srgbClr val="FFFFFF"/>
                </a:solidFill>
                <a:latin typeface="+mn-lt"/>
                <a:ea typeface="+mn-ea"/>
                <a:cs typeface="+mn-cs"/>
              </a:rPr>
              <a:t>.</a:t>
            </a:r>
            <a:endParaRPr lang="en-US" sz="1400" kern="1200" dirty="0">
              <a:solidFill>
                <a:srgbClr val="FFFFFF"/>
              </a:solidFill>
              <a:latin typeface="+mn-lt"/>
              <a:cs typeface="Calibri"/>
            </a:endParaRPr>
          </a:p>
          <a:p>
            <a:pPr algn="ctr"/>
            <a:r>
              <a:rPr lang="en-US" sz="1400" kern="1200" err="1">
                <a:solidFill>
                  <a:srgbClr val="FFFFFF"/>
                </a:solidFill>
                <a:latin typeface="+mn-lt"/>
                <a:ea typeface="+mn-ea"/>
                <a:cs typeface="+mn-cs"/>
              </a:rPr>
              <a:t>Damgalama</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ekipmanı</a:t>
            </a:r>
            <a:r>
              <a:rPr lang="en-US" sz="1400" kern="1200" dirty="0">
                <a:solidFill>
                  <a:srgbClr val="FFFFFF"/>
                </a:solidFill>
                <a:latin typeface="+mn-lt"/>
                <a:ea typeface="+mn-ea"/>
                <a:cs typeface="+mn-cs"/>
              </a:rPr>
              <a:t>(The stamping equipment), </a:t>
            </a:r>
            <a:r>
              <a:rPr lang="en-US" sz="1400" kern="1200" err="1">
                <a:solidFill>
                  <a:srgbClr val="FFFFFF"/>
                </a:solidFill>
                <a:latin typeface="+mn-lt"/>
                <a:ea typeface="+mn-ea"/>
                <a:cs typeface="+mn-cs"/>
              </a:rPr>
              <a:t>otomobil</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gövdesi</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parçaları</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oluşturan</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bir</a:t>
            </a:r>
            <a:r>
              <a:rPr lang="en-US" sz="1400" kern="1200" dirty="0">
                <a:solidFill>
                  <a:srgbClr val="FFFFFF"/>
                </a:solidFill>
                <a:latin typeface="+mn-lt"/>
                <a:ea typeface="+mn-ea"/>
                <a:cs typeface="+mn-cs"/>
              </a:rPr>
              <a:t> Abstract </a:t>
            </a:r>
            <a:r>
              <a:rPr lang="en-US" sz="1400" kern="1200" err="1">
                <a:solidFill>
                  <a:srgbClr val="FFFFFF"/>
                </a:solidFill>
                <a:latin typeface="+mn-lt"/>
                <a:ea typeface="+mn-ea"/>
                <a:cs typeface="+mn-cs"/>
              </a:rPr>
              <a:t>Factory'dir</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Aynı</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makine</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farklı</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otomobil</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modelleri</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için</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sağ</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kapıları</a:t>
            </a:r>
            <a:r>
              <a:rPr lang="en-US" sz="1400" kern="1200" dirty="0">
                <a:solidFill>
                  <a:srgbClr val="FFFFFF"/>
                </a:solidFill>
                <a:latin typeface="+mn-lt"/>
                <a:ea typeface="+mn-ea"/>
                <a:cs typeface="+mn-cs"/>
              </a:rPr>
              <a:t>, sol </a:t>
            </a:r>
            <a:r>
              <a:rPr lang="en-US" sz="1400" kern="1200" err="1">
                <a:solidFill>
                  <a:srgbClr val="FFFFFF"/>
                </a:solidFill>
                <a:latin typeface="+mn-lt"/>
                <a:ea typeface="+mn-ea"/>
                <a:cs typeface="+mn-cs"/>
              </a:rPr>
              <a:t>kapıları</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sağ</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ön</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çamurlukları</a:t>
            </a:r>
            <a:r>
              <a:rPr lang="en-US" sz="1400" kern="1200" dirty="0">
                <a:solidFill>
                  <a:srgbClr val="FFFFFF"/>
                </a:solidFill>
                <a:latin typeface="+mn-lt"/>
                <a:ea typeface="+mn-ea"/>
                <a:cs typeface="+mn-cs"/>
              </a:rPr>
              <a:t>, sol </a:t>
            </a:r>
            <a:r>
              <a:rPr lang="en-US" sz="1400" kern="1200" err="1">
                <a:solidFill>
                  <a:srgbClr val="FFFFFF"/>
                </a:solidFill>
                <a:latin typeface="+mn-lt"/>
                <a:ea typeface="+mn-ea"/>
                <a:cs typeface="+mn-cs"/>
              </a:rPr>
              <a:t>ön</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çamurlukları</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kaportaları</a:t>
            </a:r>
            <a:r>
              <a:rPr lang="en-US" sz="1400" kern="1200" dirty="0">
                <a:solidFill>
                  <a:srgbClr val="FFFFFF"/>
                </a:solidFill>
                <a:latin typeface="+mn-lt"/>
                <a:ea typeface="+mn-ea"/>
                <a:cs typeface="+mn-cs"/>
              </a:rPr>
              <a:t> vb. </a:t>
            </a:r>
            <a:r>
              <a:rPr lang="en-US" sz="1400" kern="1200" err="1">
                <a:solidFill>
                  <a:srgbClr val="FFFFFF"/>
                </a:solidFill>
                <a:latin typeface="+mn-lt"/>
                <a:ea typeface="+mn-ea"/>
                <a:cs typeface="+mn-cs"/>
              </a:rPr>
              <a:t>damgalamak</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için</a:t>
            </a:r>
            <a:r>
              <a:rPr lang="en-US" sz="1400" kern="1200" dirty="0">
                <a:solidFill>
                  <a:srgbClr val="FFFFFF"/>
                </a:solidFill>
                <a:latin typeface="+mn-lt"/>
                <a:ea typeface="+mn-ea"/>
                <a:cs typeface="+mn-cs"/>
              </a:rPr>
              <a:t> </a:t>
            </a:r>
            <a:r>
              <a:rPr lang="en-US" sz="1400" kern="1200" err="1">
                <a:solidFill>
                  <a:srgbClr val="FFFFFF"/>
                </a:solidFill>
                <a:latin typeface="+mn-lt"/>
                <a:ea typeface="+mn-ea"/>
                <a:cs typeface="+mn-cs"/>
              </a:rPr>
              <a:t>kullanılır</a:t>
            </a:r>
            <a:r>
              <a:rPr lang="en-US" sz="1400" kern="1200" dirty="0">
                <a:solidFill>
                  <a:srgbClr val="FFFFFF"/>
                </a:solidFill>
                <a:latin typeface="+mn-lt"/>
                <a:ea typeface="+mn-ea"/>
                <a:cs typeface="+mn-cs"/>
              </a:rPr>
              <a:t>.</a:t>
            </a:r>
            <a:endParaRPr lang="en-US" sz="1400" kern="1200" dirty="0">
              <a:solidFill>
                <a:srgbClr val="FFFFFF"/>
              </a:solidFill>
              <a:latin typeface="+mn-lt"/>
              <a:cs typeface="Calibri"/>
            </a:endParaRPr>
          </a:p>
          <a:p>
            <a:pPr algn="ctr"/>
            <a:r>
              <a:rPr lang="en-US" sz="1400" dirty="0" err="1">
                <a:solidFill>
                  <a:srgbClr val="FFFFFF"/>
                </a:solidFill>
              </a:rPr>
              <a:t>Damgalama</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kalıplarını</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değiştirmek</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için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silindirlerin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kullanılması</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sayesinde</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makinelerin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ürettiği</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beton</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sınıfları</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üç</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dakika</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içinde</a:t>
            </a:r>
            <a:r>
              <a:rPr lang="en-US" sz="1400" kern="1200" dirty="0">
                <a:solidFill>
                  <a:srgbClr val="FFFFFF"/>
                </a:solidFill>
                <a:latin typeface="+mn-lt"/>
                <a:ea typeface="+mn-ea"/>
                <a:cs typeface="+mn-cs"/>
              </a:rPr>
              <a:t> </a:t>
            </a:r>
            <a:r>
              <a:rPr lang="en-US" sz="1400" kern="1200" dirty="0" err="1">
                <a:solidFill>
                  <a:srgbClr val="FFFFFF"/>
                </a:solidFill>
                <a:latin typeface="+mn-lt"/>
                <a:ea typeface="+mn-ea"/>
                <a:cs typeface="+mn-cs"/>
              </a:rPr>
              <a:t>değiştirilebilir</a:t>
            </a:r>
            <a:r>
              <a:rPr lang="en-US" sz="1400" kern="1200" dirty="0">
                <a:solidFill>
                  <a:srgbClr val="FFFFFF"/>
                </a:solidFill>
                <a:latin typeface="+mn-lt"/>
                <a:ea typeface="+mn-ea"/>
                <a:cs typeface="+mn-cs"/>
              </a:rPr>
              <a:t>.</a:t>
            </a:r>
            <a:endParaRPr lang="en-US" sz="1400" kern="1200" dirty="0">
              <a:solidFill>
                <a:srgbClr val="FFFFFF"/>
              </a:solidFill>
              <a:latin typeface="+mn-lt"/>
              <a:cs typeface="Calibri"/>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B6593AAE-3EE8-4368-A6BA-A9A93F773432}"/>
              </a:ext>
            </a:extLst>
          </p:cNvPr>
          <p:cNvPicPr>
            <a:picLocks noChangeAspect="1"/>
          </p:cNvPicPr>
          <p:nvPr/>
        </p:nvPicPr>
        <p:blipFill>
          <a:blip r:embed="rId2"/>
          <a:stretch>
            <a:fillRect/>
          </a:stretch>
        </p:blipFill>
        <p:spPr>
          <a:xfrm>
            <a:off x="5153822" y="939775"/>
            <a:ext cx="6553545" cy="4986392"/>
          </a:xfrm>
          <a:prstGeom prst="rect">
            <a:avLst/>
          </a:prstGeom>
        </p:spPr>
      </p:pic>
    </p:spTree>
    <p:extLst>
      <p:ext uri="{BB962C8B-B14F-4D97-AF65-F5344CB8AC3E}">
        <p14:creationId xmlns:p14="http://schemas.microsoft.com/office/powerpoint/2010/main" val="56553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çerik Yer Tutucusu 3">
            <a:extLst>
              <a:ext uri="{FF2B5EF4-FFF2-40B4-BE49-F238E27FC236}">
                <a16:creationId xmlns:a16="http://schemas.microsoft.com/office/drawing/2014/main" id="{B5ECB1D1-1EB6-45AD-88F1-ECC11683B2DD}"/>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tr-TR" sz="2000" dirty="0">
                <a:cs typeface="Calibri"/>
              </a:rPr>
              <a:t> Bu örnekte </a:t>
            </a:r>
            <a:r>
              <a:rPr lang="tr-TR" sz="2000" err="1">
                <a:cs typeface="Calibri"/>
              </a:rPr>
              <a:t>client</a:t>
            </a:r>
            <a:r>
              <a:rPr lang="tr-TR" sz="2000" dirty="0">
                <a:cs typeface="Calibri"/>
              </a:rPr>
              <a:t>(kullanıcı), server(sunucu)'dan modele göre parçaların listelenmesini istemiştir. </a:t>
            </a:r>
            <a:r>
              <a:rPr lang="tr-TR" sz="2000" err="1">
                <a:cs typeface="Calibri"/>
              </a:rPr>
              <a:t>Abstract</a:t>
            </a:r>
            <a:r>
              <a:rPr lang="tr-TR" sz="2000" dirty="0">
                <a:cs typeface="Calibri"/>
              </a:rPr>
              <a:t> </a:t>
            </a:r>
            <a:r>
              <a:rPr lang="tr-TR" sz="2000">
                <a:cs typeface="Calibri"/>
              </a:rPr>
              <a:t>Factory yöntemiyle bir aracın parçalarının tamamı toplanarak modele göre çağırıldığında o modele ait yedek parçalar gelmektedir.</a:t>
            </a:r>
            <a:endParaRPr lang="tr-TR" sz="2000"/>
          </a:p>
        </p:txBody>
      </p:sp>
      <p:pic>
        <p:nvPicPr>
          <p:cNvPr id="2" name="Resim 2">
            <a:extLst>
              <a:ext uri="{FF2B5EF4-FFF2-40B4-BE49-F238E27FC236}">
                <a16:creationId xmlns:a16="http://schemas.microsoft.com/office/drawing/2014/main" id="{790F8FA6-C1C7-45DE-A172-A3C77AF12208}"/>
              </a:ext>
            </a:extLst>
          </p:cNvPr>
          <p:cNvPicPr>
            <a:picLocks noChangeAspect="1"/>
          </p:cNvPicPr>
          <p:nvPr/>
        </p:nvPicPr>
        <p:blipFill>
          <a:blip r:embed="rId2"/>
          <a:stretch>
            <a:fillRect/>
          </a:stretch>
        </p:blipFill>
        <p:spPr>
          <a:xfrm>
            <a:off x="6417734" y="2306570"/>
            <a:ext cx="4935970" cy="3755629"/>
          </a:xfrm>
          <a:prstGeom prst="rect">
            <a:avLst/>
          </a:prstGeom>
        </p:spPr>
      </p:pic>
    </p:spTree>
    <p:extLst>
      <p:ext uri="{BB962C8B-B14F-4D97-AF65-F5344CB8AC3E}">
        <p14:creationId xmlns:p14="http://schemas.microsoft.com/office/powerpoint/2010/main" val="3323779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Başlık 1">
            <a:extLst>
              <a:ext uri="{FF2B5EF4-FFF2-40B4-BE49-F238E27FC236}">
                <a16:creationId xmlns:a16="http://schemas.microsoft.com/office/drawing/2014/main" id="{06C929F2-FC82-4CE8-99FE-A975441BE137}"/>
              </a:ext>
            </a:extLst>
          </p:cNvPr>
          <p:cNvSpPr>
            <a:spLocks noGrp="1"/>
          </p:cNvSpPr>
          <p:nvPr>
            <p:ph type="title"/>
          </p:nvPr>
        </p:nvSpPr>
        <p:spPr>
          <a:xfrm>
            <a:off x="1014141" y="1450655"/>
            <a:ext cx="3932030" cy="3956690"/>
          </a:xfrm>
        </p:spPr>
        <p:txBody>
          <a:bodyPr anchor="ctr">
            <a:normAutofit/>
          </a:bodyPr>
          <a:lstStyle/>
          <a:p>
            <a:r>
              <a:rPr lang="tr-TR" b="1">
                <a:solidFill>
                  <a:schemeClr val="bg1"/>
                </a:solidFill>
                <a:cs typeface="Calibri Light"/>
              </a:rPr>
              <a:t>ABSTRACT FACTORY OLUŞTURURKEN İZLENMESİ GEREKEN ADIMLAR</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A0E5B60-C10B-4100-B243-CEE11D8865F8}"/>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514350" indent="-514350">
              <a:buAutoNum type="arabicPeriod"/>
            </a:pPr>
            <a:r>
              <a:rPr lang="tr" sz="1700" dirty="0">
                <a:solidFill>
                  <a:schemeClr val="bg1"/>
                </a:solidFill>
                <a:latin typeface="Consolas"/>
                <a:cs typeface="Calibri" panose="020F0502020204030204"/>
              </a:rPr>
              <a:t>"Platform bağımsızlığı" ve oluşturma hizmetlerinin mevcut problem kaynağı olup olmadığına karar verin.</a:t>
            </a:r>
            <a:endParaRPr lang="tr-TR" sz="1700" dirty="0">
              <a:solidFill>
                <a:schemeClr val="bg1"/>
              </a:solidFill>
              <a:latin typeface="Calibri" panose="020F0502020204030204"/>
              <a:cs typeface="Calibri" panose="020F0502020204030204"/>
            </a:endParaRPr>
          </a:p>
          <a:p>
            <a:pPr marL="514350" indent="-514350">
              <a:buAutoNum type="arabicPeriod"/>
            </a:pPr>
            <a:r>
              <a:rPr lang="tr" sz="1700" dirty="0">
                <a:solidFill>
                  <a:schemeClr val="bg1"/>
                </a:solidFill>
                <a:latin typeface="Consolas"/>
                <a:cs typeface="Calibri" panose="020F0502020204030204"/>
              </a:rPr>
              <a:t>"Ürün Paketleri" ile "</a:t>
            </a:r>
            <a:r>
              <a:rPr lang="tr" sz="1700" dirty="0" err="1">
                <a:solidFill>
                  <a:schemeClr val="bg1"/>
                </a:solidFill>
                <a:latin typeface="Consolas"/>
                <a:cs typeface="Calibri" panose="020F0502020204030204"/>
              </a:rPr>
              <a:t>platformlar"ın</a:t>
            </a:r>
            <a:r>
              <a:rPr lang="tr" sz="1700" dirty="0">
                <a:solidFill>
                  <a:schemeClr val="bg1"/>
                </a:solidFill>
                <a:latin typeface="Consolas"/>
                <a:cs typeface="Calibri" panose="020F0502020204030204"/>
              </a:rPr>
              <a:t> bir matrisini belirleyin.</a:t>
            </a:r>
          </a:p>
          <a:p>
            <a:pPr marL="514350" indent="-514350">
              <a:buAutoNum type="arabicPeriod"/>
            </a:pPr>
            <a:r>
              <a:rPr lang="tr" sz="1700" dirty="0">
                <a:solidFill>
                  <a:schemeClr val="bg1"/>
                </a:solidFill>
                <a:latin typeface="Consolas"/>
                <a:cs typeface="Calibri" panose="020F0502020204030204"/>
              </a:rPr>
              <a:t>Ürün paketi başına bir </a:t>
            </a:r>
            <a:r>
              <a:rPr lang="tr" sz="1700" dirty="0" err="1">
                <a:solidFill>
                  <a:schemeClr val="bg1"/>
                </a:solidFill>
                <a:latin typeface="Consolas"/>
                <a:cs typeface="Calibri" panose="020F0502020204030204"/>
              </a:rPr>
              <a:t>factory</a:t>
            </a:r>
            <a:r>
              <a:rPr lang="tr" sz="1700" dirty="0">
                <a:solidFill>
                  <a:schemeClr val="bg1"/>
                </a:solidFill>
                <a:latin typeface="Consolas"/>
                <a:cs typeface="Calibri" panose="020F0502020204030204"/>
              </a:rPr>
              <a:t> yönteminden oluşan bir </a:t>
            </a:r>
            <a:r>
              <a:rPr lang="tr" sz="1700" dirty="0" err="1">
                <a:solidFill>
                  <a:schemeClr val="bg1"/>
                </a:solidFill>
                <a:latin typeface="Consolas"/>
                <a:cs typeface="Calibri" panose="020F0502020204030204"/>
              </a:rPr>
              <a:t>factory</a:t>
            </a:r>
            <a:r>
              <a:rPr lang="tr" sz="1700" dirty="0">
                <a:solidFill>
                  <a:schemeClr val="bg1"/>
                </a:solidFill>
                <a:latin typeface="Consolas"/>
                <a:cs typeface="Calibri" panose="020F0502020204030204"/>
              </a:rPr>
              <a:t> </a:t>
            </a:r>
            <a:r>
              <a:rPr lang="tr" sz="1700" dirty="0" err="1">
                <a:solidFill>
                  <a:schemeClr val="bg1"/>
                </a:solidFill>
                <a:latin typeface="Consolas"/>
                <a:cs typeface="Calibri" panose="020F0502020204030204"/>
              </a:rPr>
              <a:t>arayüzü</a:t>
            </a:r>
            <a:r>
              <a:rPr lang="tr" sz="1700" dirty="0">
                <a:solidFill>
                  <a:schemeClr val="bg1"/>
                </a:solidFill>
                <a:latin typeface="Consolas"/>
                <a:cs typeface="Calibri" panose="020F0502020204030204"/>
              </a:rPr>
              <a:t>(</a:t>
            </a:r>
            <a:r>
              <a:rPr lang="tr" sz="1700" dirty="0" err="1">
                <a:solidFill>
                  <a:schemeClr val="bg1"/>
                </a:solidFill>
                <a:latin typeface="Consolas"/>
                <a:cs typeface="Calibri" panose="020F0502020204030204"/>
              </a:rPr>
              <a:t>interface</a:t>
            </a:r>
            <a:r>
              <a:rPr lang="tr" sz="1700" dirty="0">
                <a:solidFill>
                  <a:schemeClr val="bg1"/>
                </a:solidFill>
                <a:latin typeface="Consolas"/>
                <a:cs typeface="Calibri" panose="020F0502020204030204"/>
              </a:rPr>
              <a:t>) tanımlayın.</a:t>
            </a:r>
          </a:p>
          <a:p>
            <a:pPr marL="514350" indent="-514350">
              <a:buAutoNum type="arabicPeriod"/>
            </a:pPr>
            <a:r>
              <a:rPr lang="tr" sz="1700" dirty="0">
                <a:solidFill>
                  <a:schemeClr val="bg1"/>
                </a:solidFill>
                <a:latin typeface="Consolas"/>
                <a:cs typeface="Calibri" panose="020F0502020204030204"/>
              </a:rPr>
              <a:t>Her platform için yeni operatöre yapılan tüm referansları kapsayan </a:t>
            </a:r>
            <a:r>
              <a:rPr lang="tr" sz="1700" dirty="0" err="1">
                <a:solidFill>
                  <a:schemeClr val="bg1"/>
                </a:solidFill>
                <a:latin typeface="Consolas"/>
                <a:cs typeface="Calibri" panose="020F0502020204030204"/>
              </a:rPr>
              <a:t>factory'den</a:t>
            </a:r>
            <a:r>
              <a:rPr lang="tr" sz="1700" dirty="0">
                <a:solidFill>
                  <a:schemeClr val="bg1"/>
                </a:solidFill>
                <a:latin typeface="Consolas"/>
                <a:cs typeface="Calibri" panose="020F0502020204030204"/>
              </a:rPr>
              <a:t> türetilmiş bir sınıf tanımlayın.</a:t>
            </a:r>
          </a:p>
          <a:p>
            <a:pPr marL="514350" indent="-514350">
              <a:buAutoNum type="arabicPeriod"/>
            </a:pPr>
            <a:r>
              <a:rPr lang="tr" sz="1700" dirty="0">
                <a:solidFill>
                  <a:schemeClr val="bg1"/>
                </a:solidFill>
                <a:ea typeface="+mn-lt"/>
                <a:cs typeface="+mn-lt"/>
              </a:rPr>
              <a:t>Kullanıcı, tüm yeni referansları kaldırmalı ve yeni  nesnelerini oluşturmak için </a:t>
            </a:r>
            <a:r>
              <a:rPr lang="tr" sz="1700" dirty="0" err="1">
                <a:solidFill>
                  <a:schemeClr val="bg1"/>
                </a:solidFill>
                <a:ea typeface="+mn-lt"/>
                <a:cs typeface="+mn-lt"/>
              </a:rPr>
              <a:t>factory</a:t>
            </a:r>
            <a:r>
              <a:rPr lang="tr" sz="1700" dirty="0">
                <a:solidFill>
                  <a:schemeClr val="bg1"/>
                </a:solidFill>
                <a:ea typeface="+mn-lt"/>
                <a:cs typeface="+mn-lt"/>
              </a:rPr>
              <a:t> yöntemlerini kullanmalıdır.</a:t>
            </a:r>
            <a:endParaRPr lang="tr" sz="1700" dirty="0">
              <a:solidFill>
                <a:schemeClr val="bg1"/>
              </a:solidFill>
              <a:latin typeface="Consolas"/>
              <a:cs typeface="Calibri" panose="020F0502020204030204"/>
            </a:endParaRPr>
          </a:p>
          <a:p>
            <a:pPr marL="514350" indent="-514350">
              <a:buAutoNum type="arabicPeriod"/>
            </a:pPr>
            <a:endParaRPr lang="tr" sz="1700">
              <a:solidFill>
                <a:schemeClr val="bg1"/>
              </a:solidFill>
              <a:latin typeface="Consolas"/>
              <a:cs typeface="Calibri" panose="020F0502020204030204"/>
            </a:endParaRPr>
          </a:p>
        </p:txBody>
      </p:sp>
    </p:spTree>
    <p:extLst>
      <p:ext uri="{BB962C8B-B14F-4D97-AF65-F5344CB8AC3E}">
        <p14:creationId xmlns:p14="http://schemas.microsoft.com/office/powerpoint/2010/main" val="171398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Başlık 1">
            <a:extLst>
              <a:ext uri="{FF2B5EF4-FFF2-40B4-BE49-F238E27FC236}">
                <a16:creationId xmlns:a16="http://schemas.microsoft.com/office/drawing/2014/main" id="{DA2F851D-80F7-4217-A1C8-2B83C286F549}"/>
              </a:ext>
            </a:extLst>
          </p:cNvPr>
          <p:cNvSpPr>
            <a:spLocks noGrp="1"/>
          </p:cNvSpPr>
          <p:nvPr>
            <p:ph type="title"/>
          </p:nvPr>
        </p:nvSpPr>
        <p:spPr>
          <a:xfrm>
            <a:off x="838200" y="669925"/>
            <a:ext cx="4508946" cy="1325563"/>
          </a:xfrm>
        </p:spPr>
        <p:txBody>
          <a:bodyPr anchor="b">
            <a:normAutofit/>
          </a:bodyPr>
          <a:lstStyle/>
          <a:p>
            <a:pPr algn="r"/>
            <a:r>
              <a:rPr lang="tr-TR" b="1">
                <a:solidFill>
                  <a:schemeClr val="bg1"/>
                </a:solidFill>
                <a:cs typeface="Calibri Light" panose="020F0302020204030204"/>
              </a:rPr>
              <a:t>GENEL KURALLAR</a:t>
            </a:r>
            <a:endParaRPr lang="tr-TR">
              <a:solidFill>
                <a:schemeClr val="bg1"/>
              </a:solidFill>
              <a:cs typeface="Calibri Light" panose="020F0302020204030204"/>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BEE50A9-F1FA-4C33-980D-C90F095D8D08}"/>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514350" indent="-514350"/>
            <a:r>
              <a:rPr lang="tr" sz="1100">
                <a:solidFill>
                  <a:schemeClr val="bg1"/>
                </a:solidFill>
                <a:latin typeface="Consolas"/>
                <a:cs typeface="Calibri" panose="020F0502020204030204"/>
              </a:rPr>
              <a:t>Abstract Factory'nin kârlı bir şekilde kullanılabileceği durumlar vardır. Diğer zamanlarda tamamlayıcıdırlar: Abstract Factory, ürün nesnelerini klonlamak ve iade etmek için bir dizi Prototip depolayabilir. Abstract Factory Singleton kullanabilir.</a:t>
            </a:r>
          </a:p>
          <a:p>
            <a:pPr marL="514350" indent="-514350"/>
            <a:r>
              <a:rPr lang="tr" sz="1100">
                <a:solidFill>
                  <a:schemeClr val="bg1"/>
                </a:solidFill>
                <a:latin typeface="Consolas"/>
                <a:ea typeface="+mn-lt"/>
                <a:cs typeface="+mn-lt"/>
              </a:rPr>
              <a:t>Abstract Factory, ürün nesnelerinin sınıfını bilmekten ve oluşturmaktan sorumlu olan bir factory nesnesini tanımlar ve onu sistemin bir parametresi haline getirir. Abstract Factory, çeşitli sınıflardan nesneler üreten factory nesnesine sahiptir.</a:t>
            </a:r>
          </a:p>
          <a:p>
            <a:pPr marL="514350" indent="-514350"/>
            <a:r>
              <a:rPr lang="tr" sz="1100">
                <a:solidFill>
                  <a:schemeClr val="bg1"/>
                </a:solidFill>
                <a:latin typeface="Consolas"/>
                <a:cs typeface="Calibri" panose="020F0502020204030204"/>
              </a:rPr>
              <a:t>Abstract Factory class(sınıfları) genellikle Factory methods(metodu) ile uygulanır.</a:t>
            </a:r>
          </a:p>
          <a:p>
            <a:pPr marL="514350" indent="-514350"/>
            <a:r>
              <a:rPr lang="tr" sz="1100">
                <a:solidFill>
                  <a:schemeClr val="bg1"/>
                </a:solidFill>
                <a:latin typeface="Consolas"/>
                <a:cs typeface="Calibri" panose="020F0502020204030204"/>
              </a:rPr>
              <a:t>Abstract Factory, bir ürün nesneleri ailesini (basit veya karmaşık) vurgular.</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2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Ofis Teması</vt:lpstr>
      <vt:lpstr>  Abstract Factory Deseni Nedir ?  </vt:lpstr>
      <vt:lpstr>Abstract Factory Design Pattern</vt:lpstr>
      <vt:lpstr>              ABSTRACT FACTORY DESIGN</vt:lpstr>
      <vt:lpstr>YAPI</vt:lpstr>
      <vt:lpstr>ÖRNEK</vt:lpstr>
      <vt:lpstr>PowerPoint Sunusu</vt:lpstr>
      <vt:lpstr>ABSTRACT FACTORY OLUŞTURURKEN İZLENMESİ GEREKEN ADIMLAR</vt:lpstr>
      <vt:lpstr>GENEL KURALLAR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341</cp:revision>
  <dcterms:created xsi:type="dcterms:W3CDTF">2021-10-02T14:24:00Z</dcterms:created>
  <dcterms:modified xsi:type="dcterms:W3CDTF">2021-10-03T11:18:30Z</dcterms:modified>
</cp:coreProperties>
</file>