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1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4B4D-C26F-45E1-8B5D-EB0AB242FC9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DE7-FDB6-4FD3-A3C0-5274FB5A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rner_detec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of project/demo.</a:t>
            </a:r>
          </a:p>
          <a:p>
            <a:r>
              <a:rPr lang="en-US" dirty="0" smtClean="0"/>
              <a:t>Multidisciplinary</a:t>
            </a:r>
            <a:r>
              <a:rPr lang="en-US" baseline="0" dirty="0" smtClean="0"/>
              <a:t> Minor in Imaging</a:t>
            </a:r>
          </a:p>
          <a:p>
            <a:r>
              <a:rPr lang="en-US" baseline="0" dirty="0" smtClean="0"/>
              <a:t>Final Project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Key: Know intrinsic </a:t>
            </a:r>
            <a:r>
              <a:rPr lang="en-US" dirty="0" err="1" smtClean="0"/>
              <a:t>params</a:t>
            </a:r>
            <a:r>
              <a:rPr lang="en-US" dirty="0" smtClean="0"/>
              <a:t> of the camera, real-world (size of square)</a:t>
            </a:r>
          </a:p>
          <a:p>
            <a:r>
              <a:rPr lang="en-US" dirty="0" smtClean="0"/>
              <a:t>Need a list of what</a:t>
            </a:r>
            <a:r>
              <a:rPr lang="en-US" baseline="0" dirty="0" smtClean="0"/>
              <a:t> </a:t>
            </a:r>
            <a:r>
              <a:rPr lang="en-US" b="1" baseline="0" dirty="0" smtClean="0"/>
              <a:t>each </a:t>
            </a:r>
            <a:r>
              <a:rPr lang="en-US" dirty="0" smtClean="0"/>
              <a:t>variable</a:t>
            </a:r>
            <a:r>
              <a:rPr lang="en-US" baseline="0" dirty="0" smtClean="0"/>
              <a:t> means, including 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Insert a slide after showing visual example of as many of the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as possible.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memory efficient because MATLAB has to allocate the memory for the camera stream and it does not automatically clear old image cache.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 has better memory management on this regard (old images gets freed in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OpenCV</a:t>
            </a:r>
            <a:r>
              <a:rPr lang="en-US" baseline="0" dirty="0" smtClean="0"/>
              <a:t> input interface to dynamically collect color so that the program can adaptively set the red mask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Harris =</a:t>
            </a:r>
            <a:r>
              <a:rPr lang="en-US" baseline="0" dirty="0" smtClean="0"/>
              <a:t> eigenvalues of covariance matrix of window at each point in image. Corners when both </a:t>
            </a:r>
            <a:r>
              <a:rPr lang="en-US" baseline="0" dirty="0" err="1" smtClean="0"/>
              <a:t>eigs</a:t>
            </a:r>
            <a:r>
              <a:rPr lang="en-US" baseline="0" dirty="0" smtClean="0"/>
              <a:t> are large. (Ref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: </a:t>
            </a:r>
            <a:r>
              <a:rPr lang="en-US" dirty="0" smtClean="0">
                <a:hlinkClick r:id="rId3"/>
              </a:rPr>
              <a:t>http://en.wikipedia.org/wiki/Corner_detection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Blur:</a:t>
            </a:r>
            <a:r>
              <a:rPr lang="en-US" baseline="0" dirty="0" smtClean="0"/>
              <a:t> to make red region larger so can take corners inside the larger red region.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FDE7-FDB6-4FD3-A3C0-5274FB5A0B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0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89F5-5388-4C21-BF3E-899451C5E555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862E-6B95-4261-85B6-9463D060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gif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2.gif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wXrEu-Yz1ko" TargetMode="External"/><Relationship Id="rId2" Type="http://schemas.openxmlformats.org/officeDocument/2006/relationships/hyperlink" Target="https://github.com/lhr0909/MonoCameraRecover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epixea.com/research/multi-view-coding-thesisse9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cs.opencv.org/doc/tutorials/calib3d/camera_calibration/camera_calibration.html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15215"/>
            <a:ext cx="9144001" cy="524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b="1" cap="all"/>
              <a:t>RECOVERING 3D INFORMATION WITH A SINGLE CAMERA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5239656"/>
            <a:ext cx="3466502" cy="116114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Haoran</a:t>
            </a:r>
            <a:r>
              <a:rPr lang="en-US" sz="1800" dirty="0" smtClean="0"/>
              <a:t> Liang (Simon)</a:t>
            </a:r>
          </a:p>
          <a:p>
            <a:r>
              <a:rPr lang="en-US" sz="1800" dirty="0"/>
              <a:t>Multidisciplinary Minor in Imaging</a:t>
            </a:r>
          </a:p>
          <a:p>
            <a:r>
              <a:rPr lang="en-US" sz="1800" dirty="0"/>
              <a:t>Final Project Presentation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658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sz="3300" dirty="0" smtClean="0"/>
                  <a:t>Get H (</a:t>
                </a:r>
                <a:r>
                  <a:rPr lang="en-US" sz="3300" dirty="0" err="1" smtClean="0"/>
                  <a:t>homography</a:t>
                </a:r>
                <a:r>
                  <a:rPr lang="en-US" sz="3300" dirty="0" smtClean="0"/>
                  <a:t> transform matrix) with the real size of the square (1 in. = 1 </a:t>
                </a:r>
                <a:r>
                  <a:rPr lang="en-US" sz="3300" dirty="0" err="1" smtClean="0"/>
                  <a:t>px</a:t>
                </a:r>
                <a:r>
                  <a:rPr lang="en-US" sz="3300" dirty="0" smtClean="0"/>
                  <a:t>) and the corner detector result</a:t>
                </a:r>
              </a:p>
              <a:p>
                <a:r>
                  <a:rPr lang="en-US" sz="3300" dirty="0" smtClean="0"/>
                  <a:t>Set origin to the center of the square</a:t>
                </a:r>
              </a:p>
              <a:p>
                <a:endParaRPr lang="en-US" sz="2000" dirty="0" smtClean="0"/>
              </a:p>
              <a:p>
                <a:r>
                  <a:rPr lang="en-US" sz="2500" dirty="0" smtClean="0"/>
                  <a:t>Solve the </a:t>
                </a:r>
                <a:r>
                  <a:rPr lang="en-US" sz="2500" dirty="0" err="1" smtClean="0"/>
                  <a:t>nullspace</a:t>
                </a:r>
                <a:r>
                  <a:rPr lang="en-US" sz="2500" dirty="0" smtClean="0"/>
                  <a:t> of matrix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5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5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5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2500" i="1">
                                                    <a:latin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500" b="0" i="0" smtClean="0">
                          <a:latin typeface="Cambria Math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500" b="0" i="1" smtClean="0">
                                              <a:latin typeface="Cambria Math"/>
                                            </a:rPr>
                                            <m:t>9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5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,(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on image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,(</m:t>
                        </m:r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),</m:t>
                    </m:r>
                    <m:d>
                      <m:dPr>
                        <m:ctrlPr>
                          <a:rPr lang="en-US" sz="2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5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i="1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are the red square corners in real world. </a:t>
                </a:r>
              </a:p>
              <a:p>
                <a:pPr marL="0" indent="0">
                  <a:buNone/>
                </a:pPr>
                <a:endParaRPr lang="en-US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</a:rPr>
                        <m:t>𝐻</m:t>
                      </m:r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45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liangh\Desktop\CSSE 461\repos\FinalProject\sample_square_10_fi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29" y="3276600"/>
            <a:ext cx="285377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iangh\Desktop\CSSE 461\repos\FinalProject\sample_square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18" y="1186543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715000" y="1752600"/>
            <a:ext cx="0" cy="449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36576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Homography</a:t>
            </a:r>
            <a:r>
              <a:rPr lang="en-US" sz="1100" dirty="0" smtClean="0"/>
              <a:t> Transform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752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the 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419600" y="1600200"/>
                <a:ext cx="4267200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1800" b="1" dirty="0" smtClean="0"/>
                  <a:t>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b="1" dirty="0" smtClean="0"/>
                  <a:t> and t = -RC by multiplying the inverse of K with H.</a:t>
                </a:r>
              </a:p>
              <a:p>
                <a:r>
                  <a:rPr lang="en-US" sz="1800" b="1" dirty="0" smtClean="0"/>
                  <a:t>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800" b="1" dirty="0" smtClean="0"/>
                  <a:t> by finding the cross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b="1" dirty="0" smtClean="0"/>
                  <a:t>.</a:t>
                </a:r>
              </a:p>
              <a:p>
                <a:r>
                  <a:rPr lang="en-US" sz="1800" b="1" dirty="0" smtClean="0"/>
                  <a:t>Find C by multiplying the inverse of R by t, then negating the result.</a:t>
                </a:r>
              </a:p>
              <a:p>
                <a:r>
                  <a:rPr lang="en-US" sz="1800" b="1" dirty="0" smtClean="0"/>
                  <a:t>Multiply R by &lt;0, 0, -1&gt;, and multiply R by &lt;0, 1, 0&gt; to find the rotation.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0" y="1600200"/>
                <a:ext cx="4267200" cy="4525963"/>
              </a:xfrm>
              <a:blipFill rotWithShape="1">
                <a:blip r:embed="rId2"/>
                <a:stretch>
                  <a:fillRect l="-857" t="-674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40899" y="1262115"/>
            <a:ext cx="3337009" cy="2735996"/>
            <a:chOff x="213271" y="1455003"/>
            <a:chExt cx="4799451" cy="3935045"/>
          </a:xfrm>
        </p:grpSpPr>
        <p:pic>
          <p:nvPicPr>
            <p:cNvPr id="4" name="Picture 2" descr="                               (        )&#10; (  x )          [           ]     X&#10;λ(  y ) =  [K |0 ]  R   - RC    ||   Y    || ,&#10;               3   0T3    1     (  Z = 0 )&#10;    1                               1&#10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293203"/>
              <a:ext cx="4555522" cy="106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𝑃𝑋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𝐾𝑅</m:t>
                        </m:r>
                        <m:r>
                          <a:rPr lang="en-US" sz="1400" b="0" i="1" smtClean="0">
                            <a:latin typeface="Cambria Math"/>
                          </a:rPr>
                          <m:t>[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|−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1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455003"/>
                  <a:ext cx="2030940" cy="71689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866" b="-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4" descr="  ( x )                       (  X  )&#10;λ ( y )  =     K [ r r  t ]   (  Y  ) ,&#10;               ◟---◝1◜-2--◞&#10;    1      homography transform H   1&#10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71" y="3588603"/>
              <a:ext cx="4782198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𝐻𝑥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71" y="4884004"/>
                  <a:ext cx="2834730" cy="5060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7496" y="4267200"/>
                <a:ext cx="3844704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K: Intrinsic Parameter of a Camera</a:t>
                </a:r>
              </a:p>
              <a:p>
                <a:r>
                  <a:rPr lang="en-US" sz="1600" dirty="0" smtClean="0"/>
                  <a:t>R: Rotation of the camera (3x3)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: columns of </a:t>
                </a:r>
                <a:r>
                  <a:rPr lang="en-US" sz="1600" dirty="0" smtClean="0"/>
                  <a:t>R</a:t>
                </a:r>
              </a:p>
              <a:p>
                <a:r>
                  <a:rPr lang="en-US" sz="1600" dirty="0" smtClean="0"/>
                  <a:t>C: Location of the camera in real-world coordinates (3x1)</a:t>
                </a:r>
              </a:p>
              <a:p>
                <a:r>
                  <a:rPr lang="en-US" sz="1600" dirty="0" err="1" smtClean="0"/>
                  <a:t>x,y</a:t>
                </a:r>
                <a:r>
                  <a:rPr lang="en-US" sz="1600" dirty="0" smtClean="0"/>
                  <a:t>: image coordinates</a:t>
                </a:r>
              </a:p>
              <a:p>
                <a:r>
                  <a:rPr lang="en-US" sz="1600" dirty="0" smtClean="0"/>
                  <a:t>X, Y, Z: real-world coordinates</a:t>
                </a:r>
              </a:p>
              <a:p>
                <a:r>
                  <a:rPr lang="en-US" sz="1600" dirty="0" smtClean="0"/>
                  <a:t>t = -RC (3x1)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6" y="4267200"/>
                <a:ext cx="3844704" cy="2123658"/>
              </a:xfrm>
              <a:prstGeom prst="rect">
                <a:avLst/>
              </a:prstGeom>
              <a:blipFill rotWithShape="1">
                <a:blip r:embed="rId7"/>
                <a:stretch>
                  <a:fillRect l="-792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542894"/>
            <a:ext cx="2286000" cy="18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1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Rotation Matrix and Position Vector</a:t>
            </a:r>
          </a:p>
          <a:p>
            <a:pPr lvl="1"/>
            <a:r>
              <a:rPr lang="en-US" dirty="0"/>
              <a:t>Raw result is partially flipped</a:t>
            </a:r>
          </a:p>
          <a:p>
            <a:pPr lvl="1"/>
            <a:r>
              <a:rPr lang="en-US" dirty="0"/>
              <a:t>For R, I needed to extract the </a:t>
            </a:r>
            <a:r>
              <a:rPr lang="en-US" dirty="0" err="1"/>
              <a:t>Eulerian</a:t>
            </a:r>
            <a:r>
              <a:rPr lang="en-US" dirty="0"/>
              <a:t> angles, and rebuild R based on the flipped rotations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Wonder if there’s a cleaner way to get the exact transform</a:t>
            </a:r>
            <a:endParaRPr lang="en-US" dirty="0"/>
          </a:p>
          <a:p>
            <a:r>
              <a:rPr lang="en-US" dirty="0" smtClean="0"/>
              <a:t>Use continuity of video stream to improve corner detection</a:t>
            </a:r>
          </a:p>
          <a:p>
            <a:pPr lvl="1"/>
            <a:r>
              <a:rPr lang="en-US" dirty="0" smtClean="0"/>
              <a:t>Keeps track of the corners so the rotation can be in 360 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16013"/>
            <a:ext cx="8229600" cy="865187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762000" y="381001"/>
            <a:ext cx="77724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8194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github.com/lhr0909/MonoCameraRecovery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Youtube</a:t>
            </a:r>
            <a:r>
              <a:rPr lang="en-US" dirty="0"/>
              <a:t> </a:t>
            </a:r>
            <a:r>
              <a:rPr lang="en-US" dirty="0" smtClean="0"/>
              <a:t>Video of the demo: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youtu.be/wXrEu-Yz1ko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Presentation Slides and Final Report Available in the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Why/How it works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Improvements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546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76200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2400" b="1" dirty="0" smtClean="0"/>
              <a:t>If we know the size of the object and intrinsic properties of a camera, we can recover 3D information with just one camera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371600"/>
                <a:ext cx="24093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𝑃𝑋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𝐾𝑅</m:t>
                      </m:r>
                      <m:r>
                        <a:rPr lang="en-US" sz="2400" b="0" i="1" smtClean="0">
                          <a:latin typeface="Cambria Math"/>
                        </a:rPr>
                        <m:t>[ 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 |−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2409378" cy="830997"/>
              </a:xfrm>
              <a:prstGeom prst="rect">
                <a:avLst/>
              </a:prstGeom>
              <a:blipFill rotWithShape="1">
                <a:blip r:embed="rId3"/>
                <a:stretch>
                  <a:fillRect r="-253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3664" y="5257800"/>
                <a:ext cx="2057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𝐻𝑥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64" y="5257800"/>
                <a:ext cx="205740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77514" y="6320135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JP Mellor, CSSE 461 Computer Vision, and</a:t>
            </a:r>
          </a:p>
          <a:p>
            <a:r>
              <a:rPr lang="en-US" sz="1200" dirty="0" smtClean="0">
                <a:hlinkClick r:id="rId5"/>
              </a:rPr>
              <a:t>http://www.epixea.com/research/multi-view-coding-thesisse9.html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4108" y="907988"/>
                <a:ext cx="3200400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P: Product of Intrinsic and Extrinsic Parameters of the camera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K: Intrinsic Parameter of a Camera (3x3)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R: Rotation of the camera (3x3)</a:t>
                </a:r>
              </a:p>
              <a:p>
                <a:endParaRPr lang="en-US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: columns of </a:t>
                </a:r>
                <a:r>
                  <a:rPr lang="en-US" sz="1400" dirty="0" smtClean="0"/>
                  <a:t>R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C: Location of the camera in real-world coordinates (3x1)</a:t>
                </a:r>
              </a:p>
              <a:p>
                <a:endParaRPr lang="en-US" sz="1400" dirty="0" smtClean="0"/>
              </a:p>
              <a:p>
                <a:r>
                  <a:rPr lang="en-US" sz="1400" dirty="0" err="1" smtClean="0"/>
                  <a:t>x,y</a:t>
                </a:r>
                <a:r>
                  <a:rPr lang="en-US" sz="1400" dirty="0" smtClean="0"/>
                  <a:t>: image coordinates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X, Y, Z: real-world coordinates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t = -RC (3x1)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H: </a:t>
                </a:r>
                <a:r>
                  <a:rPr lang="en-US" sz="1400" dirty="0" err="1" smtClean="0"/>
                  <a:t>Homography</a:t>
                </a:r>
                <a:r>
                  <a:rPr lang="en-US" sz="1400" dirty="0" smtClean="0"/>
                  <a:t> transform matrix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08" y="907988"/>
                <a:ext cx="3200400" cy="4185761"/>
              </a:xfrm>
              <a:prstGeom prst="rect">
                <a:avLst/>
              </a:prstGeom>
              <a:blipFill rotWithShape="1">
                <a:blip r:embed="rId6"/>
                <a:stretch>
                  <a:fillRect l="-381" t="-146"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2362200"/>
                <a:ext cx="5325761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𝑅𝐶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62200"/>
                <a:ext cx="5325761" cy="99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3039" y="3429000"/>
                <a:ext cx="5325761" cy="78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9" y="3429000"/>
                <a:ext cx="5325761" cy="7895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6225" y="4294712"/>
                <a:ext cx="5325761" cy="78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4294712"/>
                <a:ext cx="5325761" cy="7895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377514" y="5396299"/>
            <a:ext cx="467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Our goal is to solve R and C, knowing K, H and corresponding sets of points (x, y) -&gt; (X, Y, Z=0)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53400" cy="467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8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</a:p>
          <a:p>
            <a:r>
              <a:rPr lang="en-US" dirty="0" smtClean="0"/>
              <a:t>Camera Capture Image</a:t>
            </a:r>
          </a:p>
          <a:p>
            <a:r>
              <a:rPr lang="en-US" dirty="0" smtClean="0"/>
              <a:t>Filter Red Square</a:t>
            </a:r>
          </a:p>
          <a:p>
            <a:r>
              <a:rPr lang="en-US" dirty="0" smtClean="0"/>
              <a:t>Corner Detection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Homography</a:t>
            </a:r>
            <a:endParaRPr lang="en-US" dirty="0" smtClean="0"/>
          </a:p>
          <a:p>
            <a:r>
              <a:rPr lang="en-US" dirty="0" smtClean="0"/>
              <a:t>Find Camera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Get K with a checkerboard pattern and sample calibration code from </a:t>
                </a:r>
                <a:r>
                  <a:rPr lang="en-US" sz="2400" dirty="0" err="1" smtClean="0"/>
                  <a:t>OpenCV</a:t>
                </a:r>
                <a:r>
                  <a:rPr lang="en-US" sz="2400" dirty="0" smtClean="0"/>
                  <a:t> Docs</a:t>
                </a:r>
              </a:p>
              <a:p>
                <a:r>
                  <a:rPr lang="en-US" sz="2400" dirty="0" smtClean="0"/>
                  <a:t>15-20 images were taken in order to get better result by averaging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00.38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309.96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700.01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279.41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961" t="-1078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02" y="22098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8127" y="6045738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docs.opencv.org/doc/tutorials/calib3d/camera_calibration/camera_calibration.html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6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Capture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OpenCV’s</a:t>
            </a:r>
            <a:r>
              <a:rPr lang="en-US" dirty="0" smtClean="0"/>
              <a:t> Python bindings</a:t>
            </a:r>
          </a:p>
          <a:p>
            <a:r>
              <a:rPr lang="en-US" dirty="0" smtClean="0"/>
              <a:t>Much faster and more memory efficient compared to the equivalent MATLAB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5241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Red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733800" cy="355817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Convert RGB (Red/Green/Blue) to HSV (Hue/Saturation/Value)</a:t>
            </a:r>
          </a:p>
          <a:p>
            <a:r>
              <a:rPr lang="en-US" sz="2000" dirty="0" smtClean="0"/>
              <a:t>Build binary mask of the image Based on the Hue, Saturation and Value thresholds of the red square color</a:t>
            </a:r>
          </a:p>
          <a:p>
            <a:r>
              <a:rPr lang="en-US" sz="2000" dirty="0" smtClean="0"/>
              <a:t>Get rid of small noise by counting the # of pixels (contour area in terms of </a:t>
            </a:r>
            <a:r>
              <a:rPr lang="en-US" sz="2000" dirty="0" err="1" smtClean="0"/>
              <a:t>OpenCV</a:t>
            </a:r>
            <a:r>
              <a:rPr lang="en-US" sz="2000" dirty="0" smtClean="0"/>
              <a:t>) for each connected component</a:t>
            </a: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3239" r="1747" b="5595"/>
          <a:stretch/>
        </p:blipFill>
        <p:spPr bwMode="auto">
          <a:xfrm>
            <a:off x="4038600" y="1143000"/>
            <a:ext cx="2362200" cy="176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r="1084" b="5579"/>
          <a:stretch/>
        </p:blipFill>
        <p:spPr bwMode="auto">
          <a:xfrm>
            <a:off x="6400800" y="1143000"/>
            <a:ext cx="2438400" cy="179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3256" r="1782" b="5735"/>
          <a:stretch/>
        </p:blipFill>
        <p:spPr bwMode="auto">
          <a:xfrm>
            <a:off x="4038600" y="2941439"/>
            <a:ext cx="2362200" cy="175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13570" r="618" b="5422"/>
          <a:stretch/>
        </p:blipFill>
        <p:spPr bwMode="auto">
          <a:xfrm>
            <a:off x="6465180" y="2948629"/>
            <a:ext cx="2374019" cy="175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5380" y="6198130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Matt </a:t>
            </a:r>
            <a:r>
              <a:rPr lang="en-US" sz="1400" dirty="0" err="1" smtClean="0"/>
              <a:t>Boutell</a:t>
            </a:r>
            <a:r>
              <a:rPr lang="en-US" sz="1400" dirty="0" smtClean="0"/>
              <a:t>, CSSE 463 Image Recognition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29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8372856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Find all the possible Corners in the picture using Harris Corner Detection Algorithm</a:t>
            </a:r>
          </a:p>
          <a:p>
            <a:r>
              <a:rPr lang="en-US" sz="1800" dirty="0" smtClean="0"/>
              <a:t>Uses blue-color channel to improve contrast to red square</a:t>
            </a:r>
          </a:p>
          <a:p>
            <a:r>
              <a:rPr lang="en-US" sz="1800" dirty="0" smtClean="0"/>
              <a:t>If the corner candidates land on the red square filter, keep them</a:t>
            </a:r>
          </a:p>
          <a:p>
            <a:r>
              <a:rPr lang="en-US" sz="1800" dirty="0" smtClean="0"/>
              <a:t>Blur the red square mask to improve accuracy</a:t>
            </a:r>
            <a:endParaRPr lang="en-US" sz="1800" dirty="0"/>
          </a:p>
        </p:txBody>
      </p:sp>
      <p:pic>
        <p:nvPicPr>
          <p:cNvPr id="1026" name="Picture 2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angh\Documents\GitHub\MonoCameraRecovery\raw\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iangh\Documents\GitHub\MonoCameraRecovery\raw\resul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75354"/>
            <a:ext cx="2581656" cy="193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7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1464</Words>
  <Application>Microsoft Office PowerPoint</Application>
  <PresentationFormat>On-screen Show (4:3)</PresentationFormat>
  <Paragraphs>125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RECOVERING 3D INFORMATION WITH A SINGLE CAMERA</vt:lpstr>
      <vt:lpstr>Overview</vt:lpstr>
      <vt:lpstr>If we know the size of the object and intrinsic properties of a camera, we can recover 3D information with just one camera</vt:lpstr>
      <vt:lpstr>Visual Example</vt:lpstr>
      <vt:lpstr>Procedure</vt:lpstr>
      <vt:lpstr>Camera Calibration</vt:lpstr>
      <vt:lpstr>Camera Capture Image</vt:lpstr>
      <vt:lpstr>Filter Red Square</vt:lpstr>
      <vt:lpstr>Corner Detection</vt:lpstr>
      <vt:lpstr>Find homography</vt:lpstr>
      <vt:lpstr>Apply the Math</vt:lpstr>
      <vt:lpstr>Live Demo</vt:lpstr>
      <vt:lpstr>Future Improvements</vt:lpstr>
      <vt:lpstr>Any Questions?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 Locator</dc:title>
  <dc:creator>Haoran Liang (Simon)</dc:creator>
  <cp:lastModifiedBy>Haoran Liang (Simon)</cp:lastModifiedBy>
  <cp:revision>64</cp:revision>
  <dcterms:created xsi:type="dcterms:W3CDTF">2012-05-17T17:38:48Z</dcterms:created>
  <dcterms:modified xsi:type="dcterms:W3CDTF">2013-05-12T01:41:59Z</dcterms:modified>
</cp:coreProperties>
</file>