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71" autoAdjust="0"/>
  </p:normalViewPr>
  <p:slideViewPr>
    <p:cSldViewPr>
      <p:cViewPr>
        <p:scale>
          <a:sx n="66" d="100"/>
          <a:sy n="66" d="100"/>
        </p:scale>
        <p:origin x="-4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F4B4D-C26F-45E1-8B5D-EB0AB242FC95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6FDE7-FDB6-4FD3-A3C0-5274FB5A0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55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rner_detection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Photo of project/demo.</a:t>
            </a:r>
          </a:p>
          <a:p>
            <a:r>
              <a:rPr lang="en-US" dirty="0" smtClean="0"/>
              <a:t>Multidisciplinary</a:t>
            </a:r>
            <a:r>
              <a:rPr lang="en-US" baseline="0" dirty="0" smtClean="0"/>
              <a:t> Minor in Imaging</a:t>
            </a:r>
          </a:p>
          <a:p>
            <a:r>
              <a:rPr lang="en-US" baseline="0" dirty="0" smtClean="0"/>
              <a:t>Final Project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95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Key: Know intrinsic </a:t>
            </a:r>
            <a:r>
              <a:rPr lang="en-US" dirty="0" err="1" smtClean="0"/>
              <a:t>params</a:t>
            </a:r>
            <a:r>
              <a:rPr lang="en-US" dirty="0" smtClean="0"/>
              <a:t> of the camera, real-world (size of square)</a:t>
            </a:r>
          </a:p>
          <a:p>
            <a:r>
              <a:rPr lang="en-US" dirty="0" smtClean="0"/>
              <a:t>Need a list of what</a:t>
            </a:r>
            <a:r>
              <a:rPr lang="en-US" baseline="0" dirty="0" smtClean="0"/>
              <a:t> </a:t>
            </a:r>
            <a:r>
              <a:rPr lang="en-US" b="1" baseline="0" dirty="0" smtClean="0"/>
              <a:t>each </a:t>
            </a:r>
            <a:r>
              <a:rPr lang="en-US" dirty="0" smtClean="0"/>
              <a:t>variable</a:t>
            </a:r>
            <a:r>
              <a:rPr lang="en-US" baseline="0" dirty="0" smtClean="0"/>
              <a:t> means, including K.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Insert a slide after showing visual example of as many of the </a:t>
            </a:r>
            <a:r>
              <a:rPr lang="en-US" baseline="0" dirty="0" err="1" smtClean="0"/>
              <a:t>params</a:t>
            </a:r>
            <a:r>
              <a:rPr lang="en-US" baseline="0" dirty="0" smtClean="0"/>
              <a:t> as possible.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14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00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</a:t>
            </a:r>
            <a:r>
              <a:rPr lang="en-US" baseline="0" dirty="0" smtClean="0"/>
              <a:t> memory efficient because MATLAB has to allocate the memory for the camera stream and it does not automatically clear old image cache. </a:t>
            </a:r>
            <a:r>
              <a:rPr lang="en-US" baseline="0" dirty="0" err="1" smtClean="0"/>
              <a:t>OpenCV</a:t>
            </a:r>
            <a:r>
              <a:rPr lang="en-US" baseline="0" dirty="0" smtClean="0"/>
              <a:t> has better memory management on this regard (old images gets freed in memory)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22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calibration to color</a:t>
            </a:r>
            <a:r>
              <a:rPr lang="en-US" baseline="0" dirty="0" smtClean="0"/>
              <a:t> that is used. (Nice, to account for lighting differences)</a:t>
            </a:r>
            <a:endParaRPr lang="en-US" dirty="0" smtClean="0"/>
          </a:p>
          <a:p>
            <a:r>
              <a:rPr lang="en-US" dirty="0" smtClean="0"/>
              <a:t>Discuss that threshold, how robust.</a:t>
            </a:r>
          </a:p>
          <a:p>
            <a:r>
              <a:rPr lang="en-US" dirty="0" smtClean="0"/>
              <a:t>Other colors: red </a:t>
            </a:r>
            <a:r>
              <a:rPr lang="en-US" dirty="0" smtClean="0">
                <a:sym typeface="Wingdings" pitchFamily="2" charset="2"/>
              </a:rPr>
              <a:t> blue?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08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Harris =</a:t>
            </a:r>
            <a:r>
              <a:rPr lang="en-US" baseline="0" dirty="0" smtClean="0"/>
              <a:t> eigenvalues of covariance matrix of window at each point in image. Corners when both </a:t>
            </a:r>
            <a:r>
              <a:rPr lang="en-US" baseline="0" dirty="0" err="1" smtClean="0"/>
              <a:t>eigs</a:t>
            </a:r>
            <a:r>
              <a:rPr lang="en-US" baseline="0" dirty="0" smtClean="0"/>
              <a:t> are large. (Ref </a:t>
            </a:r>
            <a:r>
              <a:rPr lang="en-US" baseline="0" dirty="0" err="1" smtClean="0"/>
              <a:t>wikipedia</a:t>
            </a:r>
            <a:r>
              <a:rPr lang="en-US" baseline="0" dirty="0" smtClean="0"/>
              <a:t>: </a:t>
            </a:r>
            <a:r>
              <a:rPr lang="en-US" dirty="0" smtClean="0">
                <a:hlinkClick r:id="rId3"/>
              </a:rPr>
              <a:t>http://en.wikipedia.org/wiki/Corner_detection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Blur:</a:t>
            </a:r>
            <a:r>
              <a:rPr lang="en-US" baseline="0" dirty="0" smtClean="0"/>
              <a:t> to make red region larger so can take corners inside the larger red region.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86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Remind of variables. H, x1, x2,</a:t>
            </a:r>
            <a:r>
              <a:rPr lang="en-US" baseline="0" dirty="0" smtClean="0"/>
              <a:t> … in the image.</a:t>
            </a:r>
          </a:p>
          <a:p>
            <a:r>
              <a:rPr lang="en-US" baseline="0" dirty="0" smtClean="0"/>
              <a:t>Note about origin.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37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8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8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5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4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7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0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3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3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2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389F5-5388-4C21-BF3E-899451C5E555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9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gif"/><Relationship Id="rId7" Type="http://schemas.openxmlformats.org/officeDocument/2006/relationships/hyperlink" Target="http://www.epixea.com/research/multi-view-coding-thesisse9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gi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docs.opencv.org/doc/tutorials/calib3d/camera_calibration/camera_calibration.html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dirty="0"/>
              <a:t>recovering 3d information with a </a:t>
            </a:r>
            <a:r>
              <a:rPr lang="en-US" b="1" cap="all" dirty="0" err="1"/>
              <a:t>sinGle</a:t>
            </a:r>
            <a:r>
              <a:rPr lang="en-US" b="1" cap="all" dirty="0"/>
              <a:t> camera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Haoran</a:t>
            </a:r>
            <a:r>
              <a:rPr lang="en-US" dirty="0" smtClean="0"/>
              <a:t> Liang (Simon</a:t>
            </a:r>
            <a:r>
              <a:rPr lang="en-US" dirty="0" smtClean="0"/>
              <a:t>)</a:t>
            </a:r>
          </a:p>
          <a:p>
            <a:r>
              <a:rPr lang="en-US" dirty="0"/>
              <a:t>Multidisciplinary Minor in Imaging</a:t>
            </a:r>
          </a:p>
          <a:p>
            <a:r>
              <a:rPr lang="en-US" dirty="0"/>
              <a:t>Final Project Presentation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5832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homography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en-US" sz="3300" dirty="0" smtClean="0"/>
                  <a:t>Get </a:t>
                </a:r>
                <a:r>
                  <a:rPr lang="en-US" sz="3300" dirty="0" smtClean="0"/>
                  <a:t>H (</a:t>
                </a:r>
                <a:r>
                  <a:rPr lang="en-US" sz="3300" dirty="0" err="1" smtClean="0"/>
                  <a:t>homography</a:t>
                </a:r>
                <a:r>
                  <a:rPr lang="en-US" sz="3300" dirty="0" smtClean="0"/>
                  <a:t> transform matrix) </a:t>
                </a:r>
                <a:r>
                  <a:rPr lang="en-US" sz="3300" dirty="0" smtClean="0"/>
                  <a:t>with the real size of the square (1 in. = 1 </a:t>
                </a:r>
                <a:r>
                  <a:rPr lang="en-US" sz="3300" dirty="0" err="1" smtClean="0"/>
                  <a:t>px</a:t>
                </a:r>
                <a:r>
                  <a:rPr lang="en-US" sz="3300" dirty="0" smtClean="0"/>
                  <a:t>) and the corner detector </a:t>
                </a:r>
                <a:r>
                  <a:rPr lang="en-US" sz="3300" dirty="0" smtClean="0"/>
                  <a:t>result</a:t>
                </a:r>
              </a:p>
              <a:p>
                <a:endParaRPr lang="en-US" sz="2000" dirty="0" smtClean="0"/>
              </a:p>
              <a:p>
                <a:r>
                  <a:rPr lang="en-US" sz="2500" dirty="0" smtClean="0"/>
                  <a:t>Solve the </a:t>
                </a:r>
                <a:r>
                  <a:rPr lang="en-US" sz="2500" dirty="0" err="1" smtClean="0"/>
                  <a:t>nullspace</a:t>
                </a:r>
                <a:r>
                  <a:rPr lang="en-US" sz="2500" dirty="0" smtClean="0"/>
                  <a:t> of matrix</a:t>
                </a:r>
              </a:p>
              <a:p>
                <a:pPr marL="0" indent="0">
                  <a:buNone/>
                </a:pPr>
                <a:endParaRPr lang="en-US" sz="25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5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5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5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25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5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5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5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5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5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5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(</m:t>
                        </m:r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,(</m:t>
                        </m:r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),</m:t>
                    </m:r>
                    <m:d>
                      <m:d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5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5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500" b="0" i="1" smtClean="0">
                        <a:latin typeface="Cambria Math"/>
                      </a:rPr>
                      <m:t>,(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500" dirty="0" smtClean="0"/>
                  <a:t> are the red square corners on image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(</m:t>
                        </m:r>
                        <m:r>
                          <a:rPr lang="en-US" sz="2500" i="1">
                            <a:latin typeface="Cambria Math"/>
                          </a:rPr>
                          <m:t>𝑥</m:t>
                        </m:r>
                        <m:r>
                          <a:rPr lang="en-US" sz="25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50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𝑦</m:t>
                        </m:r>
                        <m:r>
                          <a:rPr lang="en-US" sz="25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,(</m:t>
                        </m:r>
                        <m:r>
                          <a:rPr lang="en-US" sz="2500" i="1">
                            <a:latin typeface="Cambria Math"/>
                          </a:rPr>
                          <m:t>𝑥</m:t>
                        </m:r>
                        <m:r>
                          <a:rPr lang="en-US" sz="25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𝑦</m:t>
                        </m:r>
                        <m:r>
                          <a:rPr lang="en-US" sz="25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),</m:t>
                    </m:r>
                    <m:d>
                      <m:dPr>
                        <m:ctrlPr>
                          <a:rPr lang="en-US" sz="25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500" b="0" i="1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sz="25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5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sz="2500" b="0" i="1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sz="25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500" i="1">
                        <a:latin typeface="Cambria Math"/>
                      </a:rPr>
                      <m:t>,(</m:t>
                    </m:r>
                    <m:sSub>
                      <m:sSubPr>
                        <m:ctrlPr>
                          <a:rPr lang="en-US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𝑥</m:t>
                        </m:r>
                        <m:r>
                          <a:rPr lang="en-US" sz="25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𝑦</m:t>
                        </m:r>
                        <m:r>
                          <a:rPr lang="en-US" sz="25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500" dirty="0" smtClean="0"/>
                  <a:t> are the red square corners in real world. </a:t>
                </a:r>
                <a:endParaRPr lang="en-US" sz="25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3"/>
                <a:stretch>
                  <a:fillRect l="-905" t="-1752" r="-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C:\Users\liangh\Desktop\CSSE 461\repos\FinalProject\sample_square_10_fi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629" y="3276600"/>
            <a:ext cx="2853779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liangh\Desktop\CSSE 461\repos\FinalProject\sample_square_1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18" y="1186543"/>
            <a:ext cx="27432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20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the Math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19600" y="1600200"/>
            <a:ext cx="4267200" cy="4525963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Recover first 2 columns of R and t = -RC by multiplying the inverse of K with H.</a:t>
            </a:r>
          </a:p>
          <a:p>
            <a:r>
              <a:rPr lang="en-US" sz="1800" b="1" dirty="0" smtClean="0"/>
              <a:t>Get the 3</a:t>
            </a:r>
            <a:r>
              <a:rPr lang="en-US" sz="1800" b="1" baseline="30000" dirty="0" smtClean="0"/>
              <a:t>rd</a:t>
            </a:r>
            <a:r>
              <a:rPr lang="en-US" sz="1800" b="1" dirty="0" smtClean="0"/>
              <a:t> column of R by finding the cross product of the first two columns.</a:t>
            </a:r>
          </a:p>
          <a:p>
            <a:r>
              <a:rPr lang="en-US" sz="1800" b="1" dirty="0" smtClean="0"/>
              <a:t>Find C by multiplying the inverse of R by t, then negating the result.</a:t>
            </a:r>
          </a:p>
          <a:p>
            <a:r>
              <a:rPr lang="en-US" sz="1800" b="1" dirty="0" smtClean="0"/>
              <a:t>Magnitude of C = the straight distance from the </a:t>
            </a:r>
            <a:r>
              <a:rPr lang="en-US" sz="1800" b="1" dirty="0"/>
              <a:t>camera center to the center of the square.</a:t>
            </a:r>
            <a:endParaRPr lang="en-US" sz="1800" b="1" dirty="0">
              <a:solidFill>
                <a:srgbClr val="FF0000"/>
              </a:solidFill>
            </a:endParaRPr>
          </a:p>
          <a:p>
            <a:r>
              <a:rPr lang="en-US" sz="1800" b="1" dirty="0" smtClean="0"/>
              <a:t>Multiply R by &lt;0, 0, -1&gt;, and multiply R by &lt;0, 1, 0&gt; to find the rotation.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2895" y="669798"/>
            <a:ext cx="3337009" cy="2735996"/>
            <a:chOff x="213271" y="1455003"/>
            <a:chExt cx="4799451" cy="3935045"/>
          </a:xfrm>
        </p:grpSpPr>
        <p:pic>
          <p:nvPicPr>
            <p:cNvPr id="4" name="Picture 2" descr="                               (        )&#10; (  x )          [           ]     X&#10;λ(  y ) =  [K |0 ]  R   - RC    ||   Y    || ,&#10;               3   0T3    1     (  Z = 0 )&#10;    1                               1&#10;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2293203"/>
              <a:ext cx="4555522" cy="1066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81000" y="1455003"/>
                  <a:ext cx="2030940" cy="7168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𝑃𝑋</m:t>
                        </m:r>
                      </m:oMath>
                    </m:oMathPara>
                  </a14:m>
                  <a:endParaRPr lang="en-US" sz="1400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/>
                          </a:rPr>
                          <m:t>𝑃</m:t>
                        </m:r>
                        <m:r>
                          <a:rPr lang="en-US" sz="1400" b="0" i="1" smtClean="0">
                            <a:latin typeface="Cambria Math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𝐾𝑅</m:t>
                        </m:r>
                        <m:r>
                          <a:rPr lang="en-US" sz="1400" b="0" i="1" smtClean="0">
                            <a:latin typeface="Cambria Math"/>
                          </a:rPr>
                          <m:t>[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𝐼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|−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𝐶</m:t>
                        </m:r>
                        <m:r>
                          <a:rPr lang="en-US" sz="1400" b="0" i="1" smtClean="0"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1455003"/>
                  <a:ext cx="2030940" cy="71689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866" b="-85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4" descr="  ( x )                       (  X  )&#10;λ ( y )  =     K [ r r  t ]   (  Y  ) ,&#10;               ◟---◝1◜-2--◞&#10;    1      homography transform H   1&#10;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271" y="3588603"/>
              <a:ext cx="4782198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213271" y="4884004"/>
                  <a:ext cx="2834730" cy="5060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𝐻𝑥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271" y="4884004"/>
                  <a:ext cx="2834730" cy="5060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22496" y="3405794"/>
                <a:ext cx="384470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K: Intrinsic Parameter of a Camera</a:t>
                </a:r>
              </a:p>
              <a:p>
                <a:r>
                  <a:rPr lang="en-US" dirty="0" smtClean="0"/>
                  <a:t>R: Rotation of the camera (3x3)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: columns of </a:t>
                </a:r>
                <a:r>
                  <a:rPr lang="en-US" dirty="0" smtClean="0"/>
                  <a:t>R</a:t>
                </a:r>
              </a:p>
              <a:p>
                <a:r>
                  <a:rPr lang="en-US" dirty="0" smtClean="0"/>
                  <a:t>C: Location of the camera in real-world coordinates (3x1)</a:t>
                </a:r>
              </a:p>
              <a:p>
                <a:r>
                  <a:rPr lang="en-US" dirty="0" err="1" smtClean="0"/>
                  <a:t>x,y</a:t>
                </a:r>
                <a:r>
                  <a:rPr lang="en-US" dirty="0" smtClean="0"/>
                  <a:t>: image coordinates</a:t>
                </a:r>
              </a:p>
              <a:p>
                <a:r>
                  <a:rPr lang="en-US" dirty="0" smtClean="0"/>
                  <a:t>X, Y, Z: real-world coordinates</a:t>
                </a:r>
              </a:p>
              <a:p>
                <a:r>
                  <a:rPr lang="en-US" dirty="0" smtClean="0"/>
                  <a:t>t = -RC (3x1)</a:t>
                </a: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96" y="3405794"/>
                <a:ext cx="3844704" cy="2308324"/>
              </a:xfrm>
              <a:prstGeom prst="rect">
                <a:avLst/>
              </a:prstGeom>
              <a:blipFill rotWithShape="1">
                <a:blip r:embed="rId6"/>
                <a:stretch>
                  <a:fillRect l="-1268" t="-1323" r="-1268" b="-3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10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1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/ Concerns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Rotation Matrix and Position Vector</a:t>
            </a:r>
          </a:p>
          <a:p>
            <a:pPr lvl="1"/>
            <a:r>
              <a:rPr lang="en-US" dirty="0"/>
              <a:t>Raw result is partially flipped</a:t>
            </a:r>
          </a:p>
          <a:p>
            <a:pPr lvl="1"/>
            <a:r>
              <a:rPr lang="en-US" dirty="0"/>
              <a:t>For R, I needed to extract the </a:t>
            </a:r>
            <a:r>
              <a:rPr lang="en-US" dirty="0" err="1"/>
              <a:t>Eulerian</a:t>
            </a:r>
            <a:r>
              <a:rPr lang="en-US" dirty="0"/>
              <a:t> angles, and rebuild R based on the flipped rotations.</a:t>
            </a:r>
          </a:p>
          <a:p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Can be improved by averaging</a:t>
            </a:r>
          </a:p>
          <a:p>
            <a:r>
              <a:rPr lang="en-US" dirty="0" smtClean="0"/>
              <a:t>Use continuity of video stream to improve corner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83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2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</a:t>
            </a:r>
          </a:p>
          <a:p>
            <a:r>
              <a:rPr lang="en-US" dirty="0" smtClean="0"/>
              <a:t>Procedure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Issues / Concerns</a:t>
            </a:r>
          </a:p>
          <a:p>
            <a:r>
              <a:rPr lang="en-US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95461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</a:t>
            </a:r>
            <a:endParaRPr lang="en-US" dirty="0"/>
          </a:p>
        </p:txBody>
      </p:sp>
      <p:pic>
        <p:nvPicPr>
          <p:cNvPr id="1026" name="Picture 2" descr="                               (        )&#10; (  x )          [           ]     X&#10;λ(  y ) =  [K |0 ]  R   - RC    ||   Y    || ,&#10;               3   0T3    1     (  Z = 0 )&#10;    1                               1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4555522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5800" y="1447800"/>
                <a:ext cx="240937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𝑃𝑋</m:t>
                      </m:r>
                    </m:oMath>
                  </m:oMathPara>
                </a14:m>
                <a:endParaRPr lang="en-US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𝐾𝑅</m:t>
                      </m:r>
                      <m:r>
                        <a:rPr lang="en-US" sz="2400" b="0" i="1" smtClean="0">
                          <a:latin typeface="Cambria Math"/>
                        </a:rPr>
                        <m:t>[ </m:t>
                      </m:r>
                      <m:r>
                        <a:rPr lang="en-US" sz="2400" b="0" i="1" smtClean="0">
                          <a:latin typeface="Cambria Math"/>
                        </a:rPr>
                        <m:t>𝐼</m:t>
                      </m:r>
                      <m:r>
                        <a:rPr lang="en-US" sz="2400" b="0" i="1" smtClean="0">
                          <a:latin typeface="Cambria Math"/>
                        </a:rPr>
                        <m:t> |−</m:t>
                      </m:r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  <m:r>
                        <a:rPr lang="en-US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447800"/>
                <a:ext cx="2409378" cy="830997"/>
              </a:xfrm>
              <a:prstGeom prst="rect">
                <a:avLst/>
              </a:prstGeom>
              <a:blipFill rotWithShape="1">
                <a:blip r:embed="rId4"/>
                <a:stretch>
                  <a:fillRect r="-25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  ( x )                       (  X  )&#10;λ ( y )  =     K [ r r  t ]   (  Y  ) ,&#10;               ◟---◝1◜-2--◞&#10;    1      homography transform H   1&#10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71" y="3581400"/>
            <a:ext cx="478219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18071" y="4876800"/>
                <a:ext cx="283473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r>
                        <a:rPr lang="en-US" sz="3200" b="0" i="1" smtClean="0">
                          <a:latin typeface="Cambria Math"/>
                        </a:rPr>
                        <m:t>𝐻𝑥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1" y="4876800"/>
                <a:ext cx="2834730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352801" y="6019800"/>
            <a:ext cx="5486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 smtClean="0"/>
              <a:t>JP Mellor, CSSE 461 Computer Vision, </a:t>
            </a:r>
            <a:r>
              <a:rPr lang="en-US" sz="1400" dirty="0" smtClean="0"/>
              <a:t>and</a:t>
            </a:r>
          </a:p>
          <a:p>
            <a:r>
              <a:rPr lang="en-US" sz="1400" dirty="0" smtClean="0">
                <a:hlinkClick r:id="rId7"/>
              </a:rPr>
              <a:t>http://www.epixea.com/research/multi-view-coding-thesisse9.html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638800" y="1347371"/>
                <a:ext cx="32004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K: Intrinsic Parameter of a Camera</a:t>
                </a:r>
              </a:p>
              <a:p>
                <a:r>
                  <a:rPr lang="en-US" dirty="0" smtClean="0"/>
                  <a:t>R: Rotation of the camera (3x3)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: columns of </a:t>
                </a:r>
                <a:r>
                  <a:rPr lang="en-US" dirty="0" smtClean="0"/>
                  <a:t>R</a:t>
                </a:r>
              </a:p>
              <a:p>
                <a:r>
                  <a:rPr lang="en-US" dirty="0" smtClean="0"/>
                  <a:t>C: Location of the camera in real-world coordinates (3x1)</a:t>
                </a:r>
              </a:p>
              <a:p>
                <a:r>
                  <a:rPr lang="en-US" dirty="0" err="1" smtClean="0"/>
                  <a:t>x,y</a:t>
                </a:r>
                <a:r>
                  <a:rPr lang="en-US" dirty="0" smtClean="0"/>
                  <a:t>: image coordinates</a:t>
                </a:r>
              </a:p>
              <a:p>
                <a:r>
                  <a:rPr lang="en-US" dirty="0" smtClean="0"/>
                  <a:t>X, Y, Z: real-world coordinates</a:t>
                </a:r>
              </a:p>
              <a:p>
                <a:r>
                  <a:rPr lang="en-US" dirty="0" smtClean="0"/>
                  <a:t>t = -RC (3x1)</a:t>
                </a:r>
              </a:p>
              <a:p>
                <a:r>
                  <a:rPr lang="en-US" dirty="0" smtClean="0"/>
                  <a:t>H: </a:t>
                </a:r>
                <a:r>
                  <a:rPr lang="en-US" dirty="0" err="1" smtClean="0"/>
                  <a:t>Homography</a:t>
                </a:r>
                <a:r>
                  <a:rPr lang="en-US" dirty="0" smtClean="0"/>
                  <a:t> transform matrix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347371"/>
                <a:ext cx="3200400" cy="3139321"/>
              </a:xfrm>
              <a:prstGeom prst="rect">
                <a:avLst/>
              </a:prstGeom>
              <a:blipFill rotWithShape="1">
                <a:blip r:embed="rId8"/>
                <a:stretch>
                  <a:fillRect l="-1524" t="-971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267200" y="48768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Since we only have one camera, we will have to know K and X, Y, Z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773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Example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95400"/>
            <a:ext cx="5638800" cy="5064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89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Camera Calibration</a:t>
            </a:r>
          </a:p>
          <a:p>
            <a:r>
              <a:rPr lang="en-US" dirty="0" smtClean="0"/>
              <a:t>Camera Capture Image</a:t>
            </a:r>
          </a:p>
          <a:p>
            <a:r>
              <a:rPr lang="en-US" dirty="0" smtClean="0"/>
              <a:t>Filter Red Square</a:t>
            </a:r>
          </a:p>
          <a:p>
            <a:r>
              <a:rPr lang="en-US" dirty="0" smtClean="0"/>
              <a:t>Corner Detection</a:t>
            </a:r>
          </a:p>
          <a:p>
            <a:r>
              <a:rPr lang="en-US" dirty="0" smtClean="0"/>
              <a:t>Find </a:t>
            </a:r>
            <a:r>
              <a:rPr lang="en-US" dirty="0" err="1" smtClean="0"/>
              <a:t>Homography</a:t>
            </a:r>
            <a:endParaRPr lang="en-US" dirty="0" smtClean="0"/>
          </a:p>
          <a:p>
            <a:r>
              <a:rPr lang="en-US" dirty="0" smtClean="0"/>
              <a:t>Find Camera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Calibration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Get K with a checkerboard pattern and sample calibration code from </a:t>
                </a:r>
                <a:r>
                  <a:rPr lang="en-US" sz="2400" dirty="0" err="1" smtClean="0"/>
                  <a:t>OpenCV</a:t>
                </a:r>
                <a:r>
                  <a:rPr lang="en-US" sz="2400" dirty="0" smtClean="0"/>
                  <a:t> </a:t>
                </a:r>
                <a:r>
                  <a:rPr lang="en-US" sz="2400" dirty="0" smtClean="0"/>
                  <a:t>Docs</a:t>
                </a:r>
              </a:p>
              <a:p>
                <a:r>
                  <a:rPr lang="en-US" sz="2400" dirty="0" smtClean="0"/>
                  <a:t>15-20 images were taken in order to get better result by averaging</a:t>
                </a:r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𝐾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700.38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309.96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700.01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279.41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3"/>
                <a:stretch>
                  <a:fillRect l="-1961" t="-1078" r="-2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002" y="22098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78602" y="5597149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</a:t>
            </a:r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docs.opencv.org/doc/tutorials/calib3d/camera_calibration/camera_calibration.html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7961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Capture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OpenCV’s</a:t>
            </a:r>
            <a:r>
              <a:rPr lang="en-US" dirty="0" smtClean="0"/>
              <a:t> Python bindings</a:t>
            </a:r>
          </a:p>
          <a:p>
            <a:r>
              <a:rPr lang="en-US" dirty="0" smtClean="0"/>
              <a:t>Much faster and more memory efficient compared to the equivalent MATLAB project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</p:spTree>
    <p:extLst>
      <p:ext uri="{BB962C8B-B14F-4D97-AF65-F5344CB8AC3E}">
        <p14:creationId xmlns:p14="http://schemas.microsoft.com/office/powerpoint/2010/main" val="52414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Red 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37338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Convert RGB to HSV</a:t>
            </a:r>
          </a:p>
          <a:p>
            <a:r>
              <a:rPr lang="en-US" sz="2000" dirty="0" smtClean="0"/>
              <a:t>Build binary mask of the image Based on the Hue, Saturation and Value of the red square color</a:t>
            </a:r>
          </a:p>
          <a:p>
            <a:r>
              <a:rPr lang="en-US" sz="2000" dirty="0" smtClean="0"/>
              <a:t>Get rid of small noise by counting the pixels (contour area in terms of </a:t>
            </a:r>
            <a:r>
              <a:rPr lang="en-US" sz="2000" dirty="0" err="1" smtClean="0"/>
              <a:t>OpenCV</a:t>
            </a:r>
            <a:r>
              <a:rPr lang="en-US" sz="2000" dirty="0" smtClean="0"/>
              <a:t>) for each connected component</a:t>
            </a:r>
            <a:endParaRPr lang="en-US" sz="2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" t="13239" r="1747" b="5595"/>
          <a:stretch/>
        </p:blipFill>
        <p:spPr bwMode="auto">
          <a:xfrm>
            <a:off x="4038600" y="1143000"/>
            <a:ext cx="2362200" cy="1760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1" r="1084" b="5579"/>
          <a:stretch/>
        </p:blipFill>
        <p:spPr bwMode="auto">
          <a:xfrm>
            <a:off x="6400800" y="1143000"/>
            <a:ext cx="2438400" cy="1798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" t="13256" r="1782" b="5735"/>
          <a:stretch/>
        </p:blipFill>
        <p:spPr bwMode="auto">
          <a:xfrm>
            <a:off x="4038600" y="2941439"/>
            <a:ext cx="2362200" cy="175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" t="13570" r="618" b="5422"/>
          <a:stretch/>
        </p:blipFill>
        <p:spPr bwMode="auto">
          <a:xfrm>
            <a:off x="6465180" y="2948629"/>
            <a:ext cx="2374019" cy="1752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55380" y="6198130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Matt </a:t>
            </a:r>
            <a:r>
              <a:rPr lang="en-US" sz="1400" dirty="0" err="1" smtClean="0"/>
              <a:t>Boutell</a:t>
            </a:r>
            <a:r>
              <a:rPr lang="en-US" sz="1400" dirty="0" smtClean="0"/>
              <a:t>, CSSE 463 Image Recognition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297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Corner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038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Find all the possible Corners in the picture using Harris Corner Detection Algorithm</a:t>
            </a:r>
          </a:p>
          <a:p>
            <a:r>
              <a:rPr lang="en-US" sz="2000" dirty="0" smtClean="0"/>
              <a:t>If the corner candidates land on the red square filter, keep them</a:t>
            </a:r>
          </a:p>
          <a:p>
            <a:r>
              <a:rPr lang="en-US" sz="2000" dirty="0" smtClean="0"/>
              <a:t>Blur the red square mask to improve accuracy</a:t>
            </a:r>
            <a:endParaRPr lang="en-US" sz="2000" dirty="0"/>
          </a:p>
        </p:txBody>
      </p:sp>
      <p:pic>
        <p:nvPicPr>
          <p:cNvPr id="1026" name="Picture 2" descr="C:\Users\liangh\Documents\GitHub\MonoCameraRecovery\raw\resul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62400"/>
            <a:ext cx="25908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iangh\Documents\GitHub\MonoCameraRecovery\raw\squa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962400"/>
            <a:ext cx="25908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liangh\Documents\GitHub\MonoCameraRecovery\raw\resul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975354"/>
            <a:ext cx="2581656" cy="193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72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1227</Words>
  <Application>Microsoft Office PowerPoint</Application>
  <PresentationFormat>On-screen Show (4:3)</PresentationFormat>
  <Paragraphs>108</Paragraphs>
  <Slides>15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recovering 3d information with a sinGle camera</vt:lpstr>
      <vt:lpstr>Overview</vt:lpstr>
      <vt:lpstr>Math</vt:lpstr>
      <vt:lpstr>Visual Example</vt:lpstr>
      <vt:lpstr>Procedure</vt:lpstr>
      <vt:lpstr>Camera Calibration</vt:lpstr>
      <vt:lpstr>Camera Capture Image</vt:lpstr>
      <vt:lpstr>Filter Red Square</vt:lpstr>
      <vt:lpstr>Corner Detection</vt:lpstr>
      <vt:lpstr>Find homography</vt:lpstr>
      <vt:lpstr>Apply the Math</vt:lpstr>
      <vt:lpstr>Live Demo</vt:lpstr>
      <vt:lpstr>Issues / Concerns</vt:lpstr>
      <vt:lpstr>Questions?</vt:lpstr>
      <vt:lpstr>Thank You!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Square Locator</dc:title>
  <dc:creator>Haoran Liang (Simon)</dc:creator>
  <cp:lastModifiedBy>Haoran Liang (Simon)</cp:lastModifiedBy>
  <cp:revision>46</cp:revision>
  <dcterms:created xsi:type="dcterms:W3CDTF">2012-05-17T17:38:48Z</dcterms:created>
  <dcterms:modified xsi:type="dcterms:W3CDTF">2013-05-06T04:37:24Z</dcterms:modified>
</cp:coreProperties>
</file>