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2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r>
              <a:rPr lang="en-US" altLang="zh-CN" dirty="0"/>
              <a:t>Sales</a:t>
            </a:r>
            <a:endParaRPr lang="zh-CN" alt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lt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B59-433F-869F-4548C929470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B59-433F-869F-4548C929470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B59-433F-869F-4548C929470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B59-433F-869F-4548C929470A}"/>
              </c:ext>
            </c:extLst>
          </c:dPt>
          <c:cat>
            <c:strRef>
              <c:f>Sheet1!$A$2:$A$5</c:f>
              <c:strCache>
                <c:ptCount val="4"/>
                <c:pt idx="0">
                  <c:v>1st</c:v>
                </c:pt>
                <c:pt idx="1">
                  <c:v>2nd</c:v>
                </c:pt>
                <c:pt idx="2">
                  <c:v>3rd</c:v>
                </c:pt>
                <c:pt idx="3">
                  <c:v>4th</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6008-499A-9F72-5C2C29EF860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Times New Roman" panose="02020603050405020304" pitchFamily="18" charset="0"/>
          <a:cs typeface="Times New Roman" panose="02020603050405020304" pitchFamily="18" charset="0"/>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8DBBB3-3FD5-4381-BA04-D177AAB88F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F4B0117-03FC-400D-1BD6-4FE689B1F9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52C740E-E2ED-DC5F-92A2-B8D710E210D7}"/>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7152FFA2-E182-5E3F-FE6A-905125CC83D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92DA08D-1982-6C73-4854-8875E7D80E80}"/>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40365441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5891A2-C9BA-2B4D-0532-7C67D185A17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B113C64-5173-9399-92C7-18F93035A89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A5D70A-C12A-C0B7-41D5-2B028E7AC722}"/>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8587FEFF-332C-8515-9436-75FF694000E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0EED57-AD69-93AF-FAB5-53BBA2D89DBB}"/>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1845271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7A72413-F454-ECE0-CC57-78037E0F669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3E59FBF-6069-AB31-D654-D34035BDC66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017360-693B-F23D-5BB6-340DA588CDD7}"/>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7D455F41-6971-F5EE-91BD-72A0AECB2AD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E7B23CC-AAB1-7034-5019-9CA2ECAEF0DD}"/>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2087995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A677CF-E093-3A8A-6551-F5B46418BD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FBA7610-A2A8-D6A0-9C12-CCEBD62EF2D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8A81C1-012C-2270-BBB2-6B3D70CF4E95}"/>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169E71E7-F868-C7F5-A238-90E07F146A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10C718-F027-FD61-47C5-39C21F728C94}"/>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413739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B43F3-6E58-798C-BE85-6C70033C42A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93B66D-8CC7-49EB-E1F8-C6A8500836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21735BE-BF7B-5460-3854-DA5910458352}"/>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EF21E7C7-F2FE-5C9B-FE6E-430D28356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828BEA-78E9-450B-0BA9-34829B92328A}"/>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3868739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176FC2-131F-6BE1-9AC9-0B40F31CA6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E333803-9E69-CADD-784F-C4365F6FC7B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44270E6-603C-1F28-92EB-B27190ABE16C}"/>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160C31A-B704-1993-7988-3ECFCDFC6ABB}"/>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B5F9AAC6-0249-0F60-6286-91A5DA7790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70FCDD7-3240-6086-ADEC-33847A4535EE}"/>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764190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CE9BE9-EE56-94CB-F907-C6719DCC44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A1FBDD8-A127-BC84-E6A2-F5FDA45E51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C0800F2B-50AC-731E-8A53-D326ACA1ADB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474256A-3241-18C8-DAD1-88A0DB68D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2EB37C7-9162-85FE-1BDD-B971A531C58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9DA44FF-DDF8-750D-0258-D0139FA5EC96}"/>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8" name="页脚占位符 7">
            <a:extLst>
              <a:ext uri="{FF2B5EF4-FFF2-40B4-BE49-F238E27FC236}">
                <a16:creationId xmlns:a16="http://schemas.microsoft.com/office/drawing/2014/main" id="{5FA99720-8C4A-BB39-877E-3957BD1BA3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135624A-2DBF-5DB3-9304-53617148C70B}"/>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232804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498325-8050-20B6-D732-01C3E2BA6CD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DF1427B-6A45-2A33-C187-9FAB0304F8E2}"/>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4" name="页脚占位符 3">
            <a:extLst>
              <a:ext uri="{FF2B5EF4-FFF2-40B4-BE49-F238E27FC236}">
                <a16:creationId xmlns:a16="http://schemas.microsoft.com/office/drawing/2014/main" id="{FCD2BD1A-C4E9-B2FD-D9AD-8245DE37A57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8576335-6C2D-0D41-68B8-99E54FE17D21}"/>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378108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550EB9-66B7-9B16-E0A5-6E8C5CA143A3}"/>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3" name="页脚占位符 2">
            <a:extLst>
              <a:ext uri="{FF2B5EF4-FFF2-40B4-BE49-F238E27FC236}">
                <a16:creationId xmlns:a16="http://schemas.microsoft.com/office/drawing/2014/main" id="{40B01BAE-C05A-31DC-BAEC-37DA73CF7DD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5B5AA15-37CB-CD17-23A8-D8DAB4138661}"/>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193942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665BB5-C48C-C8AA-EDC7-C6E1D04348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3B72DD9-6632-9DC5-7DB4-FD51046F25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1D1799A-C389-A3E1-71F6-C8ADFA10C2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D9B3E75-DB47-6CB1-F410-FA101A26B1FE}"/>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651BD6A6-D2DC-09F5-7EB5-3C2BF1CD7AA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A9FE3CA-FC4A-C57F-622C-27A8F63C0EC4}"/>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297794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AD7690-9007-A0DD-36E6-11E0F94A297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3F80830-B7D1-184D-138D-1AAA5432E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61DD810-0C00-854B-D6F7-589AE17469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6BB971-8710-DC2D-70A8-AC52A648CF50}"/>
              </a:ext>
            </a:extLst>
          </p:cNvPr>
          <p:cNvSpPr>
            <a:spLocks noGrp="1"/>
          </p:cNvSpPr>
          <p:nvPr>
            <p:ph type="dt" sz="half" idx="10"/>
          </p:nvPr>
        </p:nvSpPr>
        <p:spPr/>
        <p:txBody>
          <a:bodyPr/>
          <a:lstStyle/>
          <a:p>
            <a:fld id="{B5A52257-ECB1-4DDC-8FDD-BB7858E86FC0}" type="datetimeFigureOut">
              <a:rPr lang="zh-CN" altLang="en-US" smtClean="0"/>
              <a:t>2025/4/25</a:t>
            </a:fld>
            <a:endParaRPr lang="zh-CN" altLang="en-US"/>
          </a:p>
        </p:txBody>
      </p:sp>
      <p:sp>
        <p:nvSpPr>
          <p:cNvPr id="6" name="页脚占位符 5">
            <a:extLst>
              <a:ext uri="{FF2B5EF4-FFF2-40B4-BE49-F238E27FC236}">
                <a16:creationId xmlns:a16="http://schemas.microsoft.com/office/drawing/2014/main" id="{6448D1C5-216A-D917-48D7-ADFDA9A1925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CC1478-1326-2352-4233-EE317FD508D4}"/>
              </a:ext>
            </a:extLst>
          </p:cNvPr>
          <p:cNvSpPr>
            <a:spLocks noGrp="1"/>
          </p:cNvSpPr>
          <p:nvPr>
            <p:ph type="sldNum" sz="quarter" idx="12"/>
          </p:nvPr>
        </p:nvSpPr>
        <p:spPr/>
        <p:txBody>
          <a:body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659412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E8E4190-D28C-C731-EFB7-9842EC7B5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D70C1A5-DC1D-10B1-3C59-CDC1680275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5FCDFA-38AD-0568-778D-B488FE003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A52257-ECB1-4DDC-8FDD-BB7858E86FC0}" type="datetimeFigureOut">
              <a:rPr lang="zh-CN" altLang="en-US" smtClean="0"/>
              <a:t>2025/4/25</a:t>
            </a:fld>
            <a:endParaRPr lang="zh-CN" altLang="en-US"/>
          </a:p>
        </p:txBody>
      </p:sp>
      <p:sp>
        <p:nvSpPr>
          <p:cNvPr id="5" name="页脚占位符 4">
            <a:extLst>
              <a:ext uri="{FF2B5EF4-FFF2-40B4-BE49-F238E27FC236}">
                <a16:creationId xmlns:a16="http://schemas.microsoft.com/office/drawing/2014/main" id="{8A6D46A6-D1D9-EC3A-6259-D28392D52F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69FF101-1E0C-73CE-62D9-05934E8628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CF12C3-E521-4831-9DED-D201DF4461D2}" type="slidenum">
              <a:rPr lang="zh-CN" altLang="en-US" smtClean="0"/>
              <a:t>‹#›</a:t>
            </a:fld>
            <a:endParaRPr lang="zh-CN" altLang="en-US"/>
          </a:p>
        </p:txBody>
      </p:sp>
    </p:spTree>
    <p:extLst>
      <p:ext uri="{BB962C8B-B14F-4D97-AF65-F5344CB8AC3E}">
        <p14:creationId xmlns:p14="http://schemas.microsoft.com/office/powerpoint/2010/main" val="27486774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8A80F8CA-494F-851B-5CCF-5889E31CC1D8}"/>
              </a:ext>
            </a:extLst>
          </p:cNvPr>
          <p:cNvSpPr txBox="1"/>
          <p:nvPr/>
        </p:nvSpPr>
        <p:spPr>
          <a:xfrm>
            <a:off x="666307" y="1083392"/>
            <a:ext cx="10859386" cy="4524315"/>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Autonomous agents that accomplish complex computer tasks with minimal human interventions have the potential to transform human-computer interaction, significantly enhancing accessibility and productivity. However, existing benchmarks either lack an interactive environment or are limited to environments specific to certain applications or domains, failing to reflect the diverse and complex nature of real-world computer use, thereby limiting the scope of tasks and agent scalability. To address this issue, we introduce </a:t>
            </a:r>
            <a:r>
              <a:rPr lang="en-US" altLang="zh-CN" dirty="0" err="1">
                <a:latin typeface="Times New Roman" panose="02020603050405020304" pitchFamily="18" charset="0"/>
                <a:cs typeface="Times New Roman" panose="02020603050405020304" pitchFamily="18" charset="0"/>
              </a:rPr>
              <a:t>OSWorld</a:t>
            </a:r>
            <a:r>
              <a:rPr lang="en-US" altLang="zh-CN" dirty="0">
                <a:latin typeface="Times New Roman" panose="02020603050405020304" pitchFamily="18" charset="0"/>
                <a:cs typeface="Times New Roman" panose="02020603050405020304" pitchFamily="18" charset="0"/>
              </a:rPr>
              <a:t>, the first-of-its-kind scalable, real computer environment for multimodal agents, supporting task setup, execution-based evaluation, and interactive learning across various operating systems such as Ubuntu, Windows, and macOS. </a:t>
            </a:r>
            <a:r>
              <a:rPr lang="en-US" altLang="zh-CN" dirty="0" err="1">
                <a:latin typeface="Times New Roman" panose="02020603050405020304" pitchFamily="18" charset="0"/>
                <a:cs typeface="Times New Roman" panose="02020603050405020304" pitchFamily="18" charset="0"/>
              </a:rPr>
              <a:t>OSWorld</a:t>
            </a:r>
            <a:r>
              <a:rPr lang="en-US" altLang="zh-CN" dirty="0">
                <a:latin typeface="Times New Roman" panose="02020603050405020304" pitchFamily="18" charset="0"/>
                <a:cs typeface="Times New Roman" panose="02020603050405020304" pitchFamily="18" charset="0"/>
              </a:rPr>
              <a:t> can serve as a unified, integrated computer environment for assessing open-ended computer tasks that involve arbitrary applications. Building upon </a:t>
            </a:r>
            <a:r>
              <a:rPr lang="en-US" altLang="zh-CN" dirty="0" err="1">
                <a:latin typeface="Times New Roman" panose="02020603050405020304" pitchFamily="18" charset="0"/>
                <a:cs typeface="Times New Roman" panose="02020603050405020304" pitchFamily="18" charset="0"/>
              </a:rPr>
              <a:t>OSWorld</a:t>
            </a:r>
            <a:r>
              <a:rPr lang="en-US" altLang="zh-CN" dirty="0">
                <a:latin typeface="Times New Roman" panose="02020603050405020304" pitchFamily="18" charset="0"/>
                <a:cs typeface="Times New Roman" panose="02020603050405020304" pitchFamily="18" charset="0"/>
              </a:rPr>
              <a:t>, we create a benchmark of 369 computer tasks involving real web and desktop apps in open domains, OS file I/O, and workflows spanning multiple applications. Each task example is derived from real-world computer use cases and includes a detailed initial state setup configuration and a custom execution-based evaluation script for reliable, reproducible evaluation. Extensive evaluation of state-of-the-art LLM/VLM-based agents on </a:t>
            </a:r>
            <a:r>
              <a:rPr lang="en-US" altLang="zh-CN" dirty="0" err="1">
                <a:latin typeface="Times New Roman" panose="02020603050405020304" pitchFamily="18" charset="0"/>
                <a:cs typeface="Times New Roman" panose="02020603050405020304" pitchFamily="18" charset="0"/>
              </a:rPr>
              <a:t>OSWorld</a:t>
            </a:r>
            <a:r>
              <a:rPr lang="en-US" altLang="zh-CN" dirty="0">
                <a:latin typeface="Times New Roman" panose="02020603050405020304" pitchFamily="18" charset="0"/>
                <a:cs typeface="Times New Roman" panose="02020603050405020304" pitchFamily="18" charset="0"/>
              </a:rPr>
              <a:t> reveals significant deficiencies in their ability to serve as computer assistants. While humans can accomplish over 72.36% of the tasks, the best model achieves only 12.24% success, primarily struggling with GUI grounding and operational knowledge. Comprehensive analysis using </a:t>
            </a:r>
            <a:r>
              <a:rPr lang="en-US" altLang="zh-CN" dirty="0" err="1">
                <a:latin typeface="Times New Roman" panose="02020603050405020304" pitchFamily="18" charset="0"/>
                <a:cs typeface="Times New Roman" panose="02020603050405020304" pitchFamily="18" charset="0"/>
              </a:rPr>
              <a:t>OSWorld</a:t>
            </a:r>
            <a:r>
              <a:rPr lang="en-US" altLang="zh-CN" dirty="0">
                <a:latin typeface="Times New Roman" panose="02020603050405020304" pitchFamily="18" charset="0"/>
                <a:cs typeface="Times New Roman" panose="02020603050405020304" pitchFamily="18" charset="0"/>
              </a:rPr>
              <a:t> provides valuable insights for developing multimodal generalist agents that were not possible with previous benchmarks.</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724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A949D853-E228-670C-F75E-9DC8E3D343A2}"/>
              </a:ext>
            </a:extLst>
          </p:cNvPr>
          <p:cNvGraphicFramePr/>
          <p:nvPr>
            <p:extLst>
              <p:ext uri="{D42A27DB-BD31-4B8C-83A1-F6EECF244321}">
                <p14:modId xmlns:p14="http://schemas.microsoft.com/office/powerpoint/2010/main" val="74627912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201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A56D0-0D52-E09F-62D8-2B00CB981B68}"/>
            </a:ext>
          </a:extLst>
        </p:cNvPr>
        <p:cNvGrpSpPr/>
        <p:nvPr/>
      </p:nvGrpSpPr>
      <p:grpSpPr>
        <a:xfrm>
          <a:off x="0" y="0"/>
          <a:ext cx="0" cy="0"/>
          <a:chOff x="0" y="0"/>
          <a:chExt cx="0" cy="0"/>
        </a:xfrm>
      </p:grpSpPr>
      <p:pic>
        <p:nvPicPr>
          <p:cNvPr id="1026" name="Picture 2" descr="A pathway leads to a serene beach and ocean.">
            <a:extLst>
              <a:ext uri="{FF2B5EF4-FFF2-40B4-BE49-F238E27FC236}">
                <a16:creationId xmlns:a16="http://schemas.microsoft.com/office/drawing/2014/main" id="{9A7A94F8-79C4-EB70-18EC-BF6E444C3B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63610" y="1312356"/>
            <a:ext cx="6247040" cy="4233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8348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082397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268</Words>
  <Application>Microsoft Office PowerPoint</Application>
  <PresentationFormat>宽屏</PresentationFormat>
  <Paragraphs>2</Paragraphs>
  <Slides>4</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等线 Light</vt:lpstr>
      <vt:lpstr>Arial</vt:lpstr>
      <vt:lpstr>Times New Roman</vt:lpstr>
      <vt:lpstr>Office 主题​​</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NECOlizer Unreal</cp:lastModifiedBy>
  <cp:revision>14</cp:revision>
  <dcterms:created xsi:type="dcterms:W3CDTF">2025-04-24T09:01:36Z</dcterms:created>
  <dcterms:modified xsi:type="dcterms:W3CDTF">2025-04-25T06:43:19Z</dcterms:modified>
</cp:coreProperties>
</file>