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Lst>
  <p:sldSz cx="9144000" cy="6858000" type="screen4x3"/>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8246DE69-A266-4AF2-9332-04917CB4CFF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25"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26"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C3BA5FF-968A-46C2-B341-67C16E221D7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2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3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31"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BECDD780-62B2-4E8C-854D-8FA2C5B1D857}"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33"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34"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35"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36"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37"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38"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3B9F7F0-470E-42C6-9EBD-C2815928171A}"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HK" sz="3200" b="0" strike="noStrike" spc="-1">
              <a:latin typeface="Arial"/>
            </a:endParaRPr>
          </a:p>
        </p:txBody>
      </p:sp>
      <p:sp>
        <p:nvSpPr>
          <p:cNvPr id="2"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422CBE8E-A302-424B-90C3-DFBE1DBD04A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6"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HK"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4E93890-418B-4F01-A95C-22A2CBC801F4}"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HK" sz="3200" b="0" strike="noStrike" spc="-1">
              <a:latin typeface="Arial"/>
            </a:endParaRPr>
          </a:p>
        </p:txBody>
      </p:sp>
      <p:sp>
        <p:nvSpPr>
          <p:cNvPr id="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HK"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D92F7DB-AB69-408A-996C-99BD56EF879B}" type="slidenum">
              <a:t>‹#›</a:t>
            </a:fld>
            <a:endParaRPr/>
          </a:p>
        </p:txBody>
      </p:sp>
      <p:sp>
        <p:nvSpPr>
          <p:cNvPr id="2"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DFF4BB7-982B-490F-BF5D-53A8FFA492D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HK"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8997874-F647-4B1A-814A-B19EC205C83B}"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1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HK" sz="3200" b="0" strike="noStrike" spc="-1">
              <a:latin typeface="Arial"/>
            </a:endParaRPr>
          </a:p>
        </p:txBody>
      </p:sp>
      <p:sp>
        <p:nvSpPr>
          <p:cNvPr id="1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BDCB973-03EC-4358-9D49-997880E956E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HK" sz="3200" b="0" strike="noStrike" spc="-1">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51FACC7-610B-4D50-A274-BD007F8A489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HK" sz="4400" b="0" strike="noStrike" spc="-1">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23"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HK"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FC2CB87-F4E8-4C16-8226-7F02B7E65DF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ftr" idx="1"/>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HK" sz="1400" b="0" strike="noStrike" spc="-1">
                <a:latin typeface="Times New Roman"/>
              </a:defRPr>
            </a:lvl1pPr>
          </a:lstStyle>
          <a:p>
            <a:pPr algn="ctr">
              <a:lnSpc>
                <a:spcPct val="100000"/>
              </a:lnSpc>
              <a:buNone/>
            </a:pPr>
            <a:r>
              <a:rPr lang="en-HK" sz="1400" b="0" strike="noStrike" spc="-1">
                <a:latin typeface="Times New Roman"/>
              </a:rPr>
              <a:t>&lt;footer&gt;</a:t>
            </a:r>
          </a:p>
        </p:txBody>
      </p:sp>
      <p:sp>
        <p:nvSpPr>
          <p:cNvPr id="4" name="PlaceHolder 2"/>
          <p:cNvSpPr>
            <a:spLocks noGrp="1"/>
          </p:cNvSpPr>
          <p:nvPr>
            <p:ph type="sldNum" idx="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E7EC304C-368F-4DC0-B816-282E01B941CD}" type="slidenum">
              <a:rPr lang="en-US" sz="1200" b="0" strike="noStrike" spc="-1">
                <a:solidFill>
                  <a:srgbClr val="8B8B8B"/>
                </a:solidFill>
                <a:latin typeface="Calibri"/>
              </a:rPr>
              <a:t>‹#›</a:t>
            </a:fld>
            <a:endParaRPr lang="en-HK" sz="1200" b="0" strike="noStrike" spc="-1">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tIns="45000" rIns="90000" bIns="45000" anchor="ctr">
            <a:noAutofit/>
          </a:bodyPr>
          <a:lstStyle>
            <a:lvl1pPr>
              <a:defRPr lang="en-HK" sz="1400" b="0" strike="noStrike" spc="-1">
                <a:latin typeface="Times New Roman"/>
              </a:defRPr>
            </a:lvl1pPr>
          </a:lstStyle>
          <a:p>
            <a:r>
              <a:rPr lang="en-HK"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dirty="0">
                <a:solidFill>
                  <a:srgbClr val="000000"/>
                </a:solidFill>
                <a:latin typeface="Times New Roman"/>
              </a:rPr>
              <a:t>The History of Art</a:t>
            </a:r>
            <a:endParaRPr lang="en-HK" sz="4400" b="0" strike="noStrike" spc="-1" dirty="0">
              <a:latin typeface="Arial"/>
            </a:endParaRPr>
          </a:p>
        </p:txBody>
      </p:sp>
      <p:sp>
        <p:nvSpPr>
          <p:cNvPr id="40"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nSpc>
                <a:spcPct val="100000"/>
              </a:lnSpc>
              <a:spcBef>
                <a:spcPts val="1417"/>
              </a:spcBef>
              <a:buNone/>
            </a:pPr>
            <a:r>
              <a:rPr lang="en-US" sz="3200" b="0" i="1" strike="noStrike" spc="-1" dirty="0">
                <a:solidFill>
                  <a:srgbClr val="000000"/>
                </a:solidFill>
                <a:latin typeface="Arial"/>
              </a:rPr>
              <a:t>Art is a diverse range of human activities in creating visual, auditory or performing artifacts, expressing the author's imaginative, conceptual ideas, or technical skill, intended to be appreciated primarily for their beauty or emotional power.</a:t>
            </a:r>
            <a:endParaRPr lang="en-HK" sz="32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4747E6-2F10-4303-40B5-6DDE1B24A255}"/>
              </a:ext>
            </a:extLst>
          </p:cNvPr>
          <p:cNvSpPr>
            <a:spLocks noChangeArrowheads="1"/>
          </p:cNvSpPr>
          <p:nvPr/>
        </p:nvSpPr>
        <p:spPr bwMode="auto">
          <a:xfrm>
            <a:off x="512066" y="1490008"/>
            <a:ext cx="822228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Art has evolved through various periods, each marked by distinct styles, techniques, and cultural influences.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Prehistoric art, such as cave paintings, was symbolic, focusing on animals and rituals.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Renaissance revived classical ideals, promoting humanism and innovation in perspective.</a:t>
            </a:r>
          </a:p>
        </p:txBody>
      </p:sp>
      <p:sp>
        <p:nvSpPr>
          <p:cNvPr id="4" name="文本框 3">
            <a:extLst>
              <a:ext uri="{FF2B5EF4-FFF2-40B4-BE49-F238E27FC236}">
                <a16:creationId xmlns:a16="http://schemas.microsoft.com/office/drawing/2014/main" id="{A6A61DC6-EE0D-3A7C-B696-2B5FBAB1A551}"/>
              </a:ext>
            </a:extLst>
          </p:cNvPr>
          <p:cNvSpPr txBox="1"/>
          <p:nvPr/>
        </p:nvSpPr>
        <p:spPr>
          <a:xfrm>
            <a:off x="512066" y="4002076"/>
            <a:ext cx="8222284" cy="132343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000" b="0" i="0" u="sng" strike="noStrike" cap="none" normalizeH="0" baseline="0" dirty="0">
                <a:ln>
                  <a:noFill/>
                </a:ln>
                <a:solidFill>
                  <a:schemeClr val="tx1"/>
                </a:solidFill>
                <a:effectLst/>
                <a:latin typeface="Arial" panose="020B0604020202020204" pitchFamily="34" charset="0"/>
                <a:cs typeface="Arial" panose="020B0604020202020204" pitchFamily="34" charset="0"/>
              </a:rPr>
              <a:t>Ancient civilizations like Egypt, Greece, and Rome emphasized realism, proportion, and mythology.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CN" altLang="zh-CN" sz="2000" b="0" i="0" u="sng" strike="noStrike" cap="none" normalizeH="0" baseline="0" dirty="0">
                <a:ln>
                  <a:noFill/>
                </a:ln>
                <a:solidFill>
                  <a:schemeClr val="tx1"/>
                </a:solidFill>
                <a:effectLst/>
                <a:latin typeface="Arial" panose="020B0604020202020204" pitchFamily="34" charset="0"/>
                <a:cs typeface="Arial" panose="020B0604020202020204" pitchFamily="34" charset="0"/>
              </a:rPr>
              <a:t>The modern era saw the rise of abstract, experimental, and conceptual art, questioning traditional notions of beauty. </a:t>
            </a:r>
          </a:p>
        </p:txBody>
      </p:sp>
    </p:spTree>
    <p:extLst>
      <p:ext uri="{BB962C8B-B14F-4D97-AF65-F5344CB8AC3E}">
        <p14:creationId xmlns:p14="http://schemas.microsoft.com/office/powerpoint/2010/main" val="284384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D2A53-F270-163E-F36D-4D7D50435D9B}"/>
              </a:ext>
            </a:extLst>
          </p:cNvPr>
          <p:cNvSpPr>
            <a:spLocks noChangeArrowheads="1"/>
          </p:cNvSpPr>
          <p:nvPr/>
        </p:nvSpPr>
        <p:spPr bwMode="auto">
          <a:xfrm>
            <a:off x="245478" y="594201"/>
            <a:ext cx="8832685"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rgbClr val="0070C0"/>
                </a:solidFill>
                <a:effectLst/>
                <a:latin typeface="Arial" panose="020B0604020202020204" pitchFamily="34" charset="0"/>
                <a:cs typeface="Arial" panose="020B0604020202020204" pitchFamily="34" charset="0"/>
              </a:rPr>
              <a:t>Throughout history, specific movements have shaped the course of art, such as Impressionism, Cubism, Surrealism, and Abstract Expressionism.</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Impressionism focused on light and color, challenging classical representation.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Cubism, led by Picasso, fragmented forms to explore multiple perspectives in a single work.</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Surrealism explored the unconscious, dream-like imagery, aiming to break the boundaries of reality.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Today, contemporary art is diverse, incorporating digital, installation, and performance art, with an emphasis on individual expression and social commentary. </a:t>
            </a:r>
          </a:p>
        </p:txBody>
      </p:sp>
    </p:spTree>
    <p:extLst>
      <p:ext uri="{BB962C8B-B14F-4D97-AF65-F5344CB8AC3E}">
        <p14:creationId xmlns:p14="http://schemas.microsoft.com/office/powerpoint/2010/main" val="185820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624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228</Words>
  <Application>Microsoft Office PowerPoint</Application>
  <PresentationFormat>全屏显示(4:3)</PresentationFormat>
  <Paragraphs>12</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Calibri</vt:lpstr>
      <vt:lpstr>Times New Roman</vt:lpstr>
      <vt:lpstr>Office Theme</vt:lpstr>
      <vt:lpstr>The History of Art</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History of Art</dc:title>
  <dc:subject/>
  <dc:creator/>
  <dc:description>generated using python-pptx</dc:description>
  <cp:lastModifiedBy>NECOlizer Unreal</cp:lastModifiedBy>
  <cp:revision>9</cp:revision>
  <dcterms:created xsi:type="dcterms:W3CDTF">2013-01-27T09:14:16Z</dcterms:created>
  <dcterms:modified xsi:type="dcterms:W3CDTF">2025-02-28T04:26:39Z</dcterms:modified>
  <dc:language>en-HK</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