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7" r:id="rId12"/>
    <p:sldId id="270" r:id="rId13"/>
    <p:sldId id="268" r:id="rId14"/>
    <p:sldId id="272" r:id="rId15"/>
    <p:sldId id="28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6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84" y="12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91E6B-BF49-4564-8D99-258E6F00B058}" type="datetimeFigureOut">
              <a:rPr lang="ru-RU" smtClean="0"/>
              <a:t>12.07.2012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4C6FE-B1F8-4BC3-BD5C-F3C16565E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2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4C6FE-B1F8-4BC3-BD5C-F3C16565EEB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96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714-6C67-41E0-AC5F-83F71A18FD49}" type="datetime1">
              <a:rPr lang="ru-RU" smtClean="0"/>
              <a:t>12.07.2012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B585-C016-450C-A6DA-0A18FD04EDCF}" type="datetime1">
              <a:rPr lang="ru-RU" smtClean="0"/>
              <a:t>12.07.2012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C56F-6B6A-4BA3-A7FD-BAFDAB859959}" type="datetime1">
              <a:rPr lang="ru-RU" smtClean="0"/>
              <a:t>12.07.2012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D96A-5E55-407E-B442-2803A7356E76}" type="datetime1">
              <a:rPr lang="ru-RU" smtClean="0"/>
              <a:t>12.07.2012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C7FB-1CD1-45D2-9AEA-46D3CE38C780}" type="datetime1">
              <a:rPr lang="ru-RU" smtClean="0"/>
              <a:t>12.07.2012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61A-0803-4520-9327-951D2D9F1411}" type="datetime1">
              <a:rPr lang="ru-RU" smtClean="0"/>
              <a:t>12.07.2012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8F9E-A9B6-4E41-ACD6-2B93B2322C84}" type="datetime1">
              <a:rPr lang="ru-RU" smtClean="0"/>
              <a:t>12.07.2012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6F71-4052-4CEB-A00F-1A7D7ECB663D}" type="datetime1">
              <a:rPr lang="ru-RU" smtClean="0"/>
              <a:t>12.07.2012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8E27-598B-4AF4-B967-F6495B5BF1C6}" type="datetime1">
              <a:rPr lang="ru-RU" smtClean="0"/>
              <a:t>12.07.2012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A4A1-FBE9-484E-84BE-D5BB4E8528B9}" type="datetime1">
              <a:rPr lang="ru-RU" smtClean="0"/>
              <a:t>12.07.2012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4A5F-AD4A-4340-B9BE-86F6BB60342A}" type="datetime1">
              <a:rPr lang="ru-RU" smtClean="0"/>
              <a:t>12.07.2012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821045-7181-4171-A27D-D78F5FF69521}" type="datetime1">
              <a:rPr lang="ru-RU" smtClean="0"/>
              <a:t>12.07.2012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1124744"/>
            <a:ext cx="7341440" cy="905272"/>
          </a:xfrm>
        </p:spPr>
        <p:txBody>
          <a:bodyPr/>
          <a:lstStyle/>
          <a:p>
            <a:pPr algn="ctr"/>
            <a:r>
              <a:rPr lang="ru-RU" dirty="0" smtClean="0">
                <a:latin typeface="+mn-lt"/>
              </a:rPr>
              <a:t>Курсовая работа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67944" y="4149080"/>
            <a:ext cx="4326304" cy="19442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400" spc="100" dirty="0" smtClean="0">
                <a:solidFill>
                  <a:schemeClr val="tx1"/>
                </a:solidFill>
                <a:latin typeface="+mj-lt"/>
              </a:rPr>
              <a:t>Выполнил: студент </a:t>
            </a:r>
            <a:r>
              <a:rPr lang="ru-RU" sz="1400" spc="100" dirty="0">
                <a:solidFill>
                  <a:schemeClr val="tx1"/>
                </a:solidFill>
                <a:latin typeface="+mj-lt"/>
              </a:rPr>
              <a:t>233 группы 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400" spc="100" dirty="0" smtClean="0">
                <a:solidFill>
                  <a:schemeClr val="tx1"/>
                </a:solidFill>
                <a:latin typeface="+mj-lt"/>
              </a:rPr>
              <a:t>Войцеховский А. В.</a:t>
            </a:r>
            <a:endParaRPr lang="ru-RU" sz="1400" spc="1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ru-RU" sz="1400" spc="1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400" spc="1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Научный руководитель</a:t>
            </a:r>
            <a:r>
              <a:rPr lang="ru-RU" sz="1400" spc="1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:</a:t>
            </a:r>
            <a:endParaRPr lang="en-US" sz="1400" spc="100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400" spc="1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н.с. ТОИ ДВО </a:t>
            </a:r>
            <a:r>
              <a:rPr lang="ru-RU" sz="1400" spc="1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РАН</a:t>
            </a:r>
            <a:endParaRPr lang="ru-RU" sz="1400" spc="1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400" spc="1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Суботэ А. Е.</a:t>
            </a:r>
            <a:endParaRPr lang="ru-RU" sz="1400" spc="1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ru-RU" sz="1400" spc="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2276872"/>
            <a:ext cx="7128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Определение параметров движения объектов на панорамных снимках</a:t>
            </a:r>
            <a:endParaRPr lang="ru-RU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4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расстояния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Построение математической модели </a:t>
            </a:r>
            <a:r>
              <a:rPr lang="ru-RU" dirty="0" smtClean="0">
                <a:solidFill>
                  <a:schemeClr val="tx1"/>
                </a:solidFill>
              </a:rPr>
              <a:t>камеры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Введение пространственных ограничений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Использование стереометрических методов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Расчёт расстояние с помощью метода Винсента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3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Математическая модель </a:t>
            </a:r>
            <a:r>
              <a:rPr lang="ru-RU" dirty="0"/>
              <a:t>камеры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11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9535" y="1465496"/>
                <a:ext cx="1247841" cy="418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35" y="1465496"/>
                <a:ext cx="1247841" cy="4180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863861" y="3129528"/>
                <a:ext cx="7786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𝑢</m:t>
                          </m:r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r>
                            <a:rPr lang="ru-RU" i="1">
                              <a:latin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61" y="3129528"/>
                <a:ext cx="77861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Блок-схема: узел 7"/>
          <p:cNvSpPr/>
          <p:nvPr/>
        </p:nvSpPr>
        <p:spPr>
          <a:xfrm>
            <a:off x="3253167" y="3129528"/>
            <a:ext cx="101273" cy="94516"/>
          </a:xfrm>
          <a:prstGeom prst="flowChartConnector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/>
          <p:cNvSpPr/>
          <p:nvPr/>
        </p:nvSpPr>
        <p:spPr>
          <a:xfrm>
            <a:off x="2396460" y="1913306"/>
            <a:ext cx="101273" cy="94516"/>
          </a:xfrm>
          <a:prstGeom prst="flowChartConnector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3273" y="5294600"/>
            <a:ext cx="101273" cy="94516"/>
          </a:xfrm>
          <a:prstGeom prst="flowChartConnector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595574" y="4972526"/>
                <a:ext cx="9725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574" y="4972526"/>
                <a:ext cx="97257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7" y="1960564"/>
            <a:ext cx="6817352" cy="434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2447096" y="2544341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τ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079081" y="4609028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ϕ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763245" y="258708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σ</a:t>
            </a:r>
            <a:endParaRPr lang="ru-RU" sz="16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734354" y="2571691"/>
            <a:ext cx="4571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dirty="0">
                <a:latin typeface="Cambria Math" pitchFamily="18" charset="0"/>
                <a:ea typeface="Cambria Math" pitchFamily="18" charset="0"/>
              </a:rPr>
              <a:t>f</a:t>
            </a:r>
            <a:endParaRPr lang="ru-RU" sz="1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140413" y="594534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710306" y="377044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52360" y="189578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86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Пространственные ограничения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891996"/>
            <a:ext cx="3672408" cy="288032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004048" y="2060848"/>
            <a:ext cx="3872825" cy="25616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147540" y="4797152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940460" y="479715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19572" y="5535816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Пример определения </a:t>
            </a:r>
            <a:r>
              <a:rPr lang="ru-RU" dirty="0">
                <a:latin typeface="+mj-lt"/>
              </a:rPr>
              <a:t>морфологических шкал </a:t>
            </a:r>
            <a:r>
              <a:rPr lang="ru-RU" dirty="0" smtClean="0">
                <a:latin typeface="+mj-lt"/>
              </a:rPr>
              <a:t>расстояний.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257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Стереометрические методы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0064" y="1844824"/>
            <a:ext cx="579414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2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Фадея Винсента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933056"/>
            <a:ext cx="8229600" cy="18535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Применив метод Винсента к известным координатам камеры, с которой был сделан снимок, и по известному расстоянию можно найти широту и долготу объекта на снимке.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14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683568" y="2132856"/>
            <a:ext cx="2990825" cy="1205354"/>
            <a:chOff x="1295636" y="3964414"/>
            <a:chExt cx="2990825" cy="1205354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1295636" y="4149080"/>
              <a:ext cx="2990825" cy="1020688"/>
              <a:chOff x="1295636" y="4149080"/>
              <a:chExt cx="2990825" cy="1020688"/>
            </a:xfrm>
          </p:grpSpPr>
          <p:grpSp>
            <p:nvGrpSpPr>
              <p:cNvPr id="10" name="Группа 9"/>
              <p:cNvGrpSpPr/>
              <p:nvPr/>
            </p:nvGrpSpPr>
            <p:grpSpPr>
              <a:xfrm>
                <a:off x="1547664" y="4653136"/>
                <a:ext cx="2486769" cy="516632"/>
                <a:chOff x="1547664" y="4653136"/>
                <a:chExt cx="2486769" cy="516632"/>
              </a:xfrm>
            </p:grpSpPr>
            <p:grpSp>
              <p:nvGrpSpPr>
                <p:cNvPr id="7" name="Группа 6"/>
                <p:cNvGrpSpPr/>
                <p:nvPr/>
              </p:nvGrpSpPr>
              <p:grpSpPr>
                <a:xfrm>
                  <a:off x="1547664" y="4653136"/>
                  <a:ext cx="2486769" cy="516632"/>
                  <a:chOff x="1547664" y="4653136"/>
                  <a:chExt cx="2486769" cy="516632"/>
                </a:xfrm>
              </p:grpSpPr>
              <p:sp>
                <p:nvSpPr>
                  <p:cNvPr id="5" name="Блок-схема: узел 4"/>
                  <p:cNvSpPr/>
                  <p:nvPr/>
                </p:nvSpPr>
                <p:spPr>
                  <a:xfrm>
                    <a:off x="1547664" y="4653136"/>
                    <a:ext cx="228600" cy="228600"/>
                  </a:xfrm>
                  <a:prstGeom prst="flowChartConnector">
                    <a:avLst/>
                  </a:prstGeom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" name="Блок-схема: узел 5"/>
                  <p:cNvSpPr/>
                  <p:nvPr/>
                </p:nvSpPr>
                <p:spPr>
                  <a:xfrm>
                    <a:off x="3805833" y="4941168"/>
                    <a:ext cx="228600" cy="228600"/>
                  </a:xfrm>
                  <a:prstGeom prst="flowChartConnector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cxnSp>
              <p:nvCxnSpPr>
                <p:cNvPr id="9" name="Прямая соединительная линия 8"/>
                <p:cNvCxnSpPr>
                  <a:stCxn id="5" idx="6"/>
                  <a:endCxn id="6" idx="2"/>
                </p:cNvCxnSpPr>
                <p:nvPr/>
              </p:nvCxnSpPr>
              <p:spPr>
                <a:xfrm>
                  <a:off x="1776264" y="4767436"/>
                  <a:ext cx="2029569" cy="288032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Прямоугольник 12"/>
                  <p:cNvSpPr/>
                  <p:nvPr/>
                </p:nvSpPr>
                <p:spPr>
                  <a:xfrm>
                    <a:off x="1295636" y="4149080"/>
                    <a:ext cx="732656" cy="3600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3" name="Прямоугольник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636" y="4149080"/>
                    <a:ext cx="732656" cy="36004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20000" r="-14167" b="-118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Прямоугольник 13"/>
                  <p:cNvSpPr/>
                  <p:nvPr/>
                </p:nvSpPr>
                <p:spPr>
                  <a:xfrm>
                    <a:off x="3553805" y="4596358"/>
                    <a:ext cx="732656" cy="3600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4" name="Прямоугольник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805" y="4596358"/>
                    <a:ext cx="732656" cy="36004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0833" r="-15000" b="-118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Прямоугольник 14"/>
              <p:cNvSpPr/>
              <p:nvPr/>
            </p:nvSpPr>
            <p:spPr>
              <a:xfrm>
                <a:off x="2469312" y="4411692"/>
                <a:ext cx="330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</a:t>
                </a:r>
                <a:endParaRPr lang="ru-RU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Прямоугольник 16"/>
                <p:cNvSpPr/>
                <p:nvPr/>
              </p:nvSpPr>
              <p:spPr>
                <a:xfrm>
                  <a:off x="2074049" y="3964414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Прямоугольник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4049" y="3964414"/>
                  <a:ext cx="47314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587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Вычисление траектории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Строится путём соединения точек фотографии, в которых был расположен объект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761334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131840" y="3699030"/>
            <a:ext cx="129614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427984" y="3699030"/>
            <a:ext cx="1872208" cy="1620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300192" y="3861048"/>
            <a:ext cx="648072" cy="3600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4355976" y="3636023"/>
            <a:ext cx="216024" cy="16607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6192180" y="3780039"/>
            <a:ext cx="216024" cy="16607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44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671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Архитектурно-контекстная диаграмма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16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217" name="Picture 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4194347" cy="580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35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984" y="260648"/>
            <a:ext cx="8229600" cy="809977"/>
          </a:xfrm>
        </p:spPr>
        <p:txBody>
          <a:bodyPr/>
          <a:lstStyle/>
          <a:p>
            <a:r>
              <a:rPr lang="ru-RU" dirty="0" smtClean="0"/>
              <a:t>Диаграмма </a:t>
            </a:r>
            <a:r>
              <a:rPr lang="en-US" dirty="0" smtClean="0"/>
              <a:t>Use-Cases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17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5943600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747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en-US" dirty="0" smtClean="0"/>
              <a:t>Use-Cases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18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59436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81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взаимодействия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19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58959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05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курсовой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Найти и разработать алгоритмы, позволяющие обнаруживать на панорамных снимках территорий и акваторий движущиеся объекты, а так же вычисляющие координаты найденных объектов и расстояние от наблюдательного пункта.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взаимодействия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20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6" y="1844824"/>
            <a:ext cx="685777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6" y="6054849"/>
            <a:ext cx="7045444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08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потоков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21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1700808"/>
            <a:ext cx="59150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315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потоков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22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818" y="2132856"/>
            <a:ext cx="59150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497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Проведён обзор </a:t>
            </a:r>
            <a:r>
              <a:rPr lang="ru-RU" dirty="0">
                <a:solidFill>
                  <a:schemeClr val="tx1"/>
                </a:solidFill>
              </a:rPr>
              <a:t>предметной области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Проведён </a:t>
            </a:r>
            <a:r>
              <a:rPr lang="ru-RU" dirty="0">
                <a:solidFill>
                  <a:schemeClr val="tx1"/>
                </a:solidFill>
              </a:rPr>
              <a:t>обзор алгоритмов предметной области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Выбраны </a:t>
            </a:r>
            <a:r>
              <a:rPr lang="ru-RU" dirty="0">
                <a:solidFill>
                  <a:schemeClr val="tx1"/>
                </a:solidFill>
              </a:rPr>
              <a:t>подходящие алгоритмы для анализа снимков и выявления параметров движения объектов на этих снимках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разработан проект программного средства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составлена спецификация функций и структура данных программного средства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спроектирована база данных для работы с изображениями и хранения результатов их обработки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23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Провести обзор предметной области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Провести обзор алгоритмов предметной области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Выбрать подходящие алгоритмы для анализа снимков и выявления параметров движения объектов на этих снимках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Составить проект программного средства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</a:t>
            </a:r>
            <a:r>
              <a:rPr lang="ru-RU" dirty="0" smtClean="0"/>
              <a:t>выделения скелета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ru-RU" b="1" dirty="0">
                <a:solidFill>
                  <a:schemeClr val="tx1"/>
                </a:solidFill>
              </a:rPr>
              <a:t>Волновой алгоритм для нахождения скелета</a:t>
            </a:r>
            <a:endParaRPr lang="ru-RU" sz="2000" b="1" dirty="0">
              <a:solidFill>
                <a:schemeClr val="tx1"/>
              </a:solidFill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ru-RU" b="1" dirty="0">
                <a:solidFill>
                  <a:schemeClr val="tx1"/>
                </a:solidFill>
              </a:rPr>
              <a:t>Алгоритм утоньшения для нахождения скелета</a:t>
            </a:r>
            <a:endParaRPr lang="ru-RU" sz="2000" b="1" dirty="0">
              <a:solidFill>
                <a:schemeClr val="tx1"/>
              </a:solidFill>
            </a:endParaRPr>
          </a:p>
          <a:p>
            <a:pPr lvl="1"/>
            <a:r>
              <a:rPr lang="ru-RU" dirty="0">
                <a:solidFill>
                  <a:schemeClr val="tx1"/>
                </a:solidFill>
              </a:rPr>
              <a:t>Маски </a:t>
            </a:r>
            <a:r>
              <a:rPr lang="ru-RU" dirty="0" smtClean="0">
                <a:solidFill>
                  <a:schemeClr val="tx1"/>
                </a:solidFill>
              </a:rPr>
              <a:t>утоньшения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Взвешенные матрицы</a:t>
            </a:r>
          </a:p>
          <a:p>
            <a:pPr lvl="1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1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Маски утоньшения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75817"/>
              </p:ext>
            </p:extLst>
          </p:nvPr>
        </p:nvGraphicFramePr>
        <p:xfrm>
          <a:off x="1115617" y="2492896"/>
          <a:ext cx="5976666" cy="29545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6077"/>
                <a:gridCol w="863093"/>
                <a:gridCol w="863093"/>
                <a:gridCol w="865124"/>
                <a:gridCol w="863093"/>
                <a:gridCol w="863093"/>
                <a:gridCol w="863093"/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</a:tr>
              <a:tr h="716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</a:tr>
              <a:tr h="7991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8000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прямоугольника</a:t>
            </a:r>
          </a:p>
          <a:p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08138" indent="-273050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08138" indent="-273050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вытянутого овала</a:t>
            </a: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93612" y="2420888"/>
            <a:ext cx="3816424" cy="129614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059832" y="4653136"/>
            <a:ext cx="3888432" cy="138713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051720" y="6148915"/>
            <a:ext cx="4468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lvl="1">
              <a:buNone/>
              <a:tabLst>
                <a:tab pos="1528763" algn="l"/>
                <a:tab pos="2781300" algn="l"/>
                <a:tab pos="4033838" algn="l"/>
              </a:tabLs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Рис.2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b	c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31869" y="4148421"/>
            <a:ext cx="4320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lvl="1">
              <a:buNone/>
              <a:tabLst>
                <a:tab pos="1436688" algn="l"/>
                <a:tab pos="2605088" algn="l"/>
                <a:tab pos="3857625" algn="l"/>
              </a:tabLs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Рис. 1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c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объекта сложной формы</a:t>
            </a:r>
          </a:p>
          <a:p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564904"/>
            <a:ext cx="5328592" cy="18002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9552" y="4365104"/>
            <a:ext cx="5544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96950">
              <a:buNone/>
              <a:tabLst>
                <a:tab pos="1616075" algn="l"/>
                <a:tab pos="3319463" algn="l"/>
                <a:tab pos="5022850" algn="l"/>
              </a:tabLs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Рис.3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	c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ru-RU" dirty="0" smtClean="0"/>
              <a:t>Сравнение </a:t>
            </a:r>
            <a:r>
              <a:rPr lang="ru-RU" dirty="0"/>
              <a:t>графов скелетов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693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268368" y="1666634"/>
            <a:ext cx="8480096" cy="3159224"/>
            <a:chOff x="268368" y="2204864"/>
            <a:chExt cx="8480096" cy="3159224"/>
          </a:xfrm>
        </p:grpSpPr>
        <p:pic>
          <p:nvPicPr>
            <p:cNvPr id="2052" name="Рисунок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368" y="2211242"/>
              <a:ext cx="2088232" cy="262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Рисунок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204864"/>
              <a:ext cx="2088232" cy="262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Рисунок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211242"/>
              <a:ext cx="2088232" cy="262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Рисунок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2204864"/>
              <a:ext cx="2088232" cy="2629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Прямоугольник 6"/>
            <p:cNvSpPr/>
            <p:nvPr/>
          </p:nvSpPr>
          <p:spPr>
            <a:xfrm>
              <a:off x="1115616" y="4840868"/>
              <a:ext cx="69127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1938">
                <a:tabLst>
                  <a:tab pos="2235200" algn="l"/>
                  <a:tab pos="4397375" algn="l"/>
                  <a:tab pos="6284913" algn="l"/>
                </a:tabLst>
              </a:pP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a	b	c	d</a:t>
              </a:r>
              <a:endParaRPr lang="ru-RU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69676" y="4825858"/>
            <a:ext cx="3770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выделенный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самолет без фона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312484" y="5195190"/>
            <a:ext cx="3270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полученный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граф скелета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483903" y="5564522"/>
            <a:ext cx="3328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упрощенный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граф скелета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527884" y="5933854"/>
            <a:ext cx="4596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самый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длинный путь в графе скелета </a:t>
            </a:r>
          </a:p>
        </p:txBody>
      </p:sp>
    </p:spTree>
    <p:extLst>
      <p:ext uri="{BB962C8B-B14F-4D97-AF65-F5344CB8AC3E}">
        <p14:creationId xmlns:p14="http://schemas.microsoft.com/office/powerpoint/2010/main" val="9921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Слабая сторона алгоритма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8380" y="1988840"/>
            <a:ext cx="2687476" cy="20162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11960" y="2812286"/>
            <a:ext cx="3840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Путь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D сразу заканчивается</a:t>
            </a:r>
          </a:p>
        </p:txBody>
      </p:sp>
    </p:spTree>
    <p:extLst>
      <p:ext uri="{BB962C8B-B14F-4D97-AF65-F5344CB8AC3E}">
        <p14:creationId xmlns:p14="http://schemas.microsoft.com/office/powerpoint/2010/main" val="16186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599</TotalTime>
  <Words>405</Words>
  <Application>Microsoft Office PowerPoint</Application>
  <PresentationFormat>Экран (4:3)</PresentationFormat>
  <Paragraphs>130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Исполнительная</vt:lpstr>
      <vt:lpstr>Курсовая работа</vt:lpstr>
      <vt:lpstr>Цель курсовой работы</vt:lpstr>
      <vt:lpstr>Задачи</vt:lpstr>
      <vt:lpstr>Алгоритмы выделения скелета</vt:lpstr>
      <vt:lpstr>Маски утоньшения</vt:lpstr>
      <vt:lpstr>Примеры работы</vt:lpstr>
      <vt:lpstr>Примеры работы</vt:lpstr>
      <vt:lpstr>Сравнение графов скелетов</vt:lpstr>
      <vt:lpstr>Слабая сторона алгоритма</vt:lpstr>
      <vt:lpstr>Определение расстояния</vt:lpstr>
      <vt:lpstr>Математическая модель камеры</vt:lpstr>
      <vt:lpstr>Пространственные ограничения</vt:lpstr>
      <vt:lpstr>Стереометрические методы</vt:lpstr>
      <vt:lpstr>Метод Фадея Винсента</vt:lpstr>
      <vt:lpstr>Вычисление траектории объекта</vt:lpstr>
      <vt:lpstr>Архитектурно-контекстная диаграмма</vt:lpstr>
      <vt:lpstr>Диаграмма Use-Cases</vt:lpstr>
      <vt:lpstr>Диаграмма Use-Cases</vt:lpstr>
      <vt:lpstr>Диаграмма взаимодействия</vt:lpstr>
      <vt:lpstr>Диаграмма взаимодействия</vt:lpstr>
      <vt:lpstr>Диаграмма потоков данных</vt:lpstr>
      <vt:lpstr>Диаграмма потоков данных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Artyom</cp:lastModifiedBy>
  <cp:revision>63</cp:revision>
  <dcterms:modified xsi:type="dcterms:W3CDTF">2012-07-12T03:39:24Z</dcterms:modified>
</cp:coreProperties>
</file>