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70" r:id="rId13"/>
    <p:sldId id="268" r:id="rId14"/>
    <p:sldId id="272" r:id="rId15"/>
    <p:sldId id="280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91E6B-BF49-4564-8D99-258E6F00B058}" type="datetimeFigureOut">
              <a:rPr lang="ru-RU" smtClean="0"/>
              <a:t>12.07.2012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C6FE-B1F8-4BC3-BD5C-F3C16565E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2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4C6FE-B1F8-4BC3-BD5C-F3C16565EE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714-6C67-41E0-AC5F-83F71A18FD49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B585-C016-450C-A6DA-0A18FD04EDCF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C56F-6B6A-4BA3-A7FD-BAFDAB859959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D96A-5E55-407E-B442-2803A7356E76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C7FB-1CD1-45D2-9AEA-46D3CE38C780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61A-0803-4520-9327-951D2D9F1411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8F9E-A9B6-4E41-ACD6-2B93B2322C84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6F71-4052-4CEB-A00F-1A7D7ECB663D}" type="datetime1">
              <a:rPr lang="ru-RU" smtClean="0"/>
              <a:t>12.07.2012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8E27-598B-4AF4-B967-F6495B5BF1C6}" type="datetime1">
              <a:rPr lang="ru-RU" smtClean="0"/>
              <a:t>12.07.2012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A4A1-FBE9-484E-84BE-D5BB4E8528B9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4A5F-AD4A-4340-B9BE-86F6BB60342A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821045-7181-4171-A27D-D78F5FF69521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341440" cy="905272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Курсовая работа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149080"/>
            <a:ext cx="4326304" cy="19442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Выполнил: студент </a:t>
            </a:r>
            <a:r>
              <a:rPr lang="ru-RU" sz="1400" spc="100" dirty="0">
                <a:solidFill>
                  <a:schemeClr val="tx1"/>
                </a:solidFill>
                <a:latin typeface="+mj-lt"/>
              </a:rPr>
              <a:t>233 группы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Войцеховский А. В.</a:t>
            </a: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:</a:t>
            </a:r>
            <a:endParaRPr lang="en-US" sz="1400" spc="1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н.с. ТОИ ДВО 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РАН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Суботэ А. Е.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расстояния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Построение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Введение пространственных ограничений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Использование стереометрических методов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Расчёт расстояние с помощью метода Винсента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3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 </a:t>
            </a:r>
            <a:r>
              <a:rPr lang="ru-RU" dirty="0"/>
              <a:t>камеры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𝑢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Блок-схема: узел 7"/>
          <p:cNvSpPr/>
          <p:nvPr/>
        </p:nvSpPr>
        <p:spPr>
          <a:xfrm>
            <a:off x="3253167" y="3129528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2396460" y="1913306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3273" y="5294600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7" y="1960564"/>
            <a:ext cx="6817352" cy="434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447096" y="254434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τ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79081" y="460902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ϕ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63245" y="258708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σ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734354" y="2571691"/>
            <a:ext cx="457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latin typeface="Cambria Math" pitchFamily="18" charset="0"/>
                <a:ea typeface="Cambria Math" pitchFamily="18" charset="0"/>
              </a:rPr>
              <a:t>f</a:t>
            </a:r>
            <a:endParaRPr lang="ru-RU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0413" y="59453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710306" y="377044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52360" y="189578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Пространственные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91996"/>
            <a:ext cx="3672408" cy="28803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060848"/>
            <a:ext cx="3872825" cy="25616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47540" y="479715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40460" y="47971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9572" y="553581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Пример определения </a:t>
            </a:r>
            <a:r>
              <a:rPr lang="ru-RU" dirty="0">
                <a:latin typeface="+mj-lt"/>
              </a:rPr>
              <a:t>морфологических шкал </a:t>
            </a:r>
            <a:r>
              <a:rPr lang="ru-RU" dirty="0" smtClean="0">
                <a:latin typeface="+mj-lt"/>
              </a:rPr>
              <a:t>расстояний.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25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Стереометрические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64" y="1844824"/>
            <a:ext cx="57941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Фадея Винсента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933056"/>
            <a:ext cx="8229600" cy="18535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Применив метод Винсента к известным координатам камеры, с которой был сделан снимок, и по известному расстоянию можно найти широту и долготу объекта на снимке.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83568" y="2132856"/>
            <a:ext cx="2990825" cy="1205354"/>
            <a:chOff x="1295636" y="3964414"/>
            <a:chExt cx="2990825" cy="1205354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1295636" y="4149080"/>
              <a:ext cx="2990825" cy="1020688"/>
              <a:chOff x="1295636" y="4149080"/>
              <a:chExt cx="2990825" cy="1020688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547664" y="4653136"/>
                <a:ext cx="2486769" cy="516632"/>
                <a:chOff x="1547664" y="4653136"/>
                <a:chExt cx="2486769" cy="516632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547664" y="4653136"/>
                  <a:ext cx="2486769" cy="516632"/>
                  <a:chOff x="1547664" y="4653136"/>
                  <a:chExt cx="2486769" cy="516632"/>
                </a:xfrm>
              </p:grpSpPr>
              <p:sp>
                <p:nvSpPr>
                  <p:cNvPr id="5" name="Блок-схема: узел 4"/>
                  <p:cNvSpPr/>
                  <p:nvPr/>
                </p:nvSpPr>
                <p:spPr>
                  <a:xfrm>
                    <a:off x="1547664" y="4653136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" name="Блок-схема: узел 5"/>
                  <p:cNvSpPr/>
                  <p:nvPr/>
                </p:nvSpPr>
                <p:spPr>
                  <a:xfrm>
                    <a:off x="3805833" y="4941168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cxnSp>
              <p:nvCxnSpPr>
                <p:cNvPr id="9" name="Прямая соединительная линия 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776264" y="4767436"/>
                  <a:ext cx="2029569" cy="288032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3" name="Прямоугольник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0000" r="-14167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Прямоугольник 13"/>
                  <p:cNvSpPr/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Прямоугольник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0833" r="-15000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Прямоугольник 14"/>
              <p:cNvSpPr/>
              <p:nvPr/>
            </p:nvSpPr>
            <p:spPr>
              <a:xfrm>
                <a:off x="2469312" y="4411692"/>
                <a:ext cx="330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</a:t>
                </a:r>
                <a:endParaRPr lang="ru-RU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58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Вычисление траектории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Строится путём соединения точек фотографии, в которых был расположен объект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61334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3699030"/>
            <a:ext cx="12961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427984" y="3699030"/>
            <a:ext cx="1872208" cy="1620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00192" y="3861048"/>
            <a:ext cx="648072" cy="360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355976" y="3636023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192180" y="3780039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171429" cy="213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3356992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id</a:t>
            </a:r>
            <a:r>
              <a:rPr lang="ru-RU" sz="1400" dirty="0"/>
              <a:t>_</a:t>
            </a:r>
            <a:r>
              <a:rPr lang="en-US" sz="1400" dirty="0"/>
              <a:t>photo</a:t>
            </a:r>
            <a:r>
              <a:rPr lang="ru-RU" sz="1400" dirty="0"/>
              <a:t> (</a:t>
            </a:r>
            <a:r>
              <a:rPr lang="en-US" sz="1400" dirty="0"/>
              <a:t>INT</a:t>
            </a:r>
            <a:r>
              <a:rPr lang="ru-RU" sz="1400" dirty="0"/>
              <a:t>) – первичный ключ</a:t>
            </a:r>
          </a:p>
          <a:p>
            <a:pPr lvl="0"/>
            <a:r>
              <a:rPr lang="en-US" sz="1400" dirty="0"/>
              <a:t>photo</a:t>
            </a:r>
            <a:r>
              <a:rPr lang="ru-RU" sz="1400" dirty="0"/>
              <a:t>(</a:t>
            </a:r>
            <a:r>
              <a:rPr lang="en-US" sz="1400" dirty="0"/>
              <a:t>TEXT</a:t>
            </a:r>
            <a:r>
              <a:rPr lang="ru-RU" sz="1400" dirty="0"/>
              <a:t>) – путь к фотографии в файловой системе</a:t>
            </a:r>
          </a:p>
          <a:p>
            <a:pPr lvl="0"/>
            <a:r>
              <a:rPr lang="en-US" sz="1400" dirty="0"/>
              <a:t>date</a:t>
            </a:r>
            <a:r>
              <a:rPr lang="ru-RU" sz="1400" dirty="0"/>
              <a:t>_</a:t>
            </a:r>
            <a:r>
              <a:rPr lang="en-US" sz="1400" dirty="0"/>
              <a:t>time </a:t>
            </a:r>
            <a:r>
              <a:rPr lang="ru-RU" sz="1400" dirty="0"/>
              <a:t>(</a:t>
            </a:r>
            <a:r>
              <a:rPr lang="en-US" sz="1400" dirty="0"/>
              <a:t>TIMESTAMP</a:t>
            </a:r>
            <a:r>
              <a:rPr lang="ru-RU" sz="1400" dirty="0"/>
              <a:t>) – время создания фотографии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4143293"/>
            <a:ext cx="73265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id</a:t>
            </a:r>
            <a:r>
              <a:rPr lang="ru-RU" sz="1400" dirty="0"/>
              <a:t>_</a:t>
            </a:r>
            <a:r>
              <a:rPr lang="en-US" sz="1400" dirty="0"/>
              <a:t>object </a:t>
            </a:r>
            <a:r>
              <a:rPr lang="ru-RU" sz="1400" dirty="0"/>
              <a:t>(</a:t>
            </a:r>
            <a:r>
              <a:rPr lang="en-US" sz="1400" dirty="0"/>
              <a:t>INT</a:t>
            </a:r>
            <a:r>
              <a:rPr lang="ru-RU" sz="1400" dirty="0"/>
              <a:t>)  – первичный ключ для объекта</a:t>
            </a:r>
          </a:p>
          <a:p>
            <a:pPr lvl="0"/>
            <a:r>
              <a:rPr lang="en-US" sz="1400" dirty="0"/>
              <a:t>description (TEXT) – </a:t>
            </a:r>
            <a:r>
              <a:rPr lang="ru-RU" sz="1400" dirty="0"/>
              <a:t>пользовательское описание объекта</a:t>
            </a:r>
          </a:p>
          <a:p>
            <a:pPr lvl="0"/>
            <a:r>
              <a:rPr lang="en-US" sz="1400" dirty="0"/>
              <a:t>average</a:t>
            </a:r>
            <a:r>
              <a:rPr lang="ru-RU" sz="1400" dirty="0"/>
              <a:t>_</a:t>
            </a:r>
            <a:r>
              <a:rPr lang="en-US" sz="1400" dirty="0"/>
              <a:t>speed</a:t>
            </a:r>
            <a:r>
              <a:rPr lang="ru-RU" sz="1400" dirty="0"/>
              <a:t> (FLOAT) – средняя скорость </a:t>
            </a:r>
            <a:r>
              <a:rPr lang="ru-RU" sz="1400" dirty="0" smtClean="0"/>
              <a:t>объекта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7517" y="4883156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/>
              <a:t>speed</a:t>
            </a:r>
            <a:r>
              <a:rPr lang="ru-RU" sz="1400" dirty="0" smtClean="0"/>
              <a:t> </a:t>
            </a:r>
            <a:r>
              <a:rPr lang="ru-RU" sz="1400" dirty="0"/>
              <a:t>(</a:t>
            </a:r>
            <a:r>
              <a:rPr lang="en-US" sz="1400" dirty="0"/>
              <a:t>FLOAT</a:t>
            </a:r>
            <a:r>
              <a:rPr lang="ru-RU" sz="1400" dirty="0"/>
              <a:t>) – скорость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 err="1"/>
              <a:t>gps</a:t>
            </a:r>
            <a:r>
              <a:rPr lang="ru-RU" sz="1400" dirty="0"/>
              <a:t>_</a:t>
            </a:r>
            <a:r>
              <a:rPr lang="en-US" sz="1400" dirty="0" err="1"/>
              <a:t>lat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широта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 err="1"/>
              <a:t>gps</a:t>
            </a:r>
            <a:r>
              <a:rPr lang="ru-RU" sz="1400" dirty="0"/>
              <a:t>_</a:t>
            </a:r>
            <a:r>
              <a:rPr lang="en-US" sz="1400" dirty="0"/>
              <a:t>lot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долгота </a:t>
            </a:r>
            <a:r>
              <a:rPr lang="ru-RU" sz="1400" dirty="0" smtClean="0"/>
              <a:t>объекта</a:t>
            </a:r>
            <a:endParaRPr lang="ru-RU" sz="1400" dirty="0"/>
          </a:p>
          <a:p>
            <a:pPr lvl="0"/>
            <a:r>
              <a:rPr lang="en-US" sz="1400" dirty="0"/>
              <a:t>distance</a:t>
            </a:r>
            <a:r>
              <a:rPr lang="ru-RU" sz="1400" dirty="0"/>
              <a:t> (</a:t>
            </a:r>
            <a:r>
              <a:rPr lang="en-US" sz="1400" dirty="0"/>
              <a:t>FLOAT</a:t>
            </a:r>
            <a:r>
              <a:rPr lang="ru-RU" sz="1400" dirty="0"/>
              <a:t>) – расстояние до объекта</a:t>
            </a:r>
          </a:p>
          <a:p>
            <a:pPr lvl="0"/>
            <a:r>
              <a:rPr lang="en-US" sz="1400" dirty="0"/>
              <a:t>path</a:t>
            </a:r>
            <a:r>
              <a:rPr lang="ru-RU" sz="1400" dirty="0"/>
              <a:t>_</a:t>
            </a:r>
            <a:r>
              <a:rPr lang="en-US" sz="1400" dirty="0"/>
              <a:t>x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</a:t>
            </a:r>
            <a:r>
              <a:rPr lang="en-US" sz="1400" dirty="0"/>
              <a:t>x</a:t>
            </a:r>
            <a:r>
              <a:rPr lang="ru-RU" sz="1400" dirty="0"/>
              <a:t>-координата </a:t>
            </a:r>
            <a:r>
              <a:rPr lang="ru-RU" sz="1400" dirty="0" smtClean="0"/>
              <a:t>объекта </a:t>
            </a:r>
          </a:p>
          <a:p>
            <a:pPr lvl="0"/>
            <a:r>
              <a:rPr lang="en-US" sz="1400" dirty="0" smtClean="0"/>
              <a:t>path</a:t>
            </a:r>
            <a:r>
              <a:rPr lang="ru-RU" sz="1400" dirty="0"/>
              <a:t>_</a:t>
            </a:r>
            <a:r>
              <a:rPr lang="en-US" sz="1400" dirty="0"/>
              <a:t>y</a:t>
            </a:r>
            <a:r>
              <a:rPr lang="ru-RU" sz="1400" dirty="0"/>
              <a:t> (</a:t>
            </a:r>
            <a:r>
              <a:rPr lang="en-US" sz="1400" dirty="0"/>
              <a:t>DECIMAL</a:t>
            </a:r>
            <a:r>
              <a:rPr lang="ru-RU" sz="1400" dirty="0"/>
              <a:t>) – </a:t>
            </a:r>
            <a:r>
              <a:rPr lang="en-US" sz="1400" dirty="0"/>
              <a:t>y</a:t>
            </a:r>
            <a:r>
              <a:rPr lang="ru-RU" sz="1400" dirty="0"/>
              <a:t>-координата </a:t>
            </a:r>
            <a:r>
              <a:rPr lang="ru-RU" sz="1400" dirty="0" smtClean="0"/>
              <a:t>объекта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6248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67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Архитектурно-контекстная диаграмма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17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194347" cy="580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35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984" y="260648"/>
            <a:ext cx="8229600" cy="809977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436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747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943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Найти и разработать алгоритмы, позволяющие обнаруживать на панорамных снимках территорий и акваторий движущиеся объекты, а так же вычисляющие координаты найденных объектов и расстояние от наблюдательного пункта.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895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5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1844824"/>
            <a:ext cx="685777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6054849"/>
            <a:ext cx="704544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8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00808"/>
            <a:ext cx="5915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31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18" y="2132856"/>
            <a:ext cx="59150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9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Проведён обзор </a:t>
            </a:r>
            <a:r>
              <a:rPr lang="ru-RU" dirty="0">
                <a:solidFill>
                  <a:schemeClr val="tx1"/>
                </a:solidFill>
              </a:rPr>
              <a:t>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Проведён </a:t>
            </a:r>
            <a:r>
              <a:rPr lang="ru-RU" dirty="0">
                <a:solidFill>
                  <a:schemeClr val="tx1"/>
                </a:solidFill>
              </a:rPr>
              <a:t>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Выбраны </a:t>
            </a:r>
            <a:r>
              <a:rPr lang="ru-RU" dirty="0">
                <a:solidFill>
                  <a:schemeClr val="tx1"/>
                </a:solidFill>
              </a:rPr>
              <a:t>подходящие алгоритмы для анализа снимков и выявления параметров движения объектов на этих снимках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разработан проект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составлена спецификация функций и структура данных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спроектирована база данных для работы с изображениями и хранения результатов их обработки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Провести обзор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Провести 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Выбрать подходящие алгоритмы для анализа снимков и выявления параметров движения объектов на этих снимках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Составить проект программного средства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выделения скелета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Волновой алгоритм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Алгоритм утоньшения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Маски </a:t>
            </a:r>
            <a:r>
              <a:rPr lang="ru-RU" dirty="0" smtClean="0">
                <a:solidFill>
                  <a:schemeClr val="tx1"/>
                </a:solidFill>
              </a:rPr>
              <a:t>утоньшения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Взвешенные матрицы</a:t>
            </a:r>
          </a:p>
          <a:p>
            <a:pPr lvl="1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Маски утоньшения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5817"/>
              </p:ext>
            </p:extLst>
          </p:nvPr>
        </p:nvGraphicFramePr>
        <p:xfrm>
          <a:off x="1115617" y="2492896"/>
          <a:ext cx="5976666" cy="328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077"/>
                <a:gridCol w="863093"/>
                <a:gridCol w="863093"/>
                <a:gridCol w="865124"/>
                <a:gridCol w="863093"/>
                <a:gridCol w="863093"/>
                <a:gridCol w="863093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16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99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612" y="2420888"/>
            <a:ext cx="3816424" cy="129614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4653136"/>
            <a:ext cx="3888432" cy="138713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51720" y="6148915"/>
            <a:ext cx="446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528763" algn="l"/>
                <a:tab pos="2781300" algn="l"/>
                <a:tab pos="4033838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1869" y="4148421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436688" algn="l"/>
                <a:tab pos="2605088" algn="l"/>
                <a:tab pos="3857625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объекта сложной формы</a:t>
            </a: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328592" cy="18002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9552" y="4365104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96950">
              <a:buNone/>
              <a:tabLst>
                <a:tab pos="1616075" algn="l"/>
                <a:tab pos="3319463" algn="l"/>
                <a:tab pos="50228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Рис.3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/>
              <a:t>графов скелетов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93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68368" y="1666634"/>
            <a:ext cx="8480096" cy="3159224"/>
            <a:chOff x="268368" y="2204864"/>
            <a:chExt cx="8480096" cy="3159224"/>
          </a:xfrm>
        </p:grpSpPr>
        <p:pic>
          <p:nvPicPr>
            <p:cNvPr id="2052" name="Рисунок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8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Рисунок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Рисунок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Рисунок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/>
            <p:cNvSpPr/>
            <p:nvPr/>
          </p:nvSpPr>
          <p:spPr>
            <a:xfrm>
              <a:off x="1115616" y="4840868"/>
              <a:ext cx="69127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1938">
                <a:tabLst>
                  <a:tab pos="2235200" algn="l"/>
                  <a:tab pos="4397375" algn="l"/>
                  <a:tab pos="6284913" algn="l"/>
                </a:tabLst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a	b	c	d</a:t>
              </a:r>
              <a:endParaRPr lang="ru-RU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9676" y="4825858"/>
            <a:ext cx="37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самолет без фона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12484" y="5195190"/>
            <a:ext cx="3270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903" y="5564522"/>
            <a:ext cx="332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упрощенный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27884" y="5933854"/>
            <a:ext cx="4596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самый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длинный путь в графе скелета </a:t>
            </a:r>
          </a:p>
        </p:txBody>
      </p:sp>
    </p:spTree>
    <p:extLst>
      <p:ext uri="{BB962C8B-B14F-4D97-AF65-F5344CB8AC3E}">
        <p14:creationId xmlns:p14="http://schemas.microsoft.com/office/powerpoint/2010/main" val="9921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Слабая сторона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8380" y="1988840"/>
            <a:ext cx="2687476" cy="20162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11960" y="2812286"/>
            <a:ext cx="384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D сразу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1618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603</TotalTime>
  <Words>514</Words>
  <Application>Microsoft Office PowerPoint</Application>
  <PresentationFormat>Экран (4:3)</PresentationFormat>
  <Paragraphs>143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Курсовая работа</vt:lpstr>
      <vt:lpstr>Цель курсовой работы</vt:lpstr>
      <vt:lpstr>Задачи</vt:lpstr>
      <vt:lpstr>Алгоритмы выделения скелета</vt:lpstr>
      <vt:lpstr>Маски утоньшения</vt:lpstr>
      <vt:lpstr>Примеры работы</vt:lpstr>
      <vt:lpstr>Примеры работы</vt:lpstr>
      <vt:lpstr>Сравнение графов скелетов</vt:lpstr>
      <vt:lpstr>Слабая сторона алгоритма</vt:lpstr>
      <vt:lpstr>Определение расстояния</vt:lpstr>
      <vt:lpstr>Математическая модель камеры</vt:lpstr>
      <vt:lpstr>Пространственные ограничения</vt:lpstr>
      <vt:lpstr>Стереометрические методы</vt:lpstr>
      <vt:lpstr>Метод Фадея Винсента</vt:lpstr>
      <vt:lpstr>Вычисление траектории объекта</vt:lpstr>
      <vt:lpstr>Схема базы данных</vt:lpstr>
      <vt:lpstr>Архитектурно-контекстная диаграмма</vt:lpstr>
      <vt:lpstr>Диаграмма Use-Cases</vt:lpstr>
      <vt:lpstr>Диаграмма Use-Cases</vt:lpstr>
      <vt:lpstr>Диаграмма взаимодействия</vt:lpstr>
      <vt:lpstr>Диаграмма взаимодействия</vt:lpstr>
      <vt:lpstr>Диаграмма потоков данных</vt:lpstr>
      <vt:lpstr>Диаграмма потоков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Artyom</cp:lastModifiedBy>
  <cp:revision>69</cp:revision>
  <dcterms:modified xsi:type="dcterms:W3CDTF">2012-07-12T06:44:31Z</dcterms:modified>
</cp:coreProperties>
</file>