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57" r:id="rId3"/>
    <p:sldId id="271" r:id="rId4"/>
    <p:sldId id="273" r:id="rId5"/>
    <p:sldId id="258" r:id="rId6"/>
    <p:sldId id="261" r:id="rId7"/>
    <p:sldId id="263" r:id="rId8"/>
    <p:sldId id="277" r:id="rId9"/>
    <p:sldId id="269" r:id="rId10"/>
    <p:sldId id="266" r:id="rId11"/>
    <p:sldId id="268" r:id="rId12"/>
    <p:sldId id="278" r:id="rId13"/>
    <p:sldId id="272" r:id="rId14"/>
    <p:sldId id="270" r:id="rId15"/>
    <p:sldId id="275" r:id="rId16"/>
    <p:sldId id="276" r:id="rId17"/>
    <p:sldId id="26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2DC4-4D29-4A6C-A9AC-D1498CB7FBE3}" type="datetimeFigureOut">
              <a:rPr lang="ru-RU" smtClean="0"/>
              <a:t>21.06.2013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8F8-3839-4ED1-8D5C-460963A3C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B8F8-3839-4ED1-8D5C-460963A3C4E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6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A76-A666-48AA-904E-9B8BDB962FE7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559-4B11-405C-9A9C-D7336A209128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BBE3-9880-4C60-9177-CE3B444961C0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92006-E550-4D73-92F3-B8F818FBA9EA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82F1A0-8A1B-485D-83B7-71D767AFEE8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9384D-D328-4677-B4C2-24EF1C626A3F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D522D-E937-4AEC-B93B-1AEC91499EC5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4EFC2-C8AF-47A0-8506-4AC3905AC67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2737E-C148-4A4D-8577-E924A1B1AF36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30F468-D161-44BD-A3C8-044F4743D06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23751-A355-473E-BF7F-7D5ACA8455E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28C9-4832-4FB0-A13A-3E64FCBF2FA5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277B1-A75E-46C7-B77D-9C5B36A8E0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2FCB1-5744-42D7-B5E3-88F6F0AC0CB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48F1-91F5-498B-93E7-C307DC7232C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65CF-91CE-444B-B663-346766AE2D61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6F50-D490-4D0E-87E4-783042A9A9F2}" type="datetime1">
              <a:rPr lang="ru-RU" smtClean="0"/>
              <a:t>21.06.2013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03A5-3A0B-4E99-BD05-5DA3F5920A17}" type="datetime1">
              <a:rPr lang="ru-RU" smtClean="0"/>
              <a:t>21.06.2013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3F6D-9EF8-45CB-B640-B05FAE64F13E}" type="datetime1">
              <a:rPr lang="ru-RU" smtClean="0"/>
              <a:t>21.06.2013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DC50-958B-4E66-840B-9C2C3C7134F8}" type="datetime1">
              <a:rPr lang="ru-RU" smtClean="0"/>
              <a:t>21.06.2013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4C52-4948-4560-A3BD-19958101CB23}" type="datetime1">
              <a:rPr lang="ru-RU" smtClean="0"/>
              <a:t>21.06.2013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6F82-E6A3-4C20-ABAB-F44AB1458772}" type="datetime1">
              <a:rPr lang="ru-RU" smtClean="0"/>
              <a:t>21.06.2013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A08E-BD04-4BCB-971F-04113C26DCF9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74C2-A87A-42F1-974B-5D775E1F56E9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>
                <a:cs typeface="Estrangelo Edessa" pitchFamily="66" charset="0"/>
              </a:rPr>
              <a:t>Дипломная работа на тему</a:t>
            </a:r>
            <a:br>
              <a:rPr lang="ru-RU" sz="5400" dirty="0" smtClean="0">
                <a:cs typeface="Estrangelo Edessa" pitchFamily="66" charset="0"/>
              </a:rPr>
            </a:br>
            <a:r>
              <a:rPr lang="ru-RU" sz="5400" dirty="0" smtClean="0">
                <a:cs typeface="Estrangelo Edessa" pitchFamily="66" charset="0"/>
              </a:rPr>
              <a:t>«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Определение </a:t>
            </a:r>
            <a:r>
              <a:rPr lang="ru-RU" sz="5400" dirty="0">
                <a:effectLst/>
                <a:latin typeface="+mj-lt"/>
                <a:cs typeface="Estrangelo Edessa" pitchFamily="66" charset="0"/>
              </a:rPr>
              <a:t>параметров движения объектов на панорамных 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снимках»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Выполнил: Войцеховский Артём Викторович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>
                <a:solidFill>
                  <a:schemeClr val="tx1"/>
                </a:solidFill>
              </a:rPr>
              <a:t> студент группы с8504 </a:t>
            </a: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объектах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11</a:t>
            </a:fld>
            <a:endParaRPr lang="ru-RU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327083" cy="26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73292"/>
            <a:ext cx="31146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12</a:t>
            </a:fld>
            <a:endParaRPr lang="ru-RU" sz="2000"/>
          </a:p>
        </p:txBody>
      </p:sp>
      <p:sp>
        <p:nvSpPr>
          <p:cNvPr id="5" name="Прямоугольник 4"/>
          <p:cNvSpPr/>
          <p:nvPr/>
        </p:nvSpPr>
        <p:spPr>
          <a:xfrm>
            <a:off x="1295636" y="1401195"/>
            <a:ext cx="10801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8031" y="4133664"/>
            <a:ext cx="10801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Снимок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41173" y="1490145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на снимке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1834" y="3653672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Земли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4631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оптические характеристики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48707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 smtClean="0"/>
              <a:t>пространственные характеристики</a:t>
            </a:r>
            <a:endParaRPr lang="ru-RU" sz="1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0178" y="2746606"/>
            <a:ext cx="1477058" cy="1474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эффективное фокусное </a:t>
            </a:r>
            <a:r>
              <a:rPr lang="ru-RU" sz="1200" dirty="0" smtClean="0"/>
              <a:t>расстояние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горизонтальный угол </a:t>
            </a:r>
            <a:r>
              <a:rPr lang="ru-RU" sz="1200" dirty="0" smtClean="0"/>
              <a:t>обзора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вертикальный угол </a:t>
            </a:r>
            <a:r>
              <a:rPr lang="ru-RU" sz="1200" dirty="0" smtClean="0"/>
              <a:t>обзора</a:t>
            </a:r>
            <a:endParaRPr lang="ru-RU" sz="1200" dirty="0"/>
          </a:p>
          <a:p>
            <a:pPr algn="ctr"/>
            <a:r>
              <a:rPr lang="ru-RU" sz="1200" dirty="0" smtClean="0"/>
              <a:t> </a:t>
            </a:r>
            <a:endParaRPr lang="ru-RU" sz="1200" dirty="0"/>
          </a:p>
        </p:txBody>
      </p:sp>
      <p:cxnSp>
        <p:nvCxnSpPr>
          <p:cNvPr id="15" name="Прямая соединительная линия 14"/>
          <p:cNvCxnSpPr>
            <a:stCxn id="5" idx="2"/>
          </p:cNvCxnSpPr>
          <p:nvPr/>
        </p:nvCxnSpPr>
        <p:spPr>
          <a:xfrm flipH="1">
            <a:off x="1622783" y="1833243"/>
            <a:ext cx="212913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2"/>
            <a:endCxn id="9" idx="1"/>
          </p:cNvCxnSpPr>
          <p:nvPr/>
        </p:nvCxnSpPr>
        <p:spPr>
          <a:xfrm>
            <a:off x="1835696" y="1833243"/>
            <a:ext cx="213011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" idx="2"/>
            <a:endCxn id="10" idx="0"/>
          </p:cNvCxnSpPr>
          <p:nvPr/>
        </p:nvCxnSpPr>
        <p:spPr>
          <a:xfrm>
            <a:off x="938707" y="2518048"/>
            <a:ext cx="0" cy="22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9" idx="2"/>
            <a:endCxn id="66" idx="0"/>
          </p:cNvCxnSpPr>
          <p:nvPr/>
        </p:nvCxnSpPr>
        <p:spPr>
          <a:xfrm>
            <a:off x="2732783" y="2518048"/>
            <a:ext cx="0" cy="33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Скругленный прямоугольник 65"/>
          <p:cNvSpPr/>
          <p:nvPr/>
        </p:nvSpPr>
        <p:spPr>
          <a:xfrm>
            <a:off x="1994254" y="2851382"/>
            <a:ext cx="1477058" cy="917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высота над уровнем </a:t>
            </a:r>
            <a:r>
              <a:rPr lang="ru-RU" sz="1200" dirty="0" smtClean="0"/>
              <a:t>моря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долгота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en-US" sz="1200" dirty="0"/>
              <a:t>-</a:t>
            </a:r>
            <a:r>
              <a:rPr lang="ru-RU" sz="1200" dirty="0" smtClean="0"/>
              <a:t>координаты </a:t>
            </a:r>
            <a:endParaRPr lang="ru-RU" sz="12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384307" y="4872684"/>
            <a:ext cx="946144" cy="35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пиксельные размеры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200178" y="4511303"/>
            <a:ext cx="1368152" cy="235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время создания</a:t>
            </a: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2483768" y="4746402"/>
            <a:ext cx="2016224" cy="1605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наклон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азимут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крен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объект </a:t>
            </a:r>
            <a:r>
              <a:rPr lang="ru-RU" sz="1200" dirty="0" smtClean="0"/>
              <a:t>снимка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ортогональная проекция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направляющие </a:t>
            </a:r>
            <a:r>
              <a:rPr lang="ru-RU" sz="1200" dirty="0" smtClean="0"/>
              <a:t>косинусы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</a:t>
            </a:r>
            <a:r>
              <a:rPr lang="ru-RU" sz="1200" dirty="0" err="1" smtClean="0"/>
              <a:t>плп</a:t>
            </a:r>
            <a:endParaRPr lang="ru-RU" sz="1200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340447" y="5718363"/>
            <a:ext cx="777584" cy="544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  <a:endParaRPr lang="ru-RU" sz="1200" dirty="0"/>
          </a:p>
        </p:txBody>
      </p:sp>
      <p:cxnSp>
        <p:nvCxnSpPr>
          <p:cNvPr id="83" name="Прямая соединительная линия 82"/>
          <p:cNvCxnSpPr>
            <a:stCxn id="72" idx="2"/>
            <a:endCxn id="82" idx="0"/>
          </p:cNvCxnSpPr>
          <p:nvPr/>
        </p:nvCxnSpPr>
        <p:spPr>
          <a:xfrm flipH="1">
            <a:off x="1729239" y="5229200"/>
            <a:ext cx="128140" cy="48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1"/>
            <a:endCxn id="76" idx="0"/>
          </p:cNvCxnSpPr>
          <p:nvPr/>
        </p:nvCxnSpPr>
        <p:spPr>
          <a:xfrm flipH="1">
            <a:off x="884254" y="4349688"/>
            <a:ext cx="1233777" cy="16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Скругленный прямоугольник 90"/>
          <p:cNvSpPr/>
          <p:nvPr/>
        </p:nvSpPr>
        <p:spPr>
          <a:xfrm>
            <a:off x="254631" y="5013175"/>
            <a:ext cx="777584" cy="1249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год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месяц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день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час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минута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секунда</a:t>
            </a:r>
            <a:endParaRPr lang="ru-RU" sz="1200" dirty="0"/>
          </a:p>
        </p:txBody>
      </p:sp>
      <p:cxnSp>
        <p:nvCxnSpPr>
          <p:cNvPr id="92" name="Прямая соединительная линия 91"/>
          <p:cNvCxnSpPr>
            <a:stCxn id="6" idx="2"/>
            <a:endCxn id="72" idx="0"/>
          </p:cNvCxnSpPr>
          <p:nvPr/>
        </p:nvCxnSpPr>
        <p:spPr>
          <a:xfrm flipH="1">
            <a:off x="1857379" y="4565712"/>
            <a:ext cx="800712" cy="306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76" idx="2"/>
            <a:endCxn id="91" idx="0"/>
          </p:cNvCxnSpPr>
          <p:nvPr/>
        </p:nvCxnSpPr>
        <p:spPr>
          <a:xfrm flipH="1">
            <a:off x="643423" y="4746402"/>
            <a:ext cx="240831" cy="26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6" idx="3"/>
            <a:endCxn id="78" idx="0"/>
          </p:cNvCxnSpPr>
          <p:nvPr/>
        </p:nvCxnSpPr>
        <p:spPr>
          <a:xfrm>
            <a:off x="3198151" y="4349688"/>
            <a:ext cx="293729" cy="39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4139952" y="2334152"/>
            <a:ext cx="864096" cy="358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размеры</a:t>
            </a:r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4101206" y="3142649"/>
            <a:ext cx="882545" cy="682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длина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  <a:endParaRPr lang="ru-RU" sz="1200" dirty="0"/>
          </a:p>
        </p:txBody>
      </p:sp>
      <p:cxnSp>
        <p:nvCxnSpPr>
          <p:cNvPr id="128" name="Прямая соединительная линия 127"/>
          <p:cNvCxnSpPr>
            <a:stCxn id="158" idx="1"/>
            <a:endCxn id="8" idx="3"/>
          </p:cNvCxnSpPr>
          <p:nvPr/>
        </p:nvCxnSpPr>
        <p:spPr>
          <a:xfrm flipH="1" flipV="1">
            <a:off x="6431954" y="3941704"/>
            <a:ext cx="588318" cy="8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7" idx="2"/>
            <a:endCxn id="125" idx="0"/>
          </p:cNvCxnSpPr>
          <p:nvPr/>
        </p:nvCxnSpPr>
        <p:spPr>
          <a:xfrm flipH="1">
            <a:off x="4572000" y="2066209"/>
            <a:ext cx="189253" cy="26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Скругленный прямоугольник 145"/>
          <p:cNvSpPr/>
          <p:nvPr/>
        </p:nvSpPr>
        <p:spPr>
          <a:xfrm>
            <a:off x="6728581" y="1488409"/>
            <a:ext cx="2016224" cy="1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</a:t>
            </a:r>
            <a:r>
              <a:rPr lang="ru-RU" sz="1200" dirty="0" smtClean="0"/>
              <a:t>камеры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горизонтали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длине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ru-RU" sz="1200" dirty="0" smtClean="0"/>
              <a:t>-координаты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скорость на </a:t>
            </a:r>
            <a:r>
              <a:rPr lang="ru-RU" sz="1200" dirty="0" smtClean="0"/>
              <a:t>снимке</a:t>
            </a:r>
            <a:endParaRPr lang="ru-RU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траектория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пиксельные координаты</a:t>
            </a:r>
            <a:endParaRPr lang="ru-RU" sz="1200" dirty="0" smtClean="0"/>
          </a:p>
        </p:txBody>
      </p:sp>
      <p:cxnSp>
        <p:nvCxnSpPr>
          <p:cNvPr id="152" name="Прямая соединительная линия 151"/>
          <p:cNvCxnSpPr>
            <a:stCxn id="7" idx="3"/>
            <a:endCxn id="146" idx="1"/>
          </p:cNvCxnSpPr>
          <p:nvPr/>
        </p:nvCxnSpPr>
        <p:spPr>
          <a:xfrm>
            <a:off x="5481333" y="1778177"/>
            <a:ext cx="1247248" cy="56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Скругленный прямоугольник 156"/>
          <p:cNvSpPr/>
          <p:nvPr/>
        </p:nvSpPr>
        <p:spPr>
          <a:xfrm>
            <a:off x="4761253" y="4697499"/>
            <a:ext cx="2619060" cy="1971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большая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малая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сжатия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третий коэффициент </a:t>
            </a:r>
            <a:r>
              <a:rPr lang="ru-RU" sz="1200" dirty="0" smtClean="0"/>
              <a:t>сжатия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первый </a:t>
            </a:r>
            <a:r>
              <a:rPr lang="ru-RU" sz="1200" dirty="0" smtClean="0"/>
              <a:t>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второй 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точка на </a:t>
            </a:r>
            <a:r>
              <a:rPr lang="ru-RU" sz="1200" dirty="0" smtClean="0"/>
              <a:t>экваторе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от начальной точки до </a:t>
            </a:r>
            <a:r>
              <a:rPr lang="ru-RU" sz="1200" dirty="0" smtClean="0"/>
              <a:t>конечной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преобразования </a:t>
            </a:r>
            <a:r>
              <a:rPr lang="ru-RU" sz="1200" dirty="0" smtClean="0"/>
              <a:t>Лагранжа</a:t>
            </a:r>
            <a:endParaRPr lang="ru-RU" sz="1200" dirty="0"/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7020272" y="3480525"/>
            <a:ext cx="1872208" cy="1085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начальная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конечная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параметр растяжения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</a:t>
            </a:r>
            <a:r>
              <a:rPr lang="en-US" sz="1200" dirty="0"/>
              <a:t>A</a:t>
            </a:r>
            <a:r>
              <a:rPr lang="ru-RU" sz="1200" baseline="-25000" dirty="0"/>
              <a:t>1</a:t>
            </a:r>
            <a:r>
              <a:rPr lang="ru-RU" sz="1200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τ	</a:t>
            </a:r>
          </a:p>
        </p:txBody>
      </p:sp>
      <p:cxnSp>
        <p:nvCxnSpPr>
          <p:cNvPr id="171" name="Прямая соединительная линия 170"/>
          <p:cNvCxnSpPr>
            <a:stCxn id="157" idx="0"/>
            <a:endCxn id="8" idx="2"/>
          </p:cNvCxnSpPr>
          <p:nvPr/>
        </p:nvCxnSpPr>
        <p:spPr>
          <a:xfrm flipH="1" flipV="1">
            <a:off x="5891894" y="4229736"/>
            <a:ext cx="178889" cy="467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68407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716016" y="1412776"/>
            <a:ext cx="3397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ru-RU" sz="1200" dirty="0" smtClean="0">
                <a:latin typeface="+mj-lt"/>
              </a:rPr>
              <a:t>Передача </a:t>
            </a:r>
            <a:r>
              <a:rPr lang="ru-RU" sz="1200" dirty="0">
                <a:latin typeface="+mj-lt"/>
              </a:rPr>
              <a:t>результатов выполнения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660232" y="2012940"/>
            <a:ext cx="2251075" cy="1523364"/>
            <a:chOff x="2764988" y="4646846"/>
            <a:chExt cx="2251641" cy="1523633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2764988" y="5858380"/>
              <a:ext cx="2251641" cy="312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b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Прибрежная зона</a:t>
              </a: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29" y="4646846"/>
              <a:ext cx="1828800" cy="1213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274334" y="1412776"/>
            <a:ext cx="339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</a:t>
            </a:r>
            <a:r>
              <a:rPr lang="ru-RU" sz="1200" dirty="0" smtClean="0">
                <a:latin typeface="+mj-lt"/>
              </a:rPr>
              <a:t>пользователя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74334" y="2613105"/>
            <a:ext cx="48017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74334" y="6309320"/>
            <a:ext cx="4801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76056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78660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>
            <a:grpSpLocks/>
          </p:cNvGrpSpPr>
          <p:nvPr/>
        </p:nvGrpSpPr>
        <p:grpSpPr bwMode="auto">
          <a:xfrm>
            <a:off x="6360016" y="4854070"/>
            <a:ext cx="1496060" cy="1983408"/>
            <a:chOff x="1151090" y="3660350"/>
            <a:chExt cx="1496573" cy="1983715"/>
          </a:xfrm>
        </p:grpSpPr>
        <p:sp>
          <p:nvSpPr>
            <p:cNvPr id="23" name="Прямоугольник 22"/>
            <p:cNvSpPr>
              <a:spLocks noChangeArrowheads="1"/>
            </p:cNvSpPr>
            <p:nvPr/>
          </p:nvSpPr>
          <p:spPr bwMode="auto">
            <a:xfrm>
              <a:off x="1151090" y="3660350"/>
              <a:ext cx="1496573" cy="1983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Times New Roman"/>
                </a:rPr>
                <a:t>Камера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24" y="4067698"/>
              <a:ext cx="1474137" cy="147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" name="Прямая соединительная линия 24"/>
          <p:cNvCxnSpPr>
            <a:cxnSpLocks noChangeShapeType="1"/>
            <a:stCxn id="8" idx="2"/>
            <a:endCxn id="23" idx="0"/>
          </p:cNvCxnSpPr>
          <p:nvPr/>
        </p:nvCxnSpPr>
        <p:spPr bwMode="auto">
          <a:xfrm flipH="1">
            <a:off x="7108046" y="3536304"/>
            <a:ext cx="677724" cy="131776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7645130" y="4221087"/>
            <a:ext cx="1315285" cy="7725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Информация из внешнего мира</a:t>
            </a: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5396722" y="2491075"/>
            <a:ext cx="1086862" cy="718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Изображение (</a:t>
            </a:r>
            <a:r>
              <a:rPr lang="en-US" sz="1400" dirty="0">
                <a:effectLst/>
                <a:latin typeface="Times New Roman"/>
                <a:ea typeface="Times New Roman"/>
              </a:rPr>
              <a:t>jpeg)</a:t>
            </a:r>
            <a:endParaRPr lang="ru-RU" sz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1" name="Прямая соединительная линия 30"/>
          <p:cNvCxnSpPr>
            <a:cxnSpLocks noChangeShapeType="1"/>
            <a:stCxn id="24" idx="1"/>
          </p:cNvCxnSpPr>
          <p:nvPr/>
        </p:nvCxnSpPr>
        <p:spPr bwMode="auto">
          <a:xfrm flipH="1" flipV="1">
            <a:off x="4283968" y="5661248"/>
            <a:ext cx="2096675" cy="3370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14</a:t>
            </a:fld>
            <a:endParaRPr lang="ru-RU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74" y="1331384"/>
            <a:ext cx="49911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 (C++)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Connector</a:t>
            </a:r>
            <a:r>
              <a:rPr lang="ru-RU" dirty="0"/>
              <a:t>/C</a:t>
            </a:r>
            <a:r>
              <a:rPr lang="ru-RU" dirty="0" smtClean="0"/>
              <a:t>++</a:t>
            </a:r>
            <a:endParaRPr lang="en-US" dirty="0" smtClean="0"/>
          </a:p>
          <a:p>
            <a:r>
              <a:rPr lang="en-US" dirty="0"/>
              <a:t>MySQL Workbench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15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4068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Результаты дипломной работы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74196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проанализированы </a:t>
            </a:r>
            <a:r>
              <a:rPr lang="ru-RU" sz="2000" dirty="0" smtClean="0"/>
              <a:t>существующие </a:t>
            </a:r>
            <a:r>
              <a:rPr lang="ru-RU" sz="2000" dirty="0" smtClean="0"/>
              <a:t>алгоритмы </a:t>
            </a:r>
            <a:r>
              <a:rPr lang="ru-RU" sz="2000" dirty="0" smtClean="0"/>
              <a:t>определения </a:t>
            </a:r>
            <a:r>
              <a:rPr lang="ru-RU" sz="2000" dirty="0"/>
              <a:t>параметров движения объектов и построения ортогональной </a:t>
            </a:r>
            <a:r>
              <a:rPr lang="ru-RU" sz="2000" dirty="0" smtClean="0"/>
              <a:t>проекции</a:t>
            </a:r>
          </a:p>
          <a:p>
            <a:pPr lvl="0"/>
            <a:endParaRPr lang="ru-RU" sz="800" dirty="0"/>
          </a:p>
          <a:p>
            <a:pPr lvl="0"/>
            <a:r>
              <a:rPr lang="ru-RU" sz="2000" dirty="0" smtClean="0"/>
              <a:t>выбраны подходящие алгоритмы </a:t>
            </a:r>
            <a:r>
              <a:rPr lang="ru-RU" sz="2000" dirty="0"/>
              <a:t>и адаптированы </a:t>
            </a:r>
            <a:r>
              <a:rPr lang="ru-RU" sz="2000" dirty="0" smtClean="0"/>
              <a:t>для условий применения программного средства</a:t>
            </a:r>
          </a:p>
          <a:p>
            <a:pPr lvl="0"/>
            <a:endParaRPr lang="ru-RU" sz="800" dirty="0"/>
          </a:p>
          <a:p>
            <a:pPr lvl="0"/>
            <a:r>
              <a:rPr lang="ru-RU" sz="2000" dirty="0" smtClean="0"/>
              <a:t>сформулированы </a:t>
            </a:r>
            <a:r>
              <a:rPr lang="ru-RU" sz="2000" dirty="0"/>
              <a:t>требования </a:t>
            </a:r>
            <a:r>
              <a:rPr lang="ru-RU" sz="2000" dirty="0" smtClean="0"/>
              <a:t>к программному </a:t>
            </a:r>
            <a:r>
              <a:rPr lang="ru-RU" sz="2000" dirty="0"/>
              <a:t>средству «Вычисление характеристик объектов на панорамных снимках акваторий» и </a:t>
            </a:r>
            <a:r>
              <a:rPr lang="ru-RU" sz="2000" dirty="0" smtClean="0"/>
              <a:t>разработан его </a:t>
            </a:r>
            <a:r>
              <a:rPr lang="ru-RU" sz="2000" dirty="0" smtClean="0"/>
              <a:t>проект</a:t>
            </a:r>
          </a:p>
          <a:p>
            <a:pPr lvl="0"/>
            <a:endParaRPr lang="ru-RU" sz="800" dirty="0"/>
          </a:p>
          <a:p>
            <a:pPr lvl="0"/>
            <a:r>
              <a:rPr lang="ru-RU" sz="2000" dirty="0" smtClean="0"/>
              <a:t>реализована базовая функциональность программного средства и </a:t>
            </a:r>
            <a:r>
              <a:rPr lang="ru-RU" sz="2000" dirty="0" smtClean="0"/>
              <a:t>проведено </a:t>
            </a:r>
            <a:r>
              <a:rPr lang="ru-RU" sz="2000" dirty="0" smtClean="0"/>
              <a:t>тестирование</a:t>
            </a:r>
          </a:p>
          <a:p>
            <a:pPr lvl="0"/>
            <a:endParaRPr lang="ru-RU" sz="800" dirty="0"/>
          </a:p>
          <a:p>
            <a:r>
              <a:rPr lang="ru-RU" sz="2000" dirty="0" smtClean="0"/>
              <a:t>запланировано экспериментальное </a:t>
            </a:r>
            <a:r>
              <a:rPr lang="ru-RU" sz="2000" dirty="0"/>
              <a:t>исследование созданного программного </a:t>
            </a:r>
            <a:r>
              <a:rPr lang="ru-RU" sz="2000" dirty="0" smtClean="0"/>
              <a:t>средства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16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Автоматизация оперативного выявления объектов на панорамных снимках акваторий и вычисления характеристик обнаруженных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и реализовать программную систему обнаружения объектов на панорамных снимков и вычисления их характеристик.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3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013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проанализировать существующие алгоритмы определения параметров движения объектов и построения ортогональной </a:t>
            </a:r>
            <a:r>
              <a:rPr lang="ru-RU" dirty="0" smtClean="0"/>
              <a:t>проекции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выбрать подходящие алгоритмы и адаптировать для условий применения программного </a:t>
            </a:r>
            <a:r>
              <a:rPr lang="ru-RU" dirty="0" smtClean="0"/>
              <a:t>средства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сформулировать требования к программному средству «Вычисление характеристик объектов на панорамных снимках акваторий» </a:t>
            </a:r>
            <a:r>
              <a:rPr lang="ru-RU" dirty="0" smtClean="0"/>
              <a:t>и </a:t>
            </a:r>
            <a:r>
              <a:rPr lang="ru-RU" dirty="0"/>
              <a:t>разработать </a:t>
            </a:r>
            <a:r>
              <a:rPr lang="ru-RU" dirty="0" smtClean="0"/>
              <a:t>проект</a:t>
            </a:r>
          </a:p>
          <a:p>
            <a:pPr lvl="0"/>
            <a:endParaRPr lang="ru-RU" dirty="0"/>
          </a:p>
          <a:p>
            <a:pPr lvl="0"/>
            <a:r>
              <a:rPr lang="ru-RU" dirty="0" smtClean="0"/>
              <a:t>реализовать программное средство и провести её тестирование</a:t>
            </a:r>
          </a:p>
          <a:p>
            <a:pPr lvl="0"/>
            <a:endParaRPr lang="ru-RU" dirty="0" smtClean="0"/>
          </a:p>
          <a:p>
            <a:r>
              <a:rPr lang="ru-RU" dirty="0" smtClean="0"/>
              <a:t>провести экспериментальное исследование созданного программного средства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4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Методы </a:t>
            </a:r>
            <a:r>
              <a:rPr lang="ru-RU" dirty="0"/>
              <a:t>решения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 rtlCol="0"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Изменение тонового распределения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Выделение скелета объекта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7</a:t>
            </a:fld>
            <a:endParaRPr lang="ru-RU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609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3609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1"/>
            <a:ext cx="3190623" cy="2548880"/>
          </a:xfrm>
        </p:spPr>
        <p:txBody>
          <a:bodyPr>
            <a:norm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5076010" cy="3829050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20167" y="565363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Матрица связи мировых координат (</a:t>
            </a:r>
            <a:r>
              <a:rPr lang="en-US" sz="1600" dirty="0"/>
              <a:t>x</a:t>
            </a:r>
            <a:r>
              <a:rPr lang="ru-RU" sz="1600" dirty="0"/>
              <a:t>, </a:t>
            </a:r>
            <a:r>
              <a:rPr lang="en-US" sz="1600" dirty="0"/>
              <a:t>y</a:t>
            </a:r>
            <a:r>
              <a:rPr lang="ru-RU" sz="1600" dirty="0"/>
              <a:t>, </a:t>
            </a:r>
            <a:r>
              <a:rPr lang="en-US" sz="1600" dirty="0"/>
              <a:t>z</a:t>
            </a:r>
            <a:r>
              <a:rPr lang="ru-RU" sz="1600" dirty="0"/>
              <a:t>) с координатами снимка (</a:t>
            </a:r>
            <a:r>
              <a:rPr lang="en-US" sz="1600" dirty="0"/>
              <a:t>u</a:t>
            </a:r>
            <a:r>
              <a:rPr lang="ru-RU" sz="1600" dirty="0"/>
              <a:t>, </a:t>
            </a:r>
            <a:r>
              <a:rPr lang="en-US" sz="1600" dirty="0"/>
              <a:t>v</a:t>
            </a:r>
            <a:r>
              <a:rPr lang="ru-RU" sz="16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53633"/>
            <a:ext cx="62849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9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Words>536</Words>
  <Application>Microsoft Office PowerPoint</Application>
  <PresentationFormat>Экран (4:3)</PresentationFormat>
  <Paragraphs>189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1_Тема Office</vt:lpstr>
      <vt:lpstr>Дипломная работа на тему «Определение параметров движения объектов на панорамных снимках»</vt:lpstr>
      <vt:lpstr>Актуальность</vt:lpstr>
      <vt:lpstr>Цель</vt:lpstr>
      <vt:lpstr>Задачи</vt:lpstr>
      <vt:lpstr>Методы решения задач</vt:lpstr>
      <vt:lpstr>Примеры работы</vt:lpstr>
      <vt:lpstr>Выделение объектов</vt:lpstr>
      <vt:lpstr>Определение расстояния</vt:lpstr>
      <vt:lpstr>Определение географических координат</vt:lpstr>
      <vt:lpstr>Получение горизонтальных снимков</vt:lpstr>
      <vt:lpstr>Информация об объектах</vt:lpstr>
      <vt:lpstr>Модель предметной области</vt:lpstr>
      <vt:lpstr>Архитектурно-контекстная диаграмма</vt:lpstr>
      <vt:lpstr>Диаграмма вариантов использования</vt:lpstr>
      <vt:lpstr>Реализация</vt:lpstr>
      <vt:lpstr>Результаты дипломной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101</cp:revision>
  <dcterms:modified xsi:type="dcterms:W3CDTF">2013-06-21T00:38:33Z</dcterms:modified>
</cp:coreProperties>
</file>