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3" r:id="rId6"/>
    <p:sldId id="260" r:id="rId7"/>
    <p:sldId id="264" r:id="rId8"/>
    <p:sldId id="262" r:id="rId9"/>
    <p:sldId id="265" r:id="rId10"/>
    <p:sldId id="267" r:id="rId11"/>
    <p:sldId id="261" r:id="rId12"/>
    <p:sldId id="266"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7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75A837-35EF-4AFA-BADD-7852953E4FED}" type="datetimeFigureOut">
              <a:rPr lang="ru-RU" smtClean="0"/>
              <a:t>20.03.2013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A71D4E-BBFC-408C-8C3E-9AF78D683C6B}" type="slidenum">
              <a:rPr lang="ru-RU" smtClean="0"/>
              <a:t>‹#›</a:t>
            </a:fld>
            <a:endParaRPr lang="ru-RU"/>
          </a:p>
        </p:txBody>
      </p:sp>
    </p:spTree>
    <p:extLst>
      <p:ext uri="{BB962C8B-B14F-4D97-AF65-F5344CB8AC3E}">
        <p14:creationId xmlns:p14="http://schemas.microsoft.com/office/powerpoint/2010/main" val="2703987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CE4C6FE-B1F8-4BC3-BD5C-F3C16565EEB9}" type="slidenum">
              <a:rPr lang="ru-RU" smtClean="0"/>
              <a:t>1</a:t>
            </a:fld>
            <a:endParaRPr lang="ru-RU"/>
          </a:p>
        </p:txBody>
      </p:sp>
    </p:spTree>
    <p:extLst>
      <p:ext uri="{BB962C8B-B14F-4D97-AF65-F5344CB8AC3E}">
        <p14:creationId xmlns:p14="http://schemas.microsoft.com/office/powerpoint/2010/main" val="2867966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Date Placeholder 29"/>
          <p:cNvSpPr>
            <a:spLocks noGrp="1"/>
          </p:cNvSpPr>
          <p:nvPr>
            <p:ph type="dt" sz="half" idx="10"/>
          </p:nvPr>
        </p:nvSpPr>
        <p:spPr/>
        <p:txBody>
          <a:bodyPr/>
          <a:lstStyle/>
          <a:p>
            <a:fld id="{674F08C2-533C-4FC7-86B5-F1D1A570A113}" type="datetime1">
              <a:rPr lang="ru-RU" smtClean="0"/>
              <a:t>20.03.2013</a:t>
            </a:fld>
            <a:endParaRPr lang="ru-RU"/>
          </a:p>
        </p:txBody>
      </p:sp>
      <p:sp>
        <p:nvSpPr>
          <p:cNvPr id="19" name="Footer Placeholder 18"/>
          <p:cNvSpPr>
            <a:spLocks noGrp="1"/>
          </p:cNvSpPr>
          <p:nvPr>
            <p:ph type="ftr" sz="quarter" idx="11"/>
          </p:nvPr>
        </p:nvSpPr>
        <p:spPr/>
        <p:txBody>
          <a:bodyPr/>
          <a:lstStyle/>
          <a:p>
            <a:endParaRPr lang="ru-RU"/>
          </a:p>
        </p:txBody>
      </p:sp>
      <p:sp>
        <p:nvSpPr>
          <p:cNvPr id="27" name="Slide Number Placeholder 26"/>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ru-RU" smtClean="0"/>
              <a:t>Образец заголовка</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Date Placeholder 3"/>
          <p:cNvSpPr>
            <a:spLocks noGrp="1"/>
          </p:cNvSpPr>
          <p:nvPr>
            <p:ph type="dt" sz="half" idx="10"/>
          </p:nvPr>
        </p:nvSpPr>
        <p:spPr/>
        <p:txBody>
          <a:bodyPr/>
          <a:lstStyle/>
          <a:p>
            <a:fld id="{88B9C439-5097-481D-824B-5FAB3B38C085}" type="datetime1">
              <a:rPr lang="ru-RU" smtClean="0"/>
              <a:t>20.03.2013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ru-RU" smtClean="0"/>
              <a:t>Образец заголовка</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Date Placeholder 3"/>
          <p:cNvSpPr>
            <a:spLocks noGrp="1"/>
          </p:cNvSpPr>
          <p:nvPr>
            <p:ph type="dt" sz="half" idx="10"/>
          </p:nvPr>
        </p:nvSpPr>
        <p:spPr/>
        <p:txBody>
          <a:bodyPr/>
          <a:lstStyle/>
          <a:p>
            <a:fld id="{CCF97FA3-22DA-4B45-BCAE-94DAD9770AE6}" type="datetime1">
              <a:rPr lang="ru-RU" smtClean="0"/>
              <a:t>20.03.2013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ru-RU" smtClean="0"/>
              <a:t>Образец заголовка</a:t>
            </a:r>
            <a:endParaRPr kumimoji="0" lang="en-US"/>
          </a:p>
        </p:txBody>
      </p:sp>
      <p:sp>
        <p:nvSpPr>
          <p:cNvPr id="3" name="Content Placeholder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Date Placeholder 3"/>
          <p:cNvSpPr>
            <a:spLocks noGrp="1"/>
          </p:cNvSpPr>
          <p:nvPr>
            <p:ph type="dt" sz="half" idx="10"/>
          </p:nvPr>
        </p:nvSpPr>
        <p:spPr/>
        <p:txBody>
          <a:bodyPr/>
          <a:lstStyle/>
          <a:p>
            <a:fld id="{AC431667-C770-4262-8A92-7FD35B67C7A9}" type="datetime1">
              <a:rPr lang="ru-RU" smtClean="0"/>
              <a:t>20.03.2013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Date Placeholder 3"/>
          <p:cNvSpPr>
            <a:spLocks noGrp="1"/>
          </p:cNvSpPr>
          <p:nvPr>
            <p:ph type="dt" sz="half" idx="10"/>
          </p:nvPr>
        </p:nvSpPr>
        <p:spPr/>
        <p:txBody>
          <a:bodyPr/>
          <a:lstStyle/>
          <a:p>
            <a:fld id="{C8539624-012A-487A-AC81-C1A3C697CC61}" type="datetime1">
              <a:rPr lang="ru-RU" smtClean="0"/>
              <a:t>20.03.2013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ru-RU" smtClean="0"/>
              <a:t>Образец заголовка</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Date Placeholder 4"/>
          <p:cNvSpPr>
            <a:spLocks noGrp="1"/>
          </p:cNvSpPr>
          <p:nvPr>
            <p:ph type="dt" sz="half" idx="10"/>
          </p:nvPr>
        </p:nvSpPr>
        <p:spPr/>
        <p:txBody>
          <a:bodyPr/>
          <a:lstStyle/>
          <a:p>
            <a:fld id="{297C038F-B53A-4397-AF90-6C790297012A}" type="datetime1">
              <a:rPr lang="ru-RU" smtClean="0"/>
              <a:t>20.03.2013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ru-RU" smtClean="0"/>
              <a:t>Образец заголовка</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Date Placeholder 6"/>
          <p:cNvSpPr>
            <a:spLocks noGrp="1"/>
          </p:cNvSpPr>
          <p:nvPr>
            <p:ph type="dt" sz="half" idx="10"/>
          </p:nvPr>
        </p:nvSpPr>
        <p:spPr/>
        <p:txBody>
          <a:bodyPr/>
          <a:lstStyle/>
          <a:p>
            <a:fld id="{A6B61A9C-F85C-46D3-A730-44AC71898B24}" type="datetime1">
              <a:rPr lang="ru-RU" smtClean="0"/>
              <a:t>20.03.2013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Date Placeholder 2"/>
          <p:cNvSpPr>
            <a:spLocks noGrp="1"/>
          </p:cNvSpPr>
          <p:nvPr>
            <p:ph type="dt" sz="half" idx="10"/>
          </p:nvPr>
        </p:nvSpPr>
        <p:spPr/>
        <p:txBody>
          <a:bodyPr/>
          <a:lstStyle/>
          <a:p>
            <a:fld id="{37CFC042-2FB3-466E-8022-3D5FEAF54702}" type="datetime1">
              <a:rPr lang="ru-RU" smtClean="0"/>
              <a:t>20.03.2013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A71AD-C7E0-4EAC-ACF9-4D127446667C}" type="datetime1">
              <a:rPr lang="ru-RU" smtClean="0"/>
              <a:t>20.03.2013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smtClean="0"/>
              <a:t>Образец текста</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Date Placeholder 4"/>
          <p:cNvSpPr>
            <a:spLocks noGrp="1"/>
          </p:cNvSpPr>
          <p:nvPr>
            <p:ph type="dt" sz="half" idx="10"/>
          </p:nvPr>
        </p:nvSpPr>
        <p:spPr/>
        <p:txBody>
          <a:bodyPr/>
          <a:lstStyle/>
          <a:p>
            <a:fld id="{98F594EB-9743-4137-BE96-C3CF96CED8E1}" type="datetime1">
              <a:rPr lang="ru-RU" smtClean="0"/>
              <a:t>20.03.2013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u-RU" smtClean="0"/>
              <a:t>Образец заголовка</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Date Placeholder 4"/>
          <p:cNvSpPr>
            <a:spLocks noGrp="1"/>
          </p:cNvSpPr>
          <p:nvPr>
            <p:ph type="dt" sz="half" idx="10"/>
          </p:nvPr>
        </p:nvSpPr>
        <p:spPr/>
        <p:txBody>
          <a:bodyPr/>
          <a:lstStyle/>
          <a:p>
            <a:fld id="{E28276C6-5612-42AE-8568-30D639CEE350}" type="datetime1">
              <a:rPr lang="ru-RU" smtClean="0"/>
              <a:t>20.03.2013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8077200" y="6356350"/>
            <a:ext cx="609600" cy="365125"/>
          </a:xfrm>
        </p:spPr>
        <p:txBody>
          <a:bodyPr/>
          <a:lstStyle/>
          <a:p>
            <a:fld id="{B19B0651-EE4F-4900-A07F-96A6BFA9D0F0}" type="slidenum">
              <a:rPr lang="ru-RU" smtClean="0"/>
              <a:t>‹#›</a:t>
            </a:fld>
            <a:endParaRPr lang="ru-RU"/>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smtClean="0"/>
              <a:t>Вставка рисунка</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u-RU" smtClean="0"/>
              <a:t>Образец заголовка</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E367AC2-2B84-420D-A415-2776E7562C83}" type="datetime1">
              <a:rPr lang="ru-RU" smtClean="0"/>
              <a:t>20.03.2013</a:t>
            </a:fld>
            <a:endParaRPr lang="ru-RU"/>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u-RU"/>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9B0651-EE4F-4900-A07F-96A6BFA9D0F0}" type="slidenum">
              <a:rPr lang="ru-RU" smtClean="0"/>
              <a:t>‹#›</a:t>
            </a:fld>
            <a:endParaRPr lang="ru-RU"/>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32054" y="1412776"/>
            <a:ext cx="7485456" cy="905272"/>
          </a:xfrm>
        </p:spPr>
        <p:txBody>
          <a:bodyPr>
            <a:normAutofit fontScale="90000"/>
          </a:bodyPr>
          <a:lstStyle/>
          <a:p>
            <a:pPr algn="ctr"/>
            <a:r>
              <a:rPr lang="ru-RU" dirty="0" smtClean="0">
                <a:latin typeface="+mn-lt"/>
              </a:rPr>
              <a:t>Отчёт по преддипломной практике</a:t>
            </a:r>
            <a:endParaRPr lang="ru-RU" dirty="0">
              <a:latin typeface="+mn-lt"/>
            </a:endParaRPr>
          </a:p>
        </p:txBody>
      </p:sp>
      <p:sp>
        <p:nvSpPr>
          <p:cNvPr id="3" name="Подзаголовок 2"/>
          <p:cNvSpPr>
            <a:spLocks noGrp="1"/>
          </p:cNvSpPr>
          <p:nvPr>
            <p:ph type="subTitle" idx="1"/>
          </p:nvPr>
        </p:nvSpPr>
        <p:spPr>
          <a:xfrm>
            <a:off x="4067944" y="4149080"/>
            <a:ext cx="4326304" cy="1944216"/>
          </a:xfrm>
        </p:spPr>
        <p:txBody>
          <a:bodyPr>
            <a:noAutofit/>
          </a:bodyPr>
          <a:lstStyle/>
          <a:p>
            <a:pPr>
              <a:lnSpc>
                <a:spcPct val="120000"/>
              </a:lnSpc>
              <a:spcBef>
                <a:spcPts val="0"/>
              </a:spcBef>
              <a:defRPr/>
            </a:pPr>
            <a:r>
              <a:rPr lang="ru-RU" sz="1400" spc="100" dirty="0" smtClean="0">
                <a:latin typeface="+mj-lt"/>
              </a:rPr>
              <a:t>Выполнил: студент 2</a:t>
            </a:r>
            <a:r>
              <a:rPr lang="en-US" sz="1400" spc="100" dirty="0" smtClean="0">
                <a:latin typeface="+mj-lt"/>
              </a:rPr>
              <a:t>4</a:t>
            </a:r>
            <a:r>
              <a:rPr lang="ru-RU" sz="1400" spc="100" dirty="0" smtClean="0">
                <a:latin typeface="+mj-lt"/>
              </a:rPr>
              <a:t>3 </a:t>
            </a:r>
            <a:r>
              <a:rPr lang="ru-RU" sz="1400" spc="100" dirty="0">
                <a:latin typeface="+mj-lt"/>
              </a:rPr>
              <a:t>группы </a:t>
            </a:r>
          </a:p>
          <a:p>
            <a:pPr>
              <a:lnSpc>
                <a:spcPct val="120000"/>
              </a:lnSpc>
              <a:spcBef>
                <a:spcPts val="0"/>
              </a:spcBef>
              <a:defRPr/>
            </a:pPr>
            <a:r>
              <a:rPr lang="ru-RU" sz="1400" spc="100" dirty="0" smtClean="0">
                <a:latin typeface="+mj-lt"/>
              </a:rPr>
              <a:t>Войцеховский А. В.</a:t>
            </a:r>
            <a:endParaRPr lang="ru-RU" sz="1400" spc="100" dirty="0">
              <a:latin typeface="+mj-lt"/>
            </a:endParaRPr>
          </a:p>
          <a:p>
            <a:pPr>
              <a:lnSpc>
                <a:spcPct val="120000"/>
              </a:lnSpc>
              <a:spcBef>
                <a:spcPts val="0"/>
              </a:spcBef>
              <a:defRPr/>
            </a:pPr>
            <a:endParaRPr lang="ru-RU" sz="1400" spc="100" dirty="0">
              <a:latin typeface="+mj-lt"/>
            </a:endParaRPr>
          </a:p>
          <a:p>
            <a:pPr>
              <a:lnSpc>
                <a:spcPct val="120000"/>
              </a:lnSpc>
              <a:spcBef>
                <a:spcPts val="0"/>
              </a:spcBef>
              <a:defRPr/>
            </a:pPr>
            <a:r>
              <a:rPr lang="ru-RU" sz="1400" spc="100" dirty="0">
                <a:latin typeface="+mj-lt"/>
                <a:cs typeface="Times New Roman" pitchFamily="18" charset="0"/>
              </a:rPr>
              <a:t>Научный руководитель</a:t>
            </a:r>
            <a:r>
              <a:rPr lang="ru-RU" sz="1400" spc="100" dirty="0" smtClean="0">
                <a:latin typeface="+mj-lt"/>
                <a:cs typeface="Times New Roman" pitchFamily="18" charset="0"/>
              </a:rPr>
              <a:t>:</a:t>
            </a:r>
            <a:endParaRPr lang="en-US" sz="1400" spc="100" dirty="0" smtClean="0">
              <a:latin typeface="+mj-lt"/>
              <a:cs typeface="Times New Roman" pitchFamily="18" charset="0"/>
            </a:endParaRPr>
          </a:p>
          <a:p>
            <a:pPr>
              <a:lnSpc>
                <a:spcPct val="120000"/>
              </a:lnSpc>
              <a:spcBef>
                <a:spcPts val="0"/>
              </a:spcBef>
              <a:defRPr/>
            </a:pPr>
            <a:r>
              <a:rPr lang="ru-RU" sz="1400" spc="100" dirty="0">
                <a:latin typeface="+mj-lt"/>
                <a:cs typeface="Times New Roman" pitchFamily="18" charset="0"/>
              </a:rPr>
              <a:t>н.с. ТОИ ДВО </a:t>
            </a:r>
            <a:r>
              <a:rPr lang="ru-RU" sz="1400" spc="100" dirty="0" smtClean="0">
                <a:latin typeface="+mj-lt"/>
                <a:cs typeface="Times New Roman" pitchFamily="18" charset="0"/>
              </a:rPr>
              <a:t>РАН</a:t>
            </a:r>
            <a:endParaRPr lang="ru-RU" sz="1400" spc="100" dirty="0">
              <a:latin typeface="+mj-lt"/>
              <a:cs typeface="Times New Roman" pitchFamily="18" charset="0"/>
            </a:endParaRPr>
          </a:p>
          <a:p>
            <a:pPr>
              <a:lnSpc>
                <a:spcPct val="120000"/>
              </a:lnSpc>
              <a:spcBef>
                <a:spcPts val="0"/>
              </a:spcBef>
              <a:defRPr/>
            </a:pPr>
            <a:r>
              <a:rPr lang="ru-RU" sz="1400" spc="100" dirty="0" smtClean="0">
                <a:latin typeface="+mj-lt"/>
                <a:cs typeface="Times New Roman" pitchFamily="18" charset="0"/>
              </a:rPr>
              <a:t>Суботэ А. Е.</a:t>
            </a:r>
            <a:endParaRPr lang="ru-RU" sz="1400" spc="100" dirty="0">
              <a:latin typeface="+mj-lt"/>
              <a:cs typeface="Times New Roman" pitchFamily="18" charset="0"/>
            </a:endParaRPr>
          </a:p>
          <a:p>
            <a:pPr>
              <a:lnSpc>
                <a:spcPct val="120000"/>
              </a:lnSpc>
            </a:pPr>
            <a:endParaRPr lang="ru-RU" sz="1400" spc="100" dirty="0">
              <a:latin typeface="+mj-lt"/>
            </a:endParaRPr>
          </a:p>
        </p:txBody>
      </p:sp>
      <p:sp>
        <p:nvSpPr>
          <p:cNvPr id="5" name="Номер слайда 4"/>
          <p:cNvSpPr>
            <a:spLocks noGrp="1"/>
          </p:cNvSpPr>
          <p:nvPr>
            <p:ph type="sldNum" sz="quarter" idx="12"/>
          </p:nvPr>
        </p:nvSpPr>
        <p:spPr/>
        <p:txBody>
          <a:bodyPr/>
          <a:lstStyle/>
          <a:p>
            <a:fld id="{B19B0651-EE4F-4900-A07F-96A6BFA9D0F0}" type="slidenum">
              <a:rPr lang="ru-RU" sz="2000" smtClean="0">
                <a:latin typeface="Times New Roman" pitchFamily="18" charset="0"/>
                <a:cs typeface="Times New Roman" pitchFamily="18" charset="0"/>
              </a:rPr>
              <a:t>1</a:t>
            </a:fld>
            <a:endParaRPr lang="ru-RU" sz="2000" dirty="0">
              <a:latin typeface="Times New Roman" pitchFamily="18" charset="0"/>
              <a:cs typeface="Times New Roman" pitchFamily="18" charset="0"/>
            </a:endParaRPr>
          </a:p>
        </p:txBody>
      </p:sp>
      <p:sp>
        <p:nvSpPr>
          <p:cNvPr id="4" name="TextBox 3"/>
          <p:cNvSpPr txBox="1"/>
          <p:nvPr/>
        </p:nvSpPr>
        <p:spPr>
          <a:xfrm>
            <a:off x="1110386" y="2564904"/>
            <a:ext cx="7128792" cy="1077218"/>
          </a:xfrm>
          <a:prstGeom prst="rect">
            <a:avLst/>
          </a:prstGeom>
          <a:noFill/>
        </p:spPr>
        <p:txBody>
          <a:bodyPr wrap="square" rtlCol="0">
            <a:spAutoFit/>
          </a:bodyPr>
          <a:lstStyle/>
          <a:p>
            <a:r>
              <a:rPr lang="ru-RU" sz="3200" dirty="0" smtClean="0"/>
              <a:t>«Определение </a:t>
            </a:r>
            <a:r>
              <a:rPr lang="ru-RU" sz="3200" dirty="0"/>
              <a:t>параметров движения объектов на панорамных </a:t>
            </a:r>
            <a:r>
              <a:rPr lang="ru-RU" sz="3200" dirty="0" smtClean="0"/>
              <a:t>снимках»</a:t>
            </a:r>
            <a:endParaRPr lang="ru-RU" sz="3200" dirty="0">
              <a:solidFill>
                <a:schemeClr val="bg2">
                  <a:lumMod val="20000"/>
                  <a:lumOff val="80000"/>
                </a:schemeClr>
              </a:solidFill>
            </a:endParaRPr>
          </a:p>
        </p:txBody>
      </p:sp>
    </p:spTree>
    <p:extLst>
      <p:ext uri="{BB962C8B-B14F-4D97-AF65-F5344CB8AC3E}">
        <p14:creationId xmlns:p14="http://schemas.microsoft.com/office/powerpoint/2010/main" val="2859946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Технологическая часть</a:t>
            </a:r>
            <a:endParaRPr lang="ru-RU" dirty="0"/>
          </a:p>
        </p:txBody>
      </p:sp>
      <p:sp>
        <p:nvSpPr>
          <p:cNvPr id="3" name="Объект 2"/>
          <p:cNvSpPr>
            <a:spLocks noGrp="1"/>
          </p:cNvSpPr>
          <p:nvPr>
            <p:ph idx="1"/>
          </p:nvPr>
        </p:nvSpPr>
        <p:spPr/>
        <p:txBody>
          <a:bodyPr/>
          <a:lstStyle/>
          <a:p>
            <a:r>
              <a:rPr lang="ru-RU" dirty="0"/>
              <a:t>Частично составлены спецификации</a:t>
            </a:r>
            <a:r>
              <a:rPr lang="ru-RU" dirty="0" smtClean="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10</a:t>
            </a:fld>
            <a:endParaRPr lang="ru-RU"/>
          </a:p>
        </p:txBody>
      </p:sp>
    </p:spTree>
    <p:extLst>
      <p:ext uri="{BB962C8B-B14F-4D97-AF65-F5344CB8AC3E}">
        <p14:creationId xmlns:p14="http://schemas.microsoft.com/office/powerpoint/2010/main" val="1554021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Результаты преддипломной </a:t>
            </a:r>
            <a:r>
              <a:rPr lang="ru-RU" dirty="0"/>
              <a:t>практики</a:t>
            </a:r>
          </a:p>
        </p:txBody>
      </p:sp>
      <p:sp>
        <p:nvSpPr>
          <p:cNvPr id="3" name="Объект 2"/>
          <p:cNvSpPr>
            <a:spLocks noGrp="1"/>
          </p:cNvSpPr>
          <p:nvPr>
            <p:ph idx="1"/>
          </p:nvPr>
        </p:nvSpPr>
        <p:spPr/>
        <p:txBody>
          <a:bodyPr>
            <a:normAutofit fontScale="92500" lnSpcReduction="10000"/>
          </a:bodyPr>
          <a:lstStyle/>
          <a:p>
            <a:pPr lvl="0"/>
            <a:r>
              <a:rPr lang="ru-RU" dirty="0"/>
              <a:t>Проведён обзор литературы по темам «Поиск объектов на электронных снимках», «Распознавание льда на снимках», «Определение географических координат объекта по снимку», «Подсчёт расстояния от объекта до камеры по её снимку», «Методы улучшения цифровых снимков».</a:t>
            </a:r>
          </a:p>
          <a:p>
            <a:pPr lvl="0"/>
            <a:r>
              <a:rPr lang="ru-RU" dirty="0"/>
              <a:t>Составлены требования к программному средству.</a:t>
            </a:r>
          </a:p>
          <a:p>
            <a:pPr lvl="0"/>
            <a:r>
              <a:rPr lang="ru-RU" dirty="0"/>
              <a:t>Проведён анализ предметной области.</a:t>
            </a:r>
          </a:p>
          <a:p>
            <a:pPr lvl="0"/>
            <a:r>
              <a:rPr lang="ru-RU" dirty="0"/>
              <a:t>Частично составлена модель предметной области.</a:t>
            </a:r>
          </a:p>
          <a:p>
            <a:pPr lvl="0"/>
            <a:r>
              <a:rPr lang="ru-RU" dirty="0"/>
              <a:t>Частично составлены спецификации программного средства</a:t>
            </a:r>
            <a:r>
              <a:rPr lang="ru-RU" dirty="0" smtClean="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11</a:t>
            </a:fld>
            <a:endParaRPr lang="ru-RU"/>
          </a:p>
        </p:txBody>
      </p:sp>
    </p:spTree>
    <p:extLst>
      <p:ext uri="{BB962C8B-B14F-4D97-AF65-F5344CB8AC3E}">
        <p14:creationId xmlns:p14="http://schemas.microsoft.com/office/powerpoint/2010/main" val="1289709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Для завершения дипломной работы предстоит</a:t>
            </a:r>
            <a:endParaRPr lang="ru-RU" dirty="0"/>
          </a:p>
        </p:txBody>
      </p:sp>
      <p:sp>
        <p:nvSpPr>
          <p:cNvPr id="3" name="Объект 2"/>
          <p:cNvSpPr>
            <a:spLocks noGrp="1"/>
          </p:cNvSpPr>
          <p:nvPr>
            <p:ph idx="1"/>
          </p:nvPr>
        </p:nvSpPr>
        <p:spPr/>
        <p:txBody>
          <a:bodyPr/>
          <a:lstStyle/>
          <a:p>
            <a:pPr lvl="0"/>
            <a:r>
              <a:rPr lang="ru-RU" dirty="0"/>
              <a:t>Завершить модель предметной области.</a:t>
            </a:r>
          </a:p>
          <a:p>
            <a:pPr lvl="0"/>
            <a:r>
              <a:rPr lang="ru-RU" dirty="0"/>
              <a:t>Завершить составление спецификаций программного средства.</a:t>
            </a:r>
          </a:p>
          <a:p>
            <a:pPr lvl="0"/>
            <a:r>
              <a:rPr lang="ru-RU" dirty="0"/>
              <a:t>Составить техническую документацию.</a:t>
            </a:r>
          </a:p>
          <a:p>
            <a:pPr lvl="0"/>
            <a:r>
              <a:rPr lang="ru-RU" dirty="0"/>
              <a:t>Составить тесты и написать раздел тестирования.</a:t>
            </a:r>
          </a:p>
          <a:p>
            <a:pPr lvl="0"/>
            <a:r>
              <a:rPr lang="ru-RU" dirty="0"/>
              <a:t>Создать программное средство.</a:t>
            </a:r>
          </a:p>
          <a:p>
            <a:pPr lvl="0"/>
            <a:r>
              <a:rPr lang="ru-RU" dirty="0"/>
              <a:t>Протестировать программное средство</a:t>
            </a:r>
            <a:r>
              <a:rPr lang="ru-RU" dirty="0" smtClean="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12</a:t>
            </a:fld>
            <a:endParaRPr lang="ru-RU"/>
          </a:p>
        </p:txBody>
      </p:sp>
    </p:spTree>
    <p:extLst>
      <p:ext uri="{BB962C8B-B14F-4D97-AF65-F5344CB8AC3E}">
        <p14:creationId xmlns:p14="http://schemas.microsoft.com/office/powerpoint/2010/main" val="254776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Задачи преддипломной практики</a:t>
            </a:r>
            <a:endParaRPr lang="ru-RU" dirty="0"/>
          </a:p>
        </p:txBody>
      </p:sp>
      <p:sp>
        <p:nvSpPr>
          <p:cNvPr id="3" name="Объект 2"/>
          <p:cNvSpPr>
            <a:spLocks noGrp="1"/>
          </p:cNvSpPr>
          <p:nvPr>
            <p:ph idx="1"/>
          </p:nvPr>
        </p:nvSpPr>
        <p:spPr/>
        <p:txBody>
          <a:bodyPr>
            <a:normAutofit fontScale="85000" lnSpcReduction="10000"/>
          </a:bodyPr>
          <a:lstStyle/>
          <a:p>
            <a:pPr lvl="0"/>
            <a:r>
              <a:rPr lang="ru-RU" dirty="0"/>
              <a:t>Провести обзор литературы по темам «Поиск объектов на электронных снимках», «Распознавание льда на снимках», «Определение географических координат объекта по снимку», «Подсчёт расстояния от объекта до камеры по её снимку», «Методы улучшения цифровых снимков».</a:t>
            </a:r>
          </a:p>
          <a:p>
            <a:pPr lvl="0"/>
            <a:r>
              <a:rPr lang="ru-RU" dirty="0"/>
              <a:t>Провести анализ предметной области «Определение параметров движения объектов на панорамных снимках», выделить объекты и основные понятия.</a:t>
            </a:r>
          </a:p>
          <a:p>
            <a:pPr lvl="0"/>
            <a:r>
              <a:rPr lang="ru-RU" dirty="0"/>
              <a:t>Составить модель предметной области.</a:t>
            </a:r>
          </a:p>
          <a:p>
            <a:pPr lvl="0"/>
            <a:r>
              <a:rPr lang="ru-RU" dirty="0"/>
              <a:t>Сформулировать постановку прикладных задач</a:t>
            </a:r>
          </a:p>
          <a:p>
            <a:pPr lvl="0"/>
            <a:r>
              <a:rPr lang="ru-RU" dirty="0"/>
              <a:t>Разработать методы решения</a:t>
            </a:r>
          </a:p>
          <a:p>
            <a:pPr lvl="0"/>
            <a:r>
              <a:rPr lang="ru-RU" dirty="0"/>
              <a:t>Сформулировать требования и спецификации к программному средству</a:t>
            </a:r>
            <a:r>
              <a:rPr lang="ru-RU" dirty="0" smtClean="0"/>
              <a:t>.</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2</a:t>
            </a:fld>
            <a:endParaRPr lang="ru-RU"/>
          </a:p>
        </p:txBody>
      </p:sp>
    </p:spTree>
    <p:extLst>
      <p:ext uri="{BB962C8B-B14F-4D97-AF65-F5344CB8AC3E}">
        <p14:creationId xmlns:p14="http://schemas.microsoft.com/office/powerpoint/2010/main" val="1007395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литературы</a:t>
            </a:r>
            <a:endParaRPr lang="ru-RU" dirty="0"/>
          </a:p>
        </p:txBody>
      </p:sp>
      <p:sp>
        <p:nvSpPr>
          <p:cNvPr id="3" name="Объект 2"/>
          <p:cNvSpPr>
            <a:spLocks noGrp="1"/>
          </p:cNvSpPr>
          <p:nvPr>
            <p:ph idx="1"/>
          </p:nvPr>
        </p:nvSpPr>
        <p:spPr/>
        <p:txBody>
          <a:bodyPr/>
          <a:lstStyle/>
          <a:p>
            <a:r>
              <a:rPr lang="ru-RU" dirty="0"/>
              <a:t>Методы улучшения качества </a:t>
            </a:r>
            <a:r>
              <a:rPr lang="ru-RU" dirty="0" smtClean="0"/>
              <a:t>снимков</a:t>
            </a:r>
          </a:p>
          <a:p>
            <a:pPr lvl="1"/>
            <a:r>
              <a:rPr lang="ru-RU" dirty="0"/>
              <a:t>Изменение контраста</a:t>
            </a:r>
            <a:endParaRPr lang="ru-RU" sz="2400" dirty="0"/>
          </a:p>
          <a:p>
            <a:pPr lvl="1"/>
            <a:r>
              <a:rPr lang="ru-RU" dirty="0"/>
              <a:t>Видоизменение гистограмм</a:t>
            </a:r>
            <a:endParaRPr lang="ru-RU" sz="2400" dirty="0"/>
          </a:p>
          <a:p>
            <a:pPr lvl="1"/>
            <a:r>
              <a:rPr lang="ru-RU" dirty="0"/>
              <a:t>Изменение тонового распределения</a:t>
            </a:r>
            <a:endParaRPr lang="ru-RU" sz="2400" dirty="0"/>
          </a:p>
          <a:p>
            <a:pPr lvl="1"/>
            <a:r>
              <a:rPr lang="ru-RU" dirty="0"/>
              <a:t>Удаление малых компонент</a:t>
            </a:r>
            <a:endParaRPr lang="ru-RU" sz="2400" dirty="0"/>
          </a:p>
          <a:p>
            <a:pPr lvl="1"/>
            <a:r>
              <a:rPr lang="ru-RU" dirty="0"/>
              <a:t>Анализ пространственных частот с использованием гармонических функций</a:t>
            </a:r>
            <a:endParaRPr lang="ru-RU" sz="2400" dirty="0"/>
          </a:p>
          <a:p>
            <a:pPr lvl="1"/>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3</a:t>
            </a:fld>
            <a:endParaRPr lang="ru-RU"/>
          </a:p>
        </p:txBody>
      </p:sp>
    </p:spTree>
    <p:extLst>
      <p:ext uri="{BB962C8B-B14F-4D97-AF65-F5344CB8AC3E}">
        <p14:creationId xmlns:p14="http://schemas.microsoft.com/office/powerpoint/2010/main" val="3553021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литературы</a:t>
            </a:r>
            <a:endParaRPr lang="ru-RU" dirty="0"/>
          </a:p>
        </p:txBody>
      </p:sp>
      <p:sp>
        <p:nvSpPr>
          <p:cNvPr id="3" name="Объект 2"/>
          <p:cNvSpPr>
            <a:spLocks noGrp="1"/>
          </p:cNvSpPr>
          <p:nvPr>
            <p:ph idx="1"/>
          </p:nvPr>
        </p:nvSpPr>
        <p:spPr/>
        <p:txBody>
          <a:bodyPr>
            <a:normAutofit/>
          </a:bodyPr>
          <a:lstStyle/>
          <a:p>
            <a:r>
              <a:rPr lang="ru-RU" dirty="0"/>
              <a:t>Методы обнаружения объектов на электронном </a:t>
            </a:r>
            <a:r>
              <a:rPr lang="ru-RU" dirty="0" smtClean="0"/>
              <a:t>снимке:</a:t>
            </a:r>
          </a:p>
          <a:p>
            <a:pPr lvl="1"/>
            <a:r>
              <a:rPr lang="ru-RU" dirty="0"/>
              <a:t>Алгоритм </a:t>
            </a:r>
            <a:r>
              <a:rPr lang="ru-RU" dirty="0" err="1"/>
              <a:t>утоньшения</a:t>
            </a:r>
            <a:r>
              <a:rPr lang="ru-RU" dirty="0"/>
              <a:t> для нахождения скелета</a:t>
            </a:r>
            <a:endParaRPr lang="ru-RU" sz="2400" dirty="0"/>
          </a:p>
          <a:p>
            <a:pPr lvl="1"/>
            <a:r>
              <a:rPr lang="ru-RU" dirty="0"/>
              <a:t>Алгоритм построения </a:t>
            </a:r>
            <a:r>
              <a:rPr lang="ru-RU" dirty="0" smtClean="0"/>
              <a:t>скелета</a:t>
            </a:r>
            <a:endParaRPr lang="ru-RU" sz="2400" dirty="0"/>
          </a:p>
          <a:p>
            <a:r>
              <a:rPr lang="ru-RU" dirty="0"/>
              <a:t>Методы поиска похожих </a:t>
            </a:r>
            <a:r>
              <a:rPr lang="ru-RU" dirty="0" smtClean="0"/>
              <a:t>объектов</a:t>
            </a:r>
          </a:p>
          <a:p>
            <a:pPr lvl="1"/>
            <a:r>
              <a:rPr lang="ru-RU" dirty="0"/>
              <a:t>Сравнение </a:t>
            </a:r>
            <a:r>
              <a:rPr lang="ru-RU" dirty="0" smtClean="0"/>
              <a:t>графов</a:t>
            </a:r>
          </a:p>
        </p:txBody>
      </p:sp>
      <p:sp>
        <p:nvSpPr>
          <p:cNvPr id="4" name="Номер слайда 3"/>
          <p:cNvSpPr>
            <a:spLocks noGrp="1"/>
          </p:cNvSpPr>
          <p:nvPr>
            <p:ph type="sldNum" sz="quarter" idx="12"/>
          </p:nvPr>
        </p:nvSpPr>
        <p:spPr/>
        <p:txBody>
          <a:bodyPr/>
          <a:lstStyle/>
          <a:p>
            <a:fld id="{B19B0651-EE4F-4900-A07F-96A6BFA9D0F0}" type="slidenum">
              <a:rPr lang="ru-RU" smtClean="0"/>
              <a:t>4</a:t>
            </a:fld>
            <a:endParaRPr lang="ru-RU"/>
          </a:p>
        </p:txBody>
      </p:sp>
      <p:pic>
        <p:nvPicPr>
          <p:cNvPr id="1026" name="Рисунок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4063204"/>
            <a:ext cx="2787774" cy="2037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3021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Обзор литературы</a:t>
            </a:r>
          </a:p>
        </p:txBody>
      </p:sp>
      <p:sp>
        <p:nvSpPr>
          <p:cNvPr id="3" name="Объект 2"/>
          <p:cNvSpPr>
            <a:spLocks noGrp="1"/>
          </p:cNvSpPr>
          <p:nvPr>
            <p:ph idx="1"/>
          </p:nvPr>
        </p:nvSpPr>
        <p:spPr/>
        <p:txBody>
          <a:bodyPr/>
          <a:lstStyle/>
          <a:p>
            <a:r>
              <a:rPr lang="ru-RU" dirty="0"/>
              <a:t>Методы определения географических координат объекта по электронному снимку</a:t>
            </a:r>
          </a:p>
          <a:p>
            <a:pPr lvl="1"/>
            <a:r>
              <a:rPr lang="ru-RU" dirty="0"/>
              <a:t>метод </a:t>
            </a:r>
            <a:r>
              <a:rPr lang="ru-RU" dirty="0" err="1"/>
              <a:t>Гельмерта</a:t>
            </a:r>
            <a:endParaRPr lang="ru-RU" dirty="0"/>
          </a:p>
          <a:p>
            <a:endParaRPr lang="ru-RU" dirty="0"/>
          </a:p>
        </p:txBody>
      </p:sp>
      <p:sp>
        <p:nvSpPr>
          <p:cNvPr id="5" name="Номер слайда 4"/>
          <p:cNvSpPr>
            <a:spLocks noGrp="1"/>
          </p:cNvSpPr>
          <p:nvPr>
            <p:ph type="sldNum" sz="quarter" idx="12"/>
          </p:nvPr>
        </p:nvSpPr>
        <p:spPr/>
        <p:txBody>
          <a:bodyPr/>
          <a:lstStyle/>
          <a:p>
            <a:fld id="{B19B0651-EE4F-4900-A07F-96A6BFA9D0F0}" type="slidenum">
              <a:rPr lang="ru-RU" smtClean="0"/>
              <a:t>5</a:t>
            </a:fld>
            <a:endParaRPr lang="ru-RU"/>
          </a:p>
        </p:txBody>
      </p:sp>
      <p:pic>
        <p:nvPicPr>
          <p:cNvPr id="4" name="Рисунок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339" y="3140968"/>
            <a:ext cx="4335076"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Рисунок 5"/>
          <p:cNvPicPr/>
          <p:nvPr/>
        </p:nvPicPr>
        <p:blipFill>
          <a:blip r:embed="rId3">
            <a:extLst>
              <a:ext uri="{28A0092B-C50C-407E-A947-70E740481C1C}">
                <a14:useLocalDpi xmlns:a14="http://schemas.microsoft.com/office/drawing/2010/main" val="0"/>
              </a:ext>
            </a:extLst>
          </a:blip>
          <a:srcRect/>
          <a:stretch>
            <a:fillRect/>
          </a:stretch>
        </p:blipFill>
        <p:spPr bwMode="auto">
          <a:xfrm>
            <a:off x="539552" y="3428999"/>
            <a:ext cx="3600400" cy="2736305"/>
          </a:xfrm>
          <a:prstGeom prst="rect">
            <a:avLst/>
          </a:prstGeom>
          <a:noFill/>
          <a:ln>
            <a:noFill/>
          </a:ln>
        </p:spPr>
      </p:pic>
    </p:spTree>
    <p:extLst>
      <p:ext uri="{BB962C8B-B14F-4D97-AF65-F5344CB8AC3E}">
        <p14:creationId xmlns:p14="http://schemas.microsoft.com/office/powerpoint/2010/main" val="2482455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литературы</a:t>
            </a:r>
            <a:endParaRPr lang="ru-RU" dirty="0"/>
          </a:p>
        </p:txBody>
      </p:sp>
      <p:sp>
        <p:nvSpPr>
          <p:cNvPr id="3" name="Объект 2"/>
          <p:cNvSpPr>
            <a:spLocks noGrp="1"/>
          </p:cNvSpPr>
          <p:nvPr>
            <p:ph idx="1"/>
          </p:nvPr>
        </p:nvSpPr>
        <p:spPr/>
        <p:txBody>
          <a:bodyPr>
            <a:normAutofit/>
          </a:bodyPr>
          <a:lstStyle/>
          <a:p>
            <a:r>
              <a:rPr lang="ru-RU" dirty="0"/>
              <a:t>Методы определения расстояния до объекта по электронному </a:t>
            </a:r>
            <a:r>
              <a:rPr lang="ru-RU" dirty="0" smtClean="0"/>
              <a:t>снимку</a:t>
            </a:r>
          </a:p>
        </p:txBody>
      </p:sp>
      <p:sp>
        <p:nvSpPr>
          <p:cNvPr id="6" name="Номер слайда 5"/>
          <p:cNvSpPr>
            <a:spLocks noGrp="1"/>
          </p:cNvSpPr>
          <p:nvPr>
            <p:ph type="sldNum" sz="quarter" idx="12"/>
          </p:nvPr>
        </p:nvSpPr>
        <p:spPr/>
        <p:txBody>
          <a:bodyPr/>
          <a:lstStyle/>
          <a:p>
            <a:fld id="{B19B0651-EE4F-4900-A07F-96A6BFA9D0F0}" type="slidenum">
              <a:rPr lang="ru-RU" smtClean="0"/>
              <a:t>6</a:t>
            </a:fld>
            <a:endParaRPr lang="ru-RU"/>
          </a:p>
        </p:txBody>
      </p:sp>
      <p:pic>
        <p:nvPicPr>
          <p:cNvPr id="5" name="Рисунок 4"/>
          <p:cNvPicPr/>
          <p:nvPr/>
        </p:nvPicPr>
        <p:blipFill>
          <a:blip r:embed="rId2">
            <a:extLst>
              <a:ext uri="{28A0092B-C50C-407E-A947-70E740481C1C}">
                <a14:useLocalDpi xmlns:a14="http://schemas.microsoft.com/office/drawing/2010/main" val="0"/>
              </a:ext>
            </a:extLst>
          </a:blip>
          <a:srcRect/>
          <a:stretch>
            <a:fillRect/>
          </a:stretch>
        </p:blipFill>
        <p:spPr bwMode="auto">
          <a:xfrm>
            <a:off x="899592" y="2786380"/>
            <a:ext cx="5943600" cy="4071620"/>
          </a:xfrm>
          <a:prstGeom prst="rect">
            <a:avLst/>
          </a:prstGeom>
          <a:noFill/>
          <a:ln>
            <a:noFill/>
          </a:ln>
        </p:spPr>
      </p:pic>
    </p:spTree>
    <p:extLst>
      <p:ext uri="{BB962C8B-B14F-4D97-AF65-F5344CB8AC3E}">
        <p14:creationId xmlns:p14="http://schemas.microsoft.com/office/powerpoint/2010/main" val="3553021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литературы</a:t>
            </a:r>
            <a:endParaRPr lang="ru-RU" dirty="0"/>
          </a:p>
        </p:txBody>
      </p:sp>
      <p:sp>
        <p:nvSpPr>
          <p:cNvPr id="3" name="Объект 2"/>
          <p:cNvSpPr>
            <a:spLocks noGrp="1"/>
          </p:cNvSpPr>
          <p:nvPr>
            <p:ph idx="1"/>
          </p:nvPr>
        </p:nvSpPr>
        <p:spPr/>
        <p:txBody>
          <a:bodyPr>
            <a:normAutofit/>
          </a:bodyPr>
          <a:lstStyle/>
          <a:p>
            <a:r>
              <a:rPr lang="ru-RU" dirty="0" smtClean="0"/>
              <a:t>Методы </a:t>
            </a:r>
            <a:r>
              <a:rPr lang="ru-RU" dirty="0"/>
              <a:t>распознавания </a:t>
            </a:r>
            <a:r>
              <a:rPr lang="ru-RU" dirty="0" smtClean="0"/>
              <a:t>льда</a:t>
            </a:r>
          </a:p>
          <a:p>
            <a:pPr marL="450850" indent="0">
              <a:buNone/>
            </a:pPr>
            <a:r>
              <a:rPr lang="ru-RU" sz="2800" dirty="0" smtClean="0"/>
              <a:t>Определяется по градиенту и тону области изображения.</a:t>
            </a:r>
            <a:endParaRPr lang="ru-RU" sz="2800" dirty="0"/>
          </a:p>
        </p:txBody>
      </p:sp>
      <p:sp>
        <p:nvSpPr>
          <p:cNvPr id="4" name="Номер слайда 3"/>
          <p:cNvSpPr>
            <a:spLocks noGrp="1"/>
          </p:cNvSpPr>
          <p:nvPr>
            <p:ph type="sldNum" sz="quarter" idx="12"/>
          </p:nvPr>
        </p:nvSpPr>
        <p:spPr/>
        <p:txBody>
          <a:bodyPr/>
          <a:lstStyle/>
          <a:p>
            <a:fld id="{B19B0651-EE4F-4900-A07F-96A6BFA9D0F0}" type="slidenum">
              <a:rPr lang="ru-RU" smtClean="0"/>
              <a:t>7</a:t>
            </a:fld>
            <a:endParaRPr lang="ru-RU"/>
          </a:p>
        </p:txBody>
      </p:sp>
    </p:spTree>
    <p:extLst>
      <p:ext uri="{BB962C8B-B14F-4D97-AF65-F5344CB8AC3E}">
        <p14:creationId xmlns:p14="http://schemas.microsoft.com/office/powerpoint/2010/main" val="3158121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Обзор литературы</a:t>
            </a:r>
          </a:p>
        </p:txBody>
      </p:sp>
      <p:sp>
        <p:nvSpPr>
          <p:cNvPr id="3" name="Объект 2"/>
          <p:cNvSpPr>
            <a:spLocks noGrp="1"/>
          </p:cNvSpPr>
          <p:nvPr>
            <p:ph idx="1"/>
          </p:nvPr>
        </p:nvSpPr>
        <p:spPr/>
        <p:txBody>
          <a:bodyPr>
            <a:normAutofit/>
          </a:bodyPr>
          <a:lstStyle/>
          <a:p>
            <a:r>
              <a:rPr lang="ru-RU" dirty="0"/>
              <a:t>Методы построения ортогональной проекции </a:t>
            </a:r>
            <a:r>
              <a:rPr lang="ru-RU" dirty="0" smtClean="0"/>
              <a:t>изображения</a:t>
            </a:r>
          </a:p>
          <a:p>
            <a:pPr marL="0" indent="0">
              <a:buNone/>
            </a:pPr>
            <a:r>
              <a:rPr lang="ru-RU" dirty="0" smtClean="0"/>
              <a:t>Является хорошо известной решённой задачей для фотограмметрии.</a:t>
            </a:r>
          </a:p>
          <a:p>
            <a:r>
              <a:rPr lang="ru-RU" dirty="0"/>
              <a:t>Использование </a:t>
            </a:r>
            <a:r>
              <a:rPr lang="ru-RU" dirty="0" err="1"/>
              <a:t>многопоточности</a:t>
            </a:r>
            <a:r>
              <a:rPr lang="ru-RU" dirty="0"/>
              <a:t> в системах распознавания </a:t>
            </a:r>
            <a:r>
              <a:rPr lang="ru-RU" dirty="0" smtClean="0"/>
              <a:t>объектов</a:t>
            </a:r>
          </a:p>
          <a:p>
            <a:pPr marL="0" indent="0">
              <a:buNone/>
            </a:pPr>
            <a:r>
              <a:rPr lang="ru-RU" dirty="0" smtClean="0"/>
              <a:t>В результате обзора установлено, что эффективность работы программой системы с распараллеливанием многократно повышается.</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8</a:t>
            </a:fld>
            <a:endParaRPr lang="ru-RU"/>
          </a:p>
        </p:txBody>
      </p:sp>
    </p:spTree>
    <p:extLst>
      <p:ext uri="{BB962C8B-B14F-4D97-AF65-F5344CB8AC3E}">
        <p14:creationId xmlns:p14="http://schemas.microsoft.com/office/powerpoint/2010/main" val="4019520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Математическая модель</a:t>
            </a:r>
            <a:endParaRPr lang="ru-RU" dirty="0"/>
          </a:p>
        </p:txBody>
      </p:sp>
      <p:sp>
        <p:nvSpPr>
          <p:cNvPr id="3" name="Объект 2"/>
          <p:cNvSpPr>
            <a:spLocks noGrp="1"/>
          </p:cNvSpPr>
          <p:nvPr>
            <p:ph idx="1"/>
          </p:nvPr>
        </p:nvSpPr>
        <p:spPr/>
        <p:txBody>
          <a:bodyPr/>
          <a:lstStyle/>
          <a:p>
            <a:r>
              <a:rPr lang="ru-RU" dirty="0"/>
              <a:t>Частично составлен анализ ПО</a:t>
            </a:r>
            <a:r>
              <a:rPr lang="ru-RU" dirty="0" smtClean="0"/>
              <a:t>.</a:t>
            </a:r>
          </a:p>
          <a:p>
            <a:r>
              <a:rPr lang="ru-RU" dirty="0"/>
              <a:t>Частично составлена модель и поставлена задача</a:t>
            </a:r>
            <a:r>
              <a:rPr lang="ru-RU" dirty="0" smtClean="0"/>
              <a:t>.</a:t>
            </a:r>
          </a:p>
        </p:txBody>
      </p:sp>
      <p:sp>
        <p:nvSpPr>
          <p:cNvPr id="4" name="Номер слайда 3"/>
          <p:cNvSpPr>
            <a:spLocks noGrp="1"/>
          </p:cNvSpPr>
          <p:nvPr>
            <p:ph type="sldNum" sz="quarter" idx="12"/>
          </p:nvPr>
        </p:nvSpPr>
        <p:spPr/>
        <p:txBody>
          <a:bodyPr/>
          <a:lstStyle/>
          <a:p>
            <a:fld id="{B19B0651-EE4F-4900-A07F-96A6BFA9D0F0}" type="slidenum">
              <a:rPr lang="ru-RU" smtClean="0"/>
              <a:t>9</a:t>
            </a:fld>
            <a:endParaRPr lang="ru-RU"/>
          </a:p>
        </p:txBody>
      </p:sp>
    </p:spTree>
    <p:extLst>
      <p:ext uri="{BB962C8B-B14F-4D97-AF65-F5344CB8AC3E}">
        <p14:creationId xmlns:p14="http://schemas.microsoft.com/office/powerpoint/2010/main" val="27736107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55</TotalTime>
  <Words>377</Words>
  <Application>Microsoft Office PowerPoint</Application>
  <PresentationFormat>Экран (4:3)</PresentationFormat>
  <Paragraphs>72</Paragraphs>
  <Slides>12</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Поток</vt:lpstr>
      <vt:lpstr>Отчёт по преддипломной практике</vt:lpstr>
      <vt:lpstr>Задачи преддипломной практики</vt:lpstr>
      <vt:lpstr>Обзор литературы</vt:lpstr>
      <vt:lpstr>Обзор литературы</vt:lpstr>
      <vt:lpstr>Обзор литературы</vt:lpstr>
      <vt:lpstr>Обзор литературы</vt:lpstr>
      <vt:lpstr>Обзор литературы</vt:lpstr>
      <vt:lpstr>Обзор литературы</vt:lpstr>
      <vt:lpstr>Математическая модель</vt:lpstr>
      <vt:lpstr>Технологическая часть</vt:lpstr>
      <vt:lpstr>Результаты преддипломной практики</vt:lpstr>
      <vt:lpstr>Для завершения дипломной работы предстоит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Отчёт по преддипломной практике</dc:title>
  <cp:lastModifiedBy>Артём Войцеховский</cp:lastModifiedBy>
  <cp:revision>15</cp:revision>
  <dcterms:modified xsi:type="dcterms:W3CDTF">2013-03-20T04:13:49Z</dcterms:modified>
</cp:coreProperties>
</file>