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3"/>
  </p:notesMasterIdLst>
  <p:sldIdLst>
    <p:sldId id="257" r:id="rId3"/>
    <p:sldId id="271" r:id="rId4"/>
    <p:sldId id="273" r:id="rId5"/>
    <p:sldId id="258" r:id="rId6"/>
    <p:sldId id="272" r:id="rId7"/>
    <p:sldId id="261" r:id="rId8"/>
    <p:sldId id="262" r:id="rId9"/>
    <p:sldId id="263" r:id="rId10"/>
    <p:sldId id="269" r:id="rId11"/>
    <p:sldId id="266" r:id="rId12"/>
    <p:sldId id="267" r:id="rId13"/>
    <p:sldId id="268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6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32DC4-4D29-4A6C-A9AC-D1498CB7FBE3}" type="datetimeFigureOut">
              <a:rPr lang="ru-RU" smtClean="0"/>
              <a:t>07.06.2013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BB8F8-3839-4ED1-8D5C-460963A3C4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EE3D-3EF4-4CE6-BCCE-D8BC9F81E484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1DE8-880B-49D6-9C09-2976DFA2653B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ACDF-8AB8-423F-BB20-0D703593119C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37F3A-91C8-4A41-B2F9-844DADE8B4EC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DA70E-5C99-4B12-AB56-9666D78F228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6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BE40C-E41C-465F-A4F5-316009F233E4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409FB-CA9F-4FF8-8702-8775618BC3AA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1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5E3FB-0E8C-4870-A0C6-2BA05FC23C18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ECA94-DA31-44ED-AE52-413C1271889D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4707A-7390-48BC-B3CA-06AAF5499B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00502-1E8A-4FB5-A5EE-97FB5849FBEE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9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CD221-D54E-482D-8F0A-74812CF4D8B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E362C-4DB7-408B-AE63-EA4AE3A5A297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FB24-A02A-4D58-A0A8-D8D52DBA8E43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F4416-ECF3-4DE5-A53A-7D366756D7E9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6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C714E-A5A4-499C-8490-AB927C5EB50F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C0093-D11B-4D6A-97A2-EB5B3D6C21B5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94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64886-DD0D-488B-B7BC-80EB38F1D27B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A5EC9-5866-4237-A3F5-BCE35D4E7CD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464-4362-447F-9812-BE778B504AC0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280D2-C03D-4E94-B06B-001582EC02D9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BD94-073C-4F76-886E-CCB638D6E3A0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29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7A3C70-2CE7-4FAA-B43A-B0E43561DE15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9C848-03D4-4236-97F4-1A9C59AFA09C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3875F-8F3F-429D-96E3-B00BCEBC4C7E}" type="datetime1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07.06.2013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354F-CB7D-48F1-B95C-7420A82B78FB}" type="slidenum">
              <a:rPr lang="ru-RU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092-B9AC-4B33-9DE0-F63969F50B80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C604-B2A9-427D-A099-ABB1CEB91B35}" type="datetime1">
              <a:rPr lang="ru-RU" smtClean="0"/>
              <a:t>07.06.2013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271B-1961-4AD0-B7FB-CFAE7025559C}" type="datetime1">
              <a:rPr lang="ru-RU" smtClean="0"/>
              <a:t>07.06.2013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33C9-A1D8-479D-B13F-AFA88219AD62}" type="datetime1">
              <a:rPr lang="ru-RU" smtClean="0"/>
              <a:t>07.06.2013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CF4A-838A-44EC-9B9B-409BE1D2DC7D}" type="datetime1">
              <a:rPr lang="ru-RU" smtClean="0"/>
              <a:t>07.06.2013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3E5B-E3FC-4716-96D6-E0AC5E86EF02}" type="datetime1">
              <a:rPr lang="ru-RU" smtClean="0"/>
              <a:t>07.06.2013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D26-16F2-41A9-94EE-FBF3E05F6E28}" type="datetime1">
              <a:rPr lang="ru-RU" smtClean="0"/>
              <a:t>07.06.2013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B59-D71B-4999-9BC4-81C679094643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CA12-0794-4BD1-B693-9470F35F1636}" type="datetime1">
              <a:rPr lang="ru-RU" smtClean="0"/>
              <a:t>07.06.2013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4925"/>
            <a:ext cx="7772400" cy="426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5400" dirty="0" smtClean="0">
                <a:cs typeface="Estrangelo Edessa" pitchFamily="66" charset="0"/>
              </a:rPr>
              <a:t>Дипломная работа на тему</a:t>
            </a:r>
            <a:br>
              <a:rPr lang="ru-RU" sz="5400" dirty="0" smtClean="0">
                <a:cs typeface="Estrangelo Edessa" pitchFamily="66" charset="0"/>
              </a:rPr>
            </a:br>
            <a:r>
              <a:rPr lang="ru-RU" sz="5400" dirty="0" smtClean="0">
                <a:cs typeface="Estrangelo Edessa" pitchFamily="66" charset="0"/>
              </a:rPr>
              <a:t>«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Определение </a:t>
            </a:r>
            <a:r>
              <a:rPr lang="ru-RU" sz="5400" dirty="0">
                <a:effectLst/>
                <a:latin typeface="+mj-lt"/>
                <a:cs typeface="Estrangelo Edessa" pitchFamily="66" charset="0"/>
              </a:rPr>
              <a:t>параметров движения объектов на панорамных </a:t>
            </a:r>
            <a:r>
              <a:rPr lang="ru-RU" sz="5400" dirty="0" smtClean="0">
                <a:effectLst/>
                <a:latin typeface="+mj-lt"/>
                <a:cs typeface="Estrangelo Edessa" pitchFamily="66" charset="0"/>
              </a:rPr>
              <a:t>снимках»</a:t>
            </a:r>
            <a:endParaRPr lang="ru-RU" sz="5400" dirty="0">
              <a:latin typeface="+mj-lt"/>
              <a:cs typeface="Estrangelo Edessa" pitchFamily="66" charset="0"/>
            </a:endParaRP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7768853" cy="1867992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Выполнил: Войцеховский Артём Викторович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smtClean="0">
                <a:solidFill>
                  <a:schemeClr val="tx1"/>
                </a:solidFill>
              </a:rPr>
              <a:t>студент группы </a:t>
            </a:r>
            <a:r>
              <a:rPr lang="ru-RU" sz="2000" dirty="0" smtClean="0">
                <a:solidFill>
                  <a:schemeClr val="tx1"/>
                </a:solidFill>
              </a:rPr>
              <a:t>с8504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Руководитель: </a:t>
            </a:r>
            <a:r>
              <a:rPr lang="ru-RU" sz="2000" dirty="0">
                <a:solidFill>
                  <a:schemeClr val="tx1"/>
                </a:solidFill>
              </a:rPr>
              <a:t>Суботэ А. Е., ст. </a:t>
            </a:r>
            <a:r>
              <a:rPr lang="ru-RU" sz="2000" dirty="0" smtClean="0">
                <a:solidFill>
                  <a:schemeClr val="tx1"/>
                </a:solidFill>
              </a:rPr>
              <a:t>преподаватель кафедры </a:t>
            </a:r>
            <a:r>
              <a:rPr lang="ru-RU" sz="2000" dirty="0">
                <a:solidFill>
                  <a:schemeClr val="tx1"/>
                </a:solidFill>
              </a:rPr>
              <a:t>ПММУПО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</a:rPr>
              <a:t>н.с</a:t>
            </a:r>
            <a:r>
              <a:rPr lang="ru-RU" sz="2000" dirty="0">
                <a:solidFill>
                  <a:schemeClr val="tx1"/>
                </a:solidFill>
              </a:rPr>
              <a:t>. ТОИ ДВО РАН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</a:t>
            </a:r>
            <a:r>
              <a:rPr lang="ru-RU" dirty="0"/>
              <a:t>географических </a:t>
            </a:r>
            <a:r>
              <a:rPr lang="ru-RU" dirty="0" smtClean="0"/>
              <a:t>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Метод </a:t>
            </a:r>
            <a:r>
              <a:rPr lang="ru-RU" dirty="0" err="1" smtClean="0"/>
              <a:t>Гельмерта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для работы метода требуется:</a:t>
            </a:r>
          </a:p>
          <a:p>
            <a:pPr lvl="1"/>
            <a:r>
              <a:rPr lang="ru-RU" dirty="0" smtClean="0"/>
              <a:t>широта и долгота начальной точки</a:t>
            </a:r>
          </a:p>
          <a:p>
            <a:pPr lvl="1"/>
            <a:r>
              <a:rPr lang="ru-RU" dirty="0" smtClean="0"/>
              <a:t>азимут</a:t>
            </a:r>
          </a:p>
          <a:p>
            <a:pPr lvl="1"/>
            <a:r>
              <a:rPr lang="ru-RU" dirty="0" smtClean="0"/>
              <a:t>расстояние до конечной точки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льда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основы учитывается тон</a:t>
            </a:r>
          </a:p>
          <a:p>
            <a:r>
              <a:rPr lang="ru-RU" dirty="0" smtClean="0"/>
              <a:t>Изображение анализируется в ограниченной области усреднением её тона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36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горизонтальных снимков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Применяется трансформирование координат</a:t>
            </a:r>
            <a:endParaRPr lang="ru-RU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Полотно 42"/>
          <p:cNvGrpSpPr>
            <a:grpSpLocks/>
          </p:cNvGrpSpPr>
          <p:nvPr/>
        </p:nvGrpSpPr>
        <p:grpSpPr bwMode="auto">
          <a:xfrm>
            <a:off x="653203" y="2818415"/>
            <a:ext cx="3590925" cy="2903538"/>
            <a:chOff x="0" y="0"/>
            <a:chExt cx="35909" cy="29032"/>
          </a:xfrm>
        </p:grpSpPr>
        <p:sp>
          <p:nvSpPr>
            <p:cNvPr id="7" name="AutoShape 4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5909" cy="2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Прямая со стрелкой 39"/>
            <p:cNvSpPr>
              <a:spLocks noChangeShapeType="1"/>
            </p:cNvSpPr>
            <p:nvPr/>
          </p:nvSpPr>
          <p:spPr bwMode="auto">
            <a:xfrm>
              <a:off x="8433" y="3048"/>
              <a:ext cx="22482" cy="21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Прямая со стрелкой 40"/>
            <p:cNvSpPr>
              <a:spLocks noChangeShapeType="1"/>
            </p:cNvSpPr>
            <p:nvPr/>
          </p:nvSpPr>
          <p:spPr bwMode="auto">
            <a:xfrm>
              <a:off x="4136" y="14967"/>
              <a:ext cx="19322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Прямая со стрелкой 41"/>
            <p:cNvSpPr>
              <a:spLocks noChangeShapeType="1"/>
            </p:cNvSpPr>
            <p:nvPr/>
          </p:nvSpPr>
          <p:spPr bwMode="auto">
            <a:xfrm>
              <a:off x="8433" y="3048"/>
              <a:ext cx="3063" cy="1191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Прямая со стрелкой 42"/>
            <p:cNvSpPr>
              <a:spLocks noChangeShapeType="1"/>
            </p:cNvSpPr>
            <p:nvPr/>
          </p:nvSpPr>
          <p:spPr bwMode="auto">
            <a:xfrm>
              <a:off x="8433" y="3374"/>
              <a:ext cx="2817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Прямая со стрелкой 43"/>
            <p:cNvSpPr>
              <a:spLocks noChangeShapeType="1"/>
            </p:cNvSpPr>
            <p:nvPr/>
          </p:nvSpPr>
          <p:spPr bwMode="auto">
            <a:xfrm>
              <a:off x="12950" y="10831"/>
              <a:ext cx="1363" cy="239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Прямая со стрелкой 44"/>
            <p:cNvSpPr>
              <a:spLocks noChangeShapeType="1"/>
            </p:cNvSpPr>
            <p:nvPr/>
          </p:nvSpPr>
          <p:spPr bwMode="auto">
            <a:xfrm>
              <a:off x="8433" y="11266"/>
              <a:ext cx="0" cy="52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Прямая со стрелкой 45"/>
            <p:cNvSpPr>
              <a:spLocks noChangeShapeType="1"/>
            </p:cNvSpPr>
            <p:nvPr/>
          </p:nvSpPr>
          <p:spPr bwMode="auto">
            <a:xfrm>
              <a:off x="8433" y="3374"/>
              <a:ext cx="0" cy="46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Полилиния 47"/>
            <p:cNvSpPr>
              <a:spLocks/>
            </p:cNvSpPr>
            <p:nvPr/>
          </p:nvSpPr>
          <p:spPr bwMode="auto">
            <a:xfrm>
              <a:off x="28738" y="24329"/>
              <a:ext cx="4953" cy="1687"/>
            </a:xfrm>
            <a:custGeom>
              <a:avLst/>
              <a:gdLst>
                <a:gd name="T0" fmla="*/ 0 w 495300"/>
                <a:gd name="T1" fmla="*/ 168729 h 168729"/>
                <a:gd name="T2" fmla="*/ 27215 w 495300"/>
                <a:gd name="T3" fmla="*/ 97972 h 168729"/>
                <a:gd name="T4" fmla="*/ 48986 w 495300"/>
                <a:gd name="T5" fmla="*/ 87086 h 168729"/>
                <a:gd name="T6" fmla="*/ 114300 w 495300"/>
                <a:gd name="T7" fmla="*/ 32657 h 168729"/>
                <a:gd name="T8" fmla="*/ 163286 w 495300"/>
                <a:gd name="T9" fmla="*/ 16329 h 168729"/>
                <a:gd name="T10" fmla="*/ 179615 w 495300"/>
                <a:gd name="T11" fmla="*/ 10886 h 168729"/>
                <a:gd name="T12" fmla="*/ 223157 w 495300"/>
                <a:gd name="T13" fmla="*/ 0 h 168729"/>
                <a:gd name="T14" fmla="*/ 332015 w 495300"/>
                <a:gd name="T15" fmla="*/ 10886 h 168729"/>
                <a:gd name="T16" fmla="*/ 353786 w 495300"/>
                <a:gd name="T17" fmla="*/ 16329 h 168729"/>
                <a:gd name="T18" fmla="*/ 402772 w 495300"/>
                <a:gd name="T19" fmla="*/ 43543 h 168729"/>
                <a:gd name="T20" fmla="*/ 419100 w 495300"/>
                <a:gd name="T21" fmla="*/ 54429 h 168729"/>
                <a:gd name="T22" fmla="*/ 457200 w 495300"/>
                <a:gd name="T23" fmla="*/ 70757 h 168729"/>
                <a:gd name="T24" fmla="*/ 468086 w 495300"/>
                <a:gd name="T25" fmla="*/ 87086 h 168729"/>
                <a:gd name="T26" fmla="*/ 484415 w 495300"/>
                <a:gd name="T27" fmla="*/ 97972 h 168729"/>
                <a:gd name="T28" fmla="*/ 495300 w 495300"/>
                <a:gd name="T29" fmla="*/ 130629 h 1687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5300" h="168729">
                  <a:moveTo>
                    <a:pt x="0" y="168729"/>
                  </a:moveTo>
                  <a:cubicBezTo>
                    <a:pt x="2935" y="148182"/>
                    <a:pt x="2771" y="110195"/>
                    <a:pt x="27215" y="97972"/>
                  </a:cubicBezTo>
                  <a:cubicBezTo>
                    <a:pt x="34472" y="94343"/>
                    <a:pt x="42650" y="92155"/>
                    <a:pt x="48986" y="87086"/>
                  </a:cubicBezTo>
                  <a:cubicBezTo>
                    <a:pt x="70637" y="69765"/>
                    <a:pt x="86050" y="42073"/>
                    <a:pt x="114300" y="32657"/>
                  </a:cubicBezTo>
                  <a:lnTo>
                    <a:pt x="163286" y="16329"/>
                  </a:lnTo>
                  <a:cubicBezTo>
                    <a:pt x="168729" y="14515"/>
                    <a:pt x="173989" y="12011"/>
                    <a:pt x="179615" y="10886"/>
                  </a:cubicBezTo>
                  <a:cubicBezTo>
                    <a:pt x="212455" y="4318"/>
                    <a:pt x="198053" y="8369"/>
                    <a:pt x="223157" y="0"/>
                  </a:cubicBezTo>
                  <a:cubicBezTo>
                    <a:pt x="264573" y="3186"/>
                    <a:pt x="293347" y="3855"/>
                    <a:pt x="332015" y="10886"/>
                  </a:cubicBezTo>
                  <a:cubicBezTo>
                    <a:pt x="339375" y="12224"/>
                    <a:pt x="346529" y="14515"/>
                    <a:pt x="353786" y="16329"/>
                  </a:cubicBezTo>
                  <a:cubicBezTo>
                    <a:pt x="391217" y="41283"/>
                    <a:pt x="374031" y="33963"/>
                    <a:pt x="402772" y="43543"/>
                  </a:cubicBezTo>
                  <a:cubicBezTo>
                    <a:pt x="408215" y="47172"/>
                    <a:pt x="413088" y="51852"/>
                    <a:pt x="419100" y="54429"/>
                  </a:cubicBezTo>
                  <a:cubicBezTo>
                    <a:pt x="468310" y="75520"/>
                    <a:pt x="416204" y="43427"/>
                    <a:pt x="457200" y="70757"/>
                  </a:cubicBezTo>
                  <a:cubicBezTo>
                    <a:pt x="460829" y="76200"/>
                    <a:pt x="463460" y="82460"/>
                    <a:pt x="468086" y="87086"/>
                  </a:cubicBezTo>
                  <a:cubicBezTo>
                    <a:pt x="472712" y="91712"/>
                    <a:pt x="480948" y="92425"/>
                    <a:pt x="484415" y="97972"/>
                  </a:cubicBezTo>
                  <a:cubicBezTo>
                    <a:pt x="490496" y="107702"/>
                    <a:pt x="495300" y="130629"/>
                    <a:pt x="495300" y="130629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Овал 48"/>
            <p:cNvSpPr>
              <a:spLocks noChangeArrowheads="1"/>
            </p:cNvSpPr>
            <p:nvPr/>
          </p:nvSpPr>
          <p:spPr bwMode="auto">
            <a:xfrm>
              <a:off x="8200" y="2917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Овал 49"/>
            <p:cNvSpPr>
              <a:spLocks noChangeArrowheads="1"/>
            </p:cNvSpPr>
            <p:nvPr/>
          </p:nvSpPr>
          <p:spPr bwMode="auto">
            <a:xfrm>
              <a:off x="30915" y="23872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единительная линия 50"/>
            <p:cNvSpPr>
              <a:spLocks noChangeShapeType="1"/>
            </p:cNvSpPr>
            <p:nvPr/>
          </p:nvSpPr>
          <p:spPr bwMode="auto">
            <a:xfrm flipH="1">
              <a:off x="28867" y="24434"/>
              <a:ext cx="1797" cy="15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единительная линия 51"/>
            <p:cNvSpPr>
              <a:spLocks noChangeShapeType="1"/>
            </p:cNvSpPr>
            <p:nvPr/>
          </p:nvSpPr>
          <p:spPr bwMode="auto">
            <a:xfrm flipH="1">
              <a:off x="29416" y="24438"/>
              <a:ext cx="2207" cy="2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единительная линия 52"/>
            <p:cNvSpPr>
              <a:spLocks noChangeShapeType="1"/>
            </p:cNvSpPr>
            <p:nvPr/>
          </p:nvSpPr>
          <p:spPr bwMode="auto">
            <a:xfrm flipH="1">
              <a:off x="31623" y="2443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единительная линия 53"/>
            <p:cNvSpPr>
              <a:spLocks noChangeShapeType="1"/>
            </p:cNvSpPr>
            <p:nvPr/>
          </p:nvSpPr>
          <p:spPr bwMode="auto">
            <a:xfrm flipH="1">
              <a:off x="32129" y="24788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единительная линия 54"/>
            <p:cNvSpPr>
              <a:spLocks noChangeShapeType="1"/>
            </p:cNvSpPr>
            <p:nvPr/>
          </p:nvSpPr>
          <p:spPr bwMode="auto">
            <a:xfrm flipH="1">
              <a:off x="32785" y="25447"/>
              <a:ext cx="895" cy="100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Прямая со стрелкой 38"/>
            <p:cNvSpPr>
              <a:spLocks noChangeShapeType="1"/>
            </p:cNvSpPr>
            <p:nvPr/>
          </p:nvSpPr>
          <p:spPr bwMode="auto">
            <a:xfrm flipV="1">
              <a:off x="4136" y="8817"/>
              <a:ext cx="17907" cy="1028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Прямоугольник 58"/>
            <p:cNvSpPr>
              <a:spLocks noChangeArrowheads="1"/>
            </p:cNvSpPr>
            <p:nvPr/>
          </p:nvSpPr>
          <p:spPr bwMode="auto">
            <a:xfrm>
              <a:off x="31623" y="22053"/>
              <a:ext cx="2070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Прямоугольник 60"/>
            <p:cNvSpPr>
              <a:spLocks noChangeArrowheads="1"/>
            </p:cNvSpPr>
            <p:nvPr/>
          </p:nvSpPr>
          <p:spPr bwMode="auto">
            <a:xfrm>
              <a:off x="21291" y="12763"/>
              <a:ext cx="2769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Прямоугольник 61"/>
            <p:cNvSpPr>
              <a:spLocks noChangeArrowheads="1"/>
            </p:cNvSpPr>
            <p:nvPr/>
          </p:nvSpPr>
          <p:spPr bwMode="auto">
            <a:xfrm>
              <a:off x="7010" y="8420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Прямоугольник 62"/>
            <p:cNvSpPr>
              <a:spLocks noChangeArrowheads="1"/>
            </p:cNvSpPr>
            <p:nvPr/>
          </p:nvSpPr>
          <p:spPr bwMode="auto">
            <a:xfrm>
              <a:off x="10934" y="8058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63"/>
            <p:cNvSpPr>
              <a:spLocks noChangeArrowheads="1"/>
            </p:cNvSpPr>
            <p:nvPr/>
          </p:nvSpPr>
          <p:spPr bwMode="auto">
            <a:xfrm>
              <a:off x="5664" y="12674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Прямоугольник 64"/>
            <p:cNvSpPr>
              <a:spLocks noChangeArrowheads="1"/>
            </p:cNvSpPr>
            <p:nvPr/>
          </p:nvSpPr>
          <p:spPr bwMode="auto">
            <a:xfrm>
              <a:off x="3721" y="14966"/>
              <a:ext cx="276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r>
                <a:rPr kumimoji="0" lang="en-US" sz="1400" b="1" i="1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65"/>
            <p:cNvSpPr>
              <a:spLocks noChangeArrowheads="1"/>
            </p:cNvSpPr>
            <p:nvPr/>
          </p:nvSpPr>
          <p:spPr bwMode="auto">
            <a:xfrm>
              <a:off x="4133" y="19107"/>
              <a:ext cx="2769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66"/>
            <p:cNvSpPr>
              <a:spLocks noChangeArrowheads="1"/>
            </p:cNvSpPr>
            <p:nvPr/>
          </p:nvSpPr>
          <p:spPr bwMode="auto">
            <a:xfrm>
              <a:off x="8007" y="1666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рямоугольник 67"/>
            <p:cNvSpPr>
              <a:spLocks noChangeArrowheads="1"/>
            </p:cNvSpPr>
            <p:nvPr/>
          </p:nvSpPr>
          <p:spPr bwMode="auto">
            <a:xfrm>
              <a:off x="11252" y="14884"/>
              <a:ext cx="1771" cy="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с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Прямоугольник 68"/>
            <p:cNvSpPr>
              <a:spLocks noChangeArrowheads="1"/>
            </p:cNvSpPr>
            <p:nvPr/>
          </p:nvSpPr>
          <p:spPr bwMode="auto">
            <a:xfrm>
              <a:off x="16198" y="8420"/>
              <a:ext cx="2769" cy="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69"/>
            <p:cNvSpPr>
              <a:spLocks noChangeArrowheads="1"/>
            </p:cNvSpPr>
            <p:nvPr/>
          </p:nvSpPr>
          <p:spPr bwMode="auto">
            <a:xfrm>
              <a:off x="13779" y="10788"/>
              <a:ext cx="1772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Овал 70"/>
            <p:cNvSpPr>
              <a:spLocks noChangeArrowheads="1"/>
            </p:cNvSpPr>
            <p:nvPr/>
          </p:nvSpPr>
          <p:spPr bwMode="auto">
            <a:xfrm>
              <a:off x="8200" y="1483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Овал 71"/>
            <p:cNvSpPr>
              <a:spLocks noChangeArrowheads="1"/>
            </p:cNvSpPr>
            <p:nvPr/>
          </p:nvSpPr>
          <p:spPr bwMode="auto">
            <a:xfrm>
              <a:off x="8200" y="16358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Овал 72"/>
            <p:cNvSpPr>
              <a:spLocks noChangeArrowheads="1"/>
            </p:cNvSpPr>
            <p:nvPr/>
          </p:nvSpPr>
          <p:spPr bwMode="auto">
            <a:xfrm>
              <a:off x="11250" y="14714"/>
              <a:ext cx="457" cy="4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Овал 73"/>
            <p:cNvSpPr>
              <a:spLocks noChangeArrowheads="1"/>
            </p:cNvSpPr>
            <p:nvPr/>
          </p:nvSpPr>
          <p:spPr bwMode="auto">
            <a:xfrm>
              <a:off x="14165" y="13061"/>
              <a:ext cx="457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Овал 74"/>
            <p:cNvSpPr>
              <a:spLocks noChangeArrowheads="1"/>
            </p:cNvSpPr>
            <p:nvPr/>
          </p:nvSpPr>
          <p:spPr bwMode="auto">
            <a:xfrm>
              <a:off x="17214" y="11266"/>
              <a:ext cx="458" cy="45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4139952" y="2790522"/>
            <a:ext cx="37368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Р° </a:t>
            </a:r>
            <a:r>
              <a:rPr lang="ru-RU" dirty="0"/>
              <a:t>–</a:t>
            </a:r>
            <a:r>
              <a:rPr lang="ru-RU" dirty="0" smtClean="0"/>
              <a:t> горизонтальный снимок</a:t>
            </a:r>
          </a:p>
          <a:p>
            <a:r>
              <a:rPr lang="ru-RU" dirty="0"/>
              <a:t>Р </a:t>
            </a:r>
            <a:r>
              <a:rPr lang="ru-RU" dirty="0" smtClean="0"/>
              <a:t>– наклонный снимок</a:t>
            </a:r>
          </a:p>
          <a:p>
            <a:r>
              <a:rPr lang="en-US" dirty="0"/>
              <a:t>m</a:t>
            </a:r>
            <a:r>
              <a:rPr lang="ru-RU" dirty="0"/>
              <a:t>° – </a:t>
            </a:r>
            <a:r>
              <a:rPr lang="ru-RU" dirty="0" smtClean="0"/>
              <a:t> точка горизонтального </a:t>
            </a:r>
            <a:r>
              <a:rPr lang="ru-RU" dirty="0"/>
              <a:t>снимка</a:t>
            </a:r>
          </a:p>
          <a:p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точка наклонного снимка</a:t>
            </a:r>
            <a:endParaRPr lang="ru-RU" dirty="0"/>
          </a:p>
          <a:p>
            <a:r>
              <a:rPr lang="en-US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фокусное расстояние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9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Архитектурно-контекстная диаграмма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2000" smtClean="0">
                <a:latin typeface="Times New Roman" pitchFamily="18" charset="0"/>
                <a:cs typeface="Times New Roman" pitchFamily="18" charset="0"/>
              </a:rPr>
              <a:t>13</a:t>
            </a:fld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6840761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5580112" y="1340768"/>
            <a:ext cx="33975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команд и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команд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результатов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 пользователя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результатов выполнения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запросов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Отправка данных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dirty="0">
                <a:latin typeface="+mj-lt"/>
              </a:rPr>
              <a:t>Передача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78318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2815431"/>
            <a:ext cx="6457950" cy="20955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69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29" y="1600200"/>
            <a:ext cx="3532742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5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19188"/>
            <a:ext cx="60769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Номер слайда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14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взаимодействия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340768"/>
            <a:ext cx="6219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0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9" y="1600200"/>
            <a:ext cx="565972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3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72" y="2420888"/>
            <a:ext cx="4846683" cy="367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1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Автоматизация слеживания за акваториями.</a:t>
            </a:r>
          </a:p>
          <a:p>
            <a:r>
              <a:rPr lang="ru-RU" dirty="0" smtClean="0"/>
              <a:t>Автоматический анализ снимков.</a:t>
            </a:r>
          </a:p>
          <a:p>
            <a:r>
              <a:rPr lang="ru-RU" dirty="0" smtClean="0"/>
              <a:t>Получение данных для статистической оценки занимаемой наледями площади.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6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68313" y="1628800"/>
            <a:ext cx="8229600" cy="452593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Проведён </a:t>
            </a:r>
            <a:r>
              <a:rPr lang="ru-RU" dirty="0"/>
              <a:t>обзор предметной области «Определение параметров движения объектов на панорамных снимках»</a:t>
            </a:r>
          </a:p>
          <a:p>
            <a:pPr lvl="0"/>
            <a:r>
              <a:rPr lang="ru-RU" dirty="0" smtClean="0"/>
              <a:t>Проведён </a:t>
            </a:r>
            <a:r>
              <a:rPr lang="ru-RU" dirty="0"/>
              <a:t>анализ предметных областей «Определение параметров движения объектов на панорамных снимках», «Построение ортогональной проекции изображений» и «детектирование льда на снимках по цвету в видимом спектре» и </a:t>
            </a:r>
            <a:r>
              <a:rPr lang="ru-RU" dirty="0" smtClean="0"/>
              <a:t>составлены </a:t>
            </a:r>
            <a:r>
              <a:rPr lang="ru-RU" dirty="0"/>
              <a:t>их модели</a:t>
            </a:r>
          </a:p>
          <a:p>
            <a:pPr lvl="0"/>
            <a:r>
              <a:rPr lang="ru-RU" dirty="0" smtClean="0"/>
              <a:t>Разработан </a:t>
            </a:r>
            <a:r>
              <a:rPr lang="ru-RU" dirty="0"/>
              <a:t>проект программного средства анализа снимков</a:t>
            </a:r>
          </a:p>
          <a:p>
            <a:pPr lvl="0"/>
            <a:r>
              <a:rPr lang="ru-RU" dirty="0" smtClean="0"/>
              <a:t>На </a:t>
            </a:r>
            <a:r>
              <a:rPr lang="ru-RU" dirty="0"/>
              <a:t>основе составленного проекта </a:t>
            </a:r>
            <a:r>
              <a:rPr lang="ru-RU" dirty="0" smtClean="0"/>
              <a:t>реализована программная система </a:t>
            </a:r>
            <a:r>
              <a:rPr lang="ru-RU" dirty="0"/>
              <a:t>анализа снимков</a:t>
            </a:r>
          </a:p>
          <a:p>
            <a:pPr lvl="0"/>
            <a:r>
              <a:rPr lang="ru-RU" dirty="0" smtClean="0"/>
              <a:t>Проведено </a:t>
            </a:r>
            <a:r>
              <a:rPr lang="ru-RU" dirty="0"/>
              <a:t>тестирование созданной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E40E0-8D95-4C24-A60B-D35C267D9A29}" type="slidenum">
              <a:rPr lang="ru-RU" sz="2000"/>
              <a:pPr>
                <a:defRPr/>
              </a:pPr>
              <a:t>20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42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и реализовать программную систему анализа панорамных снимков.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Провести обзор предметной </a:t>
            </a:r>
            <a:r>
              <a:rPr lang="ru-RU" dirty="0"/>
              <a:t>области «Определение параметров движения объектов на панорамных снимках»</a:t>
            </a:r>
            <a:endParaRPr lang="ru-RU" dirty="0" smtClean="0"/>
          </a:p>
          <a:p>
            <a:pPr lvl="0"/>
            <a:r>
              <a:rPr lang="ru-RU" dirty="0" smtClean="0"/>
              <a:t>Провести анализ предметных областей «Определение параметров движения объектов на панорамных снимках», «Построение </a:t>
            </a:r>
            <a:r>
              <a:rPr lang="ru-RU" dirty="0"/>
              <a:t>ортогональной проекции изображений</a:t>
            </a:r>
            <a:r>
              <a:rPr lang="ru-RU" dirty="0" smtClean="0"/>
              <a:t>» и </a:t>
            </a:r>
            <a:r>
              <a:rPr lang="ru-RU" dirty="0"/>
              <a:t>«детектирование льда на снимках по цвету в видимом </a:t>
            </a:r>
            <a:r>
              <a:rPr lang="ru-RU" dirty="0" smtClean="0"/>
              <a:t>спектре» и составить их модели</a:t>
            </a:r>
            <a:endParaRPr lang="ru-RU" dirty="0"/>
          </a:p>
          <a:p>
            <a:pPr lvl="0"/>
            <a:r>
              <a:rPr lang="ru-RU" dirty="0" smtClean="0"/>
              <a:t>Разработать проект программного средства анализа снимков</a:t>
            </a:r>
            <a:endParaRPr lang="ru-RU" dirty="0"/>
          </a:p>
          <a:p>
            <a:pPr lvl="0"/>
            <a:r>
              <a:rPr lang="ru-RU" dirty="0" smtClean="0"/>
              <a:t>Реализовать на основе составленного проекта программную систему анализа снимков</a:t>
            </a:r>
            <a:endParaRPr lang="ru-RU" dirty="0"/>
          </a:p>
          <a:p>
            <a:pPr lvl="0"/>
            <a:r>
              <a:rPr lang="ru-RU" dirty="0" smtClean="0"/>
              <a:t>Провести тестирование созданной системы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Снимок</a:t>
            </a:r>
          </a:p>
          <a:p>
            <a:r>
              <a:rPr lang="ru-RU" dirty="0" smtClean="0"/>
              <a:t>Объект снимка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56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Выбранные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1"/>
                </a:solidFill>
              </a:rPr>
              <a:t>Были выбраны следующие алгоритмы</a:t>
            </a:r>
            <a:r>
              <a:rPr lang="ru-RU" dirty="0">
                <a:solidFill>
                  <a:schemeClr val="tx1"/>
                </a:solidFill>
              </a:rPr>
              <a:t>: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Бинаризация растровых изображений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Алгоритм </a:t>
            </a:r>
            <a:r>
              <a:rPr lang="ru-RU" dirty="0">
                <a:solidFill>
                  <a:schemeClr val="tx1"/>
                </a:solidFill>
              </a:rPr>
              <a:t>восьми масок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сравнения иерархий графов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ru-RU" dirty="0">
                <a:solidFill>
                  <a:schemeClr val="tx1"/>
                </a:solidFill>
              </a:rPr>
              <a:t>построения математической модели </a:t>
            </a:r>
            <a:r>
              <a:rPr lang="ru-RU" dirty="0" smtClean="0">
                <a:solidFill>
                  <a:schemeClr val="tx1"/>
                </a:solidFill>
              </a:rPr>
              <a:t>камеры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/>
              <a:t>Адаптированный м</a:t>
            </a:r>
            <a:r>
              <a:rPr lang="ru-RU" dirty="0" smtClean="0">
                <a:solidFill>
                  <a:schemeClr val="tx1"/>
                </a:solidFill>
              </a:rPr>
              <a:t>етод </a:t>
            </a:r>
            <a:r>
              <a:rPr lang="ru-RU" dirty="0" err="1" smtClean="0"/>
              <a:t>Гельмерта</a:t>
            </a:r>
            <a:endParaRPr lang="ru-RU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Поис</a:t>
            </a:r>
            <a:r>
              <a:rPr lang="ru-RU" dirty="0" smtClean="0"/>
              <a:t>к по яркости и насыщенности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Трансформирование координат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AE03-2CCD-451A-90A3-B7D1FAFF0347}" type="slidenum">
              <a:rPr lang="ru-RU" sz="2000"/>
              <a:pPr>
                <a:defRPr/>
              </a:pPr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0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Маски </a:t>
            </a:r>
            <a:r>
              <a:rPr lang="ru-RU" dirty="0" err="1" smtClean="0"/>
              <a:t>утоньшения</a:t>
            </a:r>
            <a:endParaRPr lang="ru-RU" dirty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4" name="Объект 4"/>
          <p:cNvGraphicFramePr>
            <a:graphicFrameLocks/>
          </p:cNvGraphicFramePr>
          <p:nvPr/>
        </p:nvGraphicFramePr>
        <p:xfrm>
          <a:off x="1116013" y="2492375"/>
          <a:ext cx="5976936" cy="32831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6113"/>
                <a:gridCol w="863132"/>
                <a:gridCol w="863132"/>
                <a:gridCol w="865163"/>
                <a:gridCol w="863132"/>
                <a:gridCol w="863132"/>
                <a:gridCol w="863132"/>
              </a:tblGrid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  <a:tr h="1094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4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4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179975"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3700E-F193-4E17-8520-E158EF340FEF}" type="slidenum">
              <a:rPr lang="ru-RU" sz="2000"/>
              <a:pPr>
                <a:defRPr/>
              </a:pPr>
              <a:t>7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6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Примеры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CE50F-C10C-4A49-B169-64996C9C057A}" type="slidenum">
              <a:rPr lang="ru-RU" sz="2000"/>
              <a:pPr>
                <a:defRPr/>
              </a:pPr>
              <a:t>8</a:t>
            </a:fld>
            <a:endParaRPr lang="ru-RU" sz="20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513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прямоугольника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608138" indent="-273050"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8775" indent="-273050" eaLnBrk="1" fontAlgn="auto" hangingPunct="1"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Обработка 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вытянутого овала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130425"/>
            <a:ext cx="38163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4627563"/>
            <a:ext cx="3887788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Прямоугольник 7"/>
          <p:cNvSpPr>
            <a:spLocks noChangeArrowheads="1"/>
          </p:cNvSpPr>
          <p:nvPr/>
        </p:nvSpPr>
        <p:spPr bwMode="auto">
          <a:xfrm>
            <a:off x="323850" y="3405188"/>
            <a:ext cx="431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436688" algn="l"/>
                <a:tab pos="2605088" algn="l"/>
                <a:tab pos="3857625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 1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Прямоугольник 8"/>
          <p:cNvSpPr>
            <a:spLocks noChangeArrowheads="1"/>
          </p:cNvSpPr>
          <p:nvPr/>
        </p:nvSpPr>
        <p:spPr bwMode="auto">
          <a:xfrm>
            <a:off x="327025" y="6029325"/>
            <a:ext cx="446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6213" lvl="1">
              <a:tabLst>
                <a:tab pos="1528763" algn="l"/>
                <a:tab pos="2781300" algn="l"/>
                <a:tab pos="4033838" algn="l"/>
              </a:tabLst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Рис.2	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a	b	c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Прямоугольник 10"/>
          <p:cNvSpPr>
            <a:spLocks noChangeArrowheads="1"/>
          </p:cNvSpPr>
          <p:nvPr/>
        </p:nvSpPr>
        <p:spPr bwMode="auto">
          <a:xfrm>
            <a:off x="5651500" y="3427413"/>
            <a:ext cx="3241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Century Gothic"/>
              <a:buAutoNum type="alphaLcPeriod"/>
            </a:pPr>
            <a:r>
              <a:rPr lang="ru-RU" dirty="0"/>
              <a:t>исходное изображение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восьми масок</a:t>
            </a:r>
          </a:p>
          <a:p>
            <a:pPr marL="342900" indent="-342900">
              <a:buFont typeface="Century Gothic"/>
              <a:buAutoNum type="alphaLcPeriod"/>
            </a:pPr>
            <a:r>
              <a:rPr lang="ru-RU" dirty="0"/>
              <a:t>алгоритм со взвешенной матрицей</a:t>
            </a:r>
          </a:p>
        </p:txBody>
      </p:sp>
    </p:spTree>
    <p:extLst>
      <p:ext uri="{BB962C8B-B14F-4D97-AF65-F5344CB8AC3E}">
        <p14:creationId xmlns:p14="http://schemas.microsoft.com/office/powerpoint/2010/main" val="28619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</a:rPr>
              <a:t>Определение расстояния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5496176" y="1600200"/>
            <a:ext cx="3190623" cy="3759145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камеры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z)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пространственные координаты точки снимка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u, 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координаты точки на снимке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фокусное расстояние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τ,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углы вращения, используемые для определения ориентации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37D6A-86DB-49B3-9B6E-A01AE275935D}" type="slidenum">
              <a:rPr lang="ru-RU" sz="200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9</a:t>
            </a:fld>
            <a:endParaRPr lang="ru-RU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197" name="Группа 19"/>
          <p:cNvGrpSpPr>
            <a:grpSpLocks/>
          </p:cNvGrpSpPr>
          <p:nvPr/>
        </p:nvGrpSpPr>
        <p:grpSpPr bwMode="auto">
          <a:xfrm>
            <a:off x="420167" y="1530295"/>
            <a:ext cx="6985000" cy="4849812"/>
            <a:chOff x="491537" y="1465496"/>
            <a:chExt cx="6985828" cy="4849180"/>
          </a:xfrm>
        </p:grpSpPr>
        <p:sp>
          <p:nvSpPr>
            <p:cNvPr id="6" name="Прямоугольник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739535" y="1465496"/>
              <a:ext cx="1247841" cy="41806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 dirty="0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7" name="Прямоугольник 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3861" y="3129528"/>
              <a:ext cx="778611" cy="369332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sp>
          <p:nvSpPr>
            <p:cNvPr id="8" name="Блок-схема: узел 7"/>
            <p:cNvSpPr/>
            <p:nvPr/>
          </p:nvSpPr>
          <p:spPr>
            <a:xfrm>
              <a:off x="3252527" y="3128979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9" name="Блок-схема: узел 8"/>
            <p:cNvSpPr/>
            <p:nvPr/>
          </p:nvSpPr>
          <p:spPr>
            <a:xfrm>
              <a:off x="2396763" y="1913113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0" name="Блок-схема: узел 9"/>
            <p:cNvSpPr/>
            <p:nvPr/>
          </p:nvSpPr>
          <p:spPr>
            <a:xfrm>
              <a:off x="4673508" y="5294047"/>
              <a:ext cx="101612" cy="952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" name="Прямоугольник 1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5574" y="4972526"/>
              <a:ext cx="972574" cy="369332"/>
            </a:xfrm>
            <a:prstGeom prst="rect">
              <a:avLst/>
            </a:prstGeom>
            <a:blipFill rotWithShape="1">
              <a:blip r:embed="rId4"/>
              <a:stretch>
                <a:fillRect b="-6667"/>
              </a:stretch>
            </a:blipFill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ru-RU">
                  <a:noFill/>
                  <a:cs typeface="Arial" pitchFamily="34" charset="0"/>
                </a:rPr>
                <a:t> </a:t>
              </a:r>
            </a:p>
          </p:txBody>
        </p:sp>
        <p:pic>
          <p:nvPicPr>
            <p:cNvPr id="820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37" y="1960564"/>
              <a:ext cx="6817352" cy="4348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5" name="Прямоугольник 12"/>
            <p:cNvSpPr>
              <a:spLocks noChangeArrowheads="1"/>
            </p:cNvSpPr>
            <p:nvPr/>
          </p:nvSpPr>
          <p:spPr bwMode="auto">
            <a:xfrm>
              <a:off x="2447096" y="2544341"/>
              <a:ext cx="287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τ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6" name="Прямоугольник 13"/>
            <p:cNvSpPr>
              <a:spLocks noChangeArrowheads="1"/>
            </p:cNvSpPr>
            <p:nvPr/>
          </p:nvSpPr>
          <p:spPr bwMode="auto">
            <a:xfrm>
              <a:off x="3079081" y="4609028"/>
              <a:ext cx="3481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ϕ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7" name="Прямоугольник 14"/>
            <p:cNvSpPr>
              <a:spLocks noChangeArrowheads="1"/>
            </p:cNvSpPr>
            <p:nvPr/>
          </p:nvSpPr>
          <p:spPr bwMode="auto">
            <a:xfrm>
              <a:off x="3763245" y="2587080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prstClr val="black"/>
                  </a:solidFill>
                  <a:cs typeface="Arial" pitchFamily="34" charset="0"/>
                </a:rPr>
                <a:t>σ</a:t>
              </a:r>
              <a:endParaRPr lang="ru-RU" sz="16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08" name="Прямоугольник 15"/>
            <p:cNvSpPr>
              <a:spLocks noChangeArrowheads="1"/>
            </p:cNvSpPr>
            <p:nvPr/>
          </p:nvSpPr>
          <p:spPr bwMode="auto">
            <a:xfrm>
              <a:off x="2734354" y="2571691"/>
              <a:ext cx="4571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Cambria Math" pitchFamily="18" charset="0"/>
                  <a:cs typeface="Arial" pitchFamily="34" charset="0"/>
                </a:rPr>
                <a:t>f</a:t>
              </a:r>
              <a:endParaRPr lang="ru-RU" sz="1200" smtClean="0">
                <a:solidFill>
                  <a:prstClr val="black"/>
                </a:solidFill>
                <a:latin typeface="Cambria Math" pitchFamily="18" charset="0"/>
                <a:cs typeface="Arial" pitchFamily="34" charset="0"/>
              </a:endParaRPr>
            </a:p>
          </p:txBody>
        </p:sp>
        <p:sp>
          <p:nvSpPr>
            <p:cNvPr id="8209" name="Прямоугольник 16"/>
            <p:cNvSpPr>
              <a:spLocks noChangeArrowheads="1"/>
            </p:cNvSpPr>
            <p:nvPr/>
          </p:nvSpPr>
          <p:spPr bwMode="auto">
            <a:xfrm>
              <a:off x="7140413" y="5945344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X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0" name="Прямоугольник 17"/>
            <p:cNvSpPr>
              <a:spLocks noChangeArrowheads="1"/>
            </p:cNvSpPr>
            <p:nvPr/>
          </p:nvSpPr>
          <p:spPr bwMode="auto">
            <a:xfrm>
              <a:off x="2710306" y="3770444"/>
              <a:ext cx="3209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prstClr val="black"/>
                  </a:solidFill>
                  <a:cs typeface="Arial" pitchFamily="34" charset="0"/>
                </a:rPr>
                <a:t>Y</a:t>
              </a:r>
              <a:endParaRPr lang="ru-RU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8211" name="Прямоугольник 18"/>
            <p:cNvSpPr>
              <a:spLocks noChangeArrowheads="1"/>
            </p:cNvSpPr>
            <p:nvPr/>
          </p:nvSpPr>
          <p:spPr bwMode="auto">
            <a:xfrm>
              <a:off x="552360" y="189578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itchFamily="34" charset="0"/>
                </a:rPr>
                <a:t>Z</a:t>
              </a:r>
              <a:endParaRPr lang="ru-RU" dirty="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5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450</Words>
  <Application>Microsoft Office PowerPoint</Application>
  <PresentationFormat>Экран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1_Тема Office</vt:lpstr>
      <vt:lpstr>Дипломная работа на тему «Определение параметров движения объектов на панорамных снимках»</vt:lpstr>
      <vt:lpstr>Актуальность</vt:lpstr>
      <vt:lpstr>Цель</vt:lpstr>
      <vt:lpstr>Задачи</vt:lpstr>
      <vt:lpstr>Основные понятия</vt:lpstr>
      <vt:lpstr>Выбранные алгоритмы</vt:lpstr>
      <vt:lpstr>Маски утоньшения</vt:lpstr>
      <vt:lpstr>Примеры работы</vt:lpstr>
      <vt:lpstr>Определение расстояния</vt:lpstr>
      <vt:lpstr>Определение географических координат</vt:lpstr>
      <vt:lpstr>Определение льда</vt:lpstr>
      <vt:lpstr>Получение горизонтальных снимков</vt:lpstr>
      <vt:lpstr>Архитектурно-контекстная диаграмма</vt:lpstr>
      <vt:lpstr>База данных</vt:lpstr>
      <vt:lpstr>Диаграмма вариантов использования</vt:lpstr>
      <vt:lpstr>Диаграмма взаимодействия</vt:lpstr>
      <vt:lpstr>Диаграмма взаимодействия</vt:lpstr>
      <vt:lpstr>Диаграмма потоков данных</vt:lpstr>
      <vt:lpstr>Диаграмма потоков данных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параметров движения объектов на панорамных снимках</dc:title>
  <cp:lastModifiedBy>Артём Войцеховский</cp:lastModifiedBy>
  <cp:revision>53</cp:revision>
  <dcterms:modified xsi:type="dcterms:W3CDTF">2013-06-07T05:18:44Z</dcterms:modified>
</cp:coreProperties>
</file>