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6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5AFE4F5-173F-5E45-8488-74D8763547D3}" type="datetime1">
              <a:rPr lang="ru-RU"/>
              <a:pPr>
                <a:defRPr/>
              </a:pPr>
              <a:t>21.06.13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B06CD6CC-8F94-3143-8627-1FB8CF07C5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7157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B565A539-7675-894B-A77D-619322C4BE8E}" type="datetime1">
              <a:rPr lang="ru-RU"/>
              <a:pPr>
                <a:defRPr/>
              </a:pPr>
              <a:t>21.06.13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Образец текста</a:t>
            </a:r>
          </a:p>
          <a:p>
            <a:pPr lvl="1"/>
            <a:r>
              <a:rPr lang="en-US" noProof="0" smtClean="0"/>
              <a:t>Второй уровень</a:t>
            </a:r>
          </a:p>
          <a:p>
            <a:pPr lvl="2"/>
            <a:r>
              <a:rPr lang="en-US" noProof="0" smtClean="0"/>
              <a:t>Третий уровень</a:t>
            </a:r>
          </a:p>
          <a:p>
            <a:pPr lvl="3"/>
            <a:r>
              <a:rPr lang="en-US" noProof="0" smtClean="0"/>
              <a:t>Четвертый уровень</a:t>
            </a:r>
          </a:p>
          <a:p>
            <a:pPr lvl="4"/>
            <a:r>
              <a:rPr lang="en-US" noProof="0" smtClean="0"/>
              <a:t>Пятый уровень</a:t>
            </a:r>
            <a:endParaRPr lang="ru-RU" noProof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4BF9B2E-5215-CE49-8550-F8FB5408838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648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Arial" charset="0"/>
      </a:defRPr>
    </a:lvl1pPr>
    <a:lvl2pPr marL="4572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Arial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kumimoji="0" lang="ru-RU">
              <a:latin typeface="Calibri" charset="0"/>
            </a:endParaRPr>
          </a:p>
        </p:txBody>
      </p:sp>
      <p:sp>
        <p:nvSpPr>
          <p:cNvPr id="2662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9pPr>
          </a:lstStyle>
          <a:p>
            <a:fld id="{FE8C67B1-AF8B-D345-989C-485AB28AC711}" type="slidenum">
              <a:rPr kumimoji="0" lang="ru-RU" sz="1200"/>
              <a:pPr/>
              <a:t>2</a:t>
            </a:fld>
            <a:endParaRPr kumimoji="0" lang="ru-RU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1C959-9AD6-0343-87E2-56A3709978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30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DF72B-593F-1B4F-8763-B37394067D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48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47D49-1734-FF45-AC0E-0F14722338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73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EB406-DD46-064B-B2EA-A361E97EFD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4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C3F30-07AE-8644-B178-3A900B9EE45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07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58A8A-570A-5840-B86D-D8AC3808917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38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A62F0-5A9A-8242-9359-D410B284E5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71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DBD9F-01BC-C346-AEE2-25C8570F14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58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F17E3-FF79-F347-A736-94C5947C3D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70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2C3D9-ED06-164A-9F1B-42D935B1D7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92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5EB8A-E57A-644B-8F51-306AFCD52E7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74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A855531-CBB6-C748-ABE7-FAC9092A4D8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Arial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470025"/>
          </a:xfrm>
        </p:spPr>
        <p:txBody>
          <a:bodyPr/>
          <a:lstStyle/>
          <a:p>
            <a:r>
              <a:rPr kumimoji="0" lang="ru-RU" sz="2000">
                <a:latin typeface="Times New Roman" charset="0"/>
                <a:cs typeface="Times New Roman" charset="0"/>
              </a:rPr>
              <a:t>ДАЛЬНЕВОСТОЧНЫЙ ФЕДЕРАЛЬНЫЙ УНИВЕРСИТЕТ</a:t>
            </a:r>
            <a:br>
              <a:rPr kumimoji="0" lang="ru-RU" sz="2000">
                <a:latin typeface="Times New Roman" charset="0"/>
                <a:cs typeface="Times New Roman" charset="0"/>
              </a:rPr>
            </a:br>
            <a:r>
              <a:rPr kumimoji="0" lang="ru-RU" sz="2000">
                <a:latin typeface="Times New Roman" charset="0"/>
                <a:cs typeface="Times New Roman" charset="0"/>
              </a:rPr>
              <a:t>ШКОЛА  ЕСТЕСТВЕННЫХ  НАУК</a:t>
            </a:r>
            <a:br>
              <a:rPr kumimoji="0" lang="ru-RU" sz="2000">
                <a:latin typeface="Times New Roman" charset="0"/>
                <a:cs typeface="Times New Roman" charset="0"/>
              </a:rPr>
            </a:br>
            <a:r>
              <a:rPr kumimoji="0" lang="ru-RU" sz="2000">
                <a:latin typeface="Times New Roman" charset="0"/>
                <a:cs typeface="Times New Roman" charset="0"/>
              </a:rPr>
              <a:t>  </a:t>
            </a:r>
            <a:r>
              <a:rPr kumimoji="0" lang="ru-RU" sz="1800">
                <a:latin typeface="Times New Roman" charset="0"/>
                <a:cs typeface="Times New Roman" charset="0"/>
              </a:rPr>
              <a:t> </a:t>
            </a:r>
            <a:r>
              <a:rPr lang="ru-RU" sz="1800">
                <a:latin typeface="Times New Roman" charset="0"/>
                <a:cs typeface="Times New Roman" charset="0"/>
              </a:rPr>
              <a:t>Кафедра прикладной математики, механики, управления и программного обеспечения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2420938"/>
            <a:ext cx="6945313" cy="911225"/>
          </a:xfrm>
        </p:spPr>
        <p:txBody>
          <a:bodyPr/>
          <a:lstStyle/>
          <a:p>
            <a:pPr eaLnBrk="1" hangingPunct="1"/>
            <a:r>
              <a:rPr lang="ru-RU" sz="2000" b="1">
                <a:latin typeface="Arial" charset="0"/>
                <a:cs typeface="Arial" charset="0"/>
              </a:rPr>
              <a:t>РАЗРАБОТКА </a:t>
            </a:r>
            <a:r>
              <a:rPr lang="en-US" sz="2000" b="1">
                <a:latin typeface="Arial" charset="0"/>
                <a:cs typeface="Arial" charset="0"/>
              </a:rPr>
              <a:t>WEB</a:t>
            </a:r>
            <a:r>
              <a:rPr lang="ru-RU" sz="2000" b="1">
                <a:latin typeface="Arial" charset="0"/>
                <a:cs typeface="Arial" charset="0"/>
              </a:rPr>
              <a:t>-ПРИЛОЖЕНИЯ ДЛЯ СОЗДАНИЯ ЭЛЕКТРОННЫХ ЖУРНАЛОВ И ONLINE-КИОСКА </a:t>
            </a:r>
            <a:endParaRPr kumimoji="0" lang="ru-RU" sz="2000" b="1">
              <a:latin typeface="Arial" charset="0"/>
              <a:cs typeface="Arial" charset="0"/>
            </a:endParaRP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071" name="Group 23"/>
          <p:cNvGraphicFramePr>
            <a:graphicFrameLocks noGrp="1"/>
          </p:cNvGraphicFramePr>
          <p:nvPr/>
        </p:nvGraphicFramePr>
        <p:xfrm>
          <a:off x="5076825" y="3644900"/>
          <a:ext cx="3527425" cy="1737325"/>
        </p:xfrm>
        <a:graphic>
          <a:graphicData uri="http://schemas.openxmlformats.org/drawingml/2006/table">
            <a:tbl>
              <a:tblPr/>
              <a:tblGrid>
                <a:gridCol w="3527425"/>
              </a:tblGrid>
              <a:tr h="173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Arial" charset="0"/>
                          <a:cs typeface="Times New Roman"/>
                        </a:rPr>
                        <a:t>Студент группы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Arial" charset="0"/>
                          <a:cs typeface="Times New Roman"/>
                        </a:rPr>
                        <a:t>С85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Arial" charset="0"/>
                          <a:cs typeface="Times New Roman"/>
                        </a:rPr>
                        <a:t>04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Arial" charset="0"/>
                          <a:cs typeface="Times New Roman"/>
                        </a:rPr>
                        <a:t>Калиниченко Максим Вадимович                                                                   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Arial" charset="0"/>
                        <a:cs typeface="Times New Roman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Arial" charset="0"/>
                        <a:cs typeface="Times New Roman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Arial" charset="0"/>
                          <a:cs typeface="Times New Roman"/>
                        </a:rPr>
                        <a:t>Научный </a:t>
                      </a:r>
                      <a:r>
                        <a: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Arial" charset="0"/>
                          <a:cs typeface="Times New Roman"/>
                        </a:rPr>
                        <a:t>руководитель 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д.т.н., профессор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Артемьева Ирина Леонидовна </a:t>
                      </a:r>
                      <a:endParaRPr lang="ru-RU" sz="180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T="45703" marB="4570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18" name="Rectangle 18"/>
          <p:cNvSpPr>
            <a:spLocks noChangeArrowheads="1"/>
          </p:cNvSpPr>
          <p:nvPr/>
        </p:nvSpPr>
        <p:spPr bwMode="auto">
          <a:xfrm>
            <a:off x="3676650" y="5805488"/>
            <a:ext cx="17637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tabLst>
                <a:tab pos="3781425" algn="l"/>
              </a:tabLst>
            </a:pPr>
            <a:r>
              <a:rPr lang="ru-RU">
                <a:latin typeface="Times New Roman" charset="0"/>
                <a:cs typeface="Times New Roman" charset="0"/>
              </a:rPr>
              <a:t>г. Владивосток</a:t>
            </a:r>
          </a:p>
          <a:p>
            <a:pPr algn="ctr">
              <a:tabLst>
                <a:tab pos="3781425" algn="l"/>
              </a:tabLst>
            </a:pPr>
            <a:r>
              <a:rPr lang="ru-RU">
                <a:latin typeface="Times New Roman" charset="0"/>
                <a:cs typeface="Times New Roman" charset="0"/>
              </a:rPr>
              <a:t>201</a:t>
            </a:r>
            <a:r>
              <a:rPr lang="en-US">
                <a:latin typeface="Times New Roman" charset="0"/>
                <a:cs typeface="Times New Roman" charset="0"/>
              </a:rPr>
              <a:t>3</a:t>
            </a:r>
            <a:endParaRPr lang="ru-RU">
              <a:latin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Arial" charset="0"/>
                <a:cs typeface="Arial" charset="0"/>
              </a:rPr>
              <a:t>Средства реализации</a:t>
            </a:r>
          </a:p>
        </p:txBody>
      </p:sp>
      <p:sp>
        <p:nvSpPr>
          <p:cNvPr id="2355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9pPr>
          </a:lstStyle>
          <a:p>
            <a:fld id="{99FC7EC9-F306-8C43-A7B4-B3E102BA1215}" type="slidenum">
              <a:rPr kumimoji="0" lang="ru-RU" sz="1400"/>
              <a:pPr/>
              <a:t>10</a:t>
            </a:fld>
            <a:endParaRPr kumimoji="0" lang="ru-RU" sz="1400"/>
          </a:p>
        </p:txBody>
      </p:sp>
      <p:pic>
        <p:nvPicPr>
          <p:cNvPr id="23555" name="Изображение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2565400"/>
            <a:ext cx="1993900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Изображение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484438"/>
            <a:ext cx="2016125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Изображение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2349500"/>
            <a:ext cx="1306513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Изображение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6" r="15343" b="22939"/>
          <a:stretch>
            <a:fillRect/>
          </a:stretch>
        </p:blipFill>
        <p:spPr bwMode="auto">
          <a:xfrm>
            <a:off x="6864350" y="2276475"/>
            <a:ext cx="15240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Изображение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72" b="29128"/>
          <a:stretch>
            <a:fillRect/>
          </a:stretch>
        </p:blipFill>
        <p:spPr bwMode="auto">
          <a:xfrm>
            <a:off x="2195513" y="3937000"/>
            <a:ext cx="2463800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Изображение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66"/>
          <a:stretch>
            <a:fillRect/>
          </a:stretch>
        </p:blipFill>
        <p:spPr bwMode="auto">
          <a:xfrm>
            <a:off x="4643438" y="4221163"/>
            <a:ext cx="2768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Arial" charset="0"/>
                <a:cs typeface="Arial" charset="0"/>
              </a:rPr>
              <a:t>Заключение</a:t>
            </a:r>
          </a:p>
        </p:txBody>
      </p:sp>
      <p:sp>
        <p:nvSpPr>
          <p:cNvPr id="24578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400">
                <a:latin typeface="Arial" charset="0"/>
                <a:cs typeface="Arial" charset="0"/>
              </a:rPr>
              <a:t>Был проведён анализ уже существующих систем, предназначенных для создания электронных журналов. Далее был проведён анализ предметной области и задач, а так же построена формальная модель области и задач.</a:t>
            </a:r>
          </a:p>
          <a:p>
            <a:pPr algn="just"/>
            <a:r>
              <a:rPr lang="ru-RU" sz="2400">
                <a:latin typeface="Arial" charset="0"/>
                <a:cs typeface="Arial" charset="0"/>
              </a:rPr>
              <a:t>Был разработан проект программного средства, позволяющего создавать электронные журналы.</a:t>
            </a:r>
          </a:p>
          <a:p>
            <a:pPr algn="just"/>
            <a:r>
              <a:rPr lang="ru-RU" sz="2400">
                <a:latin typeface="Arial" charset="0"/>
                <a:cs typeface="Arial" charset="0"/>
              </a:rPr>
              <a:t>Приложение, позволяющее создавать электронные журналы было реализовано, протестировано и исследовано.</a:t>
            </a:r>
          </a:p>
          <a:p>
            <a:pPr algn="just"/>
            <a:endParaRPr lang="ru-RU" sz="2400">
              <a:latin typeface="Arial" charset="0"/>
              <a:cs typeface="Arial" charset="0"/>
            </a:endParaRPr>
          </a:p>
        </p:txBody>
      </p:sp>
      <p:sp>
        <p:nvSpPr>
          <p:cNvPr id="24579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9pPr>
          </a:lstStyle>
          <a:p>
            <a:fld id="{FDE9A964-48F7-BA46-8592-3BA20B33B459}" type="slidenum">
              <a:rPr kumimoji="0" lang="ru-RU" sz="1400"/>
              <a:pPr/>
              <a:t>11</a:t>
            </a:fld>
            <a:endParaRPr kumimoji="0" lang="ru-RU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Arial" charset="0"/>
                <a:cs typeface="Arial" charset="0"/>
              </a:rPr>
              <a:t>Цели и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650"/>
          </a:xfrm>
        </p:spPr>
        <p:txBody>
          <a:bodyPr/>
          <a:lstStyle/>
          <a:p>
            <a:pPr marL="0" indent="0">
              <a:buNone/>
            </a:pPr>
            <a:r>
              <a:rPr lang="ru-RU" sz="2000" b="1" i="1" dirty="0"/>
              <a:t>Целью </a:t>
            </a:r>
            <a:r>
              <a:rPr lang="ru-RU" sz="2000" dirty="0"/>
              <a:t>дипломной работы является проектирование и реализация программной системы, позволяющей создавать интерактивные журналы.</a:t>
            </a:r>
          </a:p>
          <a:p>
            <a:pPr marL="0" indent="0">
              <a:buNone/>
            </a:pPr>
            <a:r>
              <a:rPr lang="ru-RU" sz="2000" dirty="0"/>
              <a:t> </a:t>
            </a:r>
          </a:p>
          <a:p>
            <a:pPr marL="0" indent="0">
              <a:buNone/>
            </a:pPr>
            <a:r>
              <a:rPr lang="ru-RU" sz="2000" b="1" i="1" dirty="0"/>
              <a:t>Задачами </a:t>
            </a:r>
            <a:r>
              <a:rPr lang="ru-RU" sz="2000" dirty="0"/>
              <a:t>дипломной работы являются</a:t>
            </a:r>
            <a:r>
              <a:rPr lang="ru-RU" sz="2000" b="1" i="1" dirty="0"/>
              <a:t>:</a:t>
            </a:r>
            <a:r>
              <a:rPr lang="ru-RU" sz="2000" dirty="0"/>
              <a:t> </a:t>
            </a:r>
          </a:p>
          <a:p>
            <a:r>
              <a:rPr lang="ru-RU" sz="2000" dirty="0" smtClean="0"/>
              <a:t>анализ </a:t>
            </a:r>
            <a:r>
              <a:rPr lang="ru-RU" sz="2000" dirty="0"/>
              <a:t>уже существующих электронных журналов и систем, предназначенных для их создания; </a:t>
            </a:r>
          </a:p>
          <a:p>
            <a:r>
              <a:rPr lang="ru-RU" sz="2000" dirty="0" smtClean="0"/>
              <a:t>анализ </a:t>
            </a:r>
            <a:r>
              <a:rPr lang="ru-RU" sz="2000" dirty="0"/>
              <a:t>предметной области «Создание электронных журналов» и построение формальной модели; </a:t>
            </a:r>
          </a:p>
          <a:p>
            <a:r>
              <a:rPr lang="ru-RU" sz="2000" dirty="0" smtClean="0"/>
              <a:t>разработка </a:t>
            </a:r>
            <a:r>
              <a:rPr lang="ru-RU" sz="2000" dirty="0"/>
              <a:t>проекта программного средства, позволяющего создавать электронные журналы и сохранять их на носителе (компьютер, </a:t>
            </a:r>
            <a:r>
              <a:rPr lang="en-US" sz="2000" dirty="0"/>
              <a:t>flash-</a:t>
            </a:r>
            <a:r>
              <a:rPr lang="ru-RU" sz="2000" dirty="0"/>
              <a:t>накопитель и т.д.) в формате </a:t>
            </a:r>
            <a:r>
              <a:rPr lang="en-US" sz="2000" dirty="0"/>
              <a:t>pdf</a:t>
            </a:r>
            <a:r>
              <a:rPr lang="ru-RU" sz="2000" dirty="0"/>
              <a:t>;</a:t>
            </a:r>
          </a:p>
          <a:p>
            <a:r>
              <a:rPr lang="ru-RU" sz="2000" dirty="0" smtClean="0"/>
              <a:t>реализация </a:t>
            </a:r>
            <a:r>
              <a:rPr lang="ru-RU" sz="2000" dirty="0"/>
              <a:t>и тестирование </a:t>
            </a:r>
            <a:r>
              <a:rPr lang="en-US" sz="2000" dirty="0"/>
              <a:t>web-</a:t>
            </a:r>
            <a:r>
              <a:rPr lang="ru-RU" sz="2000" dirty="0"/>
              <a:t>приложения, позволяющего создавать электронные журналы.</a:t>
            </a:r>
          </a:p>
        </p:txBody>
      </p:sp>
      <p:sp>
        <p:nvSpPr>
          <p:cNvPr id="14339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9pPr>
          </a:lstStyle>
          <a:p>
            <a:fld id="{C64D0D7C-7B40-9848-A406-0B20888672B0}" type="slidenum">
              <a:rPr kumimoji="0" lang="ru-RU" sz="1400"/>
              <a:pPr/>
              <a:t>2</a:t>
            </a:fld>
            <a:endParaRPr kumimoji="0" lang="ru-RU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Arial" charset="0"/>
                <a:cs typeface="Arial" charset="0"/>
              </a:rPr>
              <a:t>Обзор литературы</a:t>
            </a:r>
          </a:p>
        </p:txBody>
      </p:sp>
      <p:sp>
        <p:nvSpPr>
          <p:cNvPr id="15362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68438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ru-RU" sz="2400">
                <a:latin typeface="Arial" charset="0"/>
                <a:cs typeface="Arial" charset="0"/>
              </a:rPr>
              <a:t>Были рассмотрены статьи, работы и проекты по теме </a:t>
            </a:r>
            <a:r>
              <a:rPr lang="ru-RU" sz="2400" i="1">
                <a:latin typeface="Arial" charset="0"/>
                <a:cs typeface="Arial" charset="0"/>
              </a:rPr>
              <a:t>«Электронные журналы, методы их создания и распространения»</a:t>
            </a:r>
          </a:p>
        </p:txBody>
      </p:sp>
      <p:sp>
        <p:nvSpPr>
          <p:cNvPr id="15363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9pPr>
          </a:lstStyle>
          <a:p>
            <a:fld id="{86FB6118-9A74-D748-802F-D3E998FE1E16}" type="slidenum">
              <a:rPr kumimoji="0" lang="ru-RU" sz="1400"/>
              <a:pPr/>
              <a:t>3</a:t>
            </a:fld>
            <a:endParaRPr kumimoji="0" lang="ru-RU" sz="1400"/>
          </a:p>
        </p:txBody>
      </p:sp>
      <p:pic>
        <p:nvPicPr>
          <p:cNvPr id="15364" name="Рисунок 8" descr="Macintosh HD:private:var:folders:8g:l29vxf5s4ds_vtb5z3gjt1j00000gn:T:TemporaryItems:IMG_02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418602"/>
            <a:ext cx="3084926" cy="231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Рисунок 9" descr="Macintosh HD:private:var:folders:8g:l29vxf5s4ds_vtb5z3gjt1j00000gn:T:TemporaryItems:flipboard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29000"/>
            <a:ext cx="2973040" cy="239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Arial" charset="0"/>
                <a:cs typeface="Arial" charset="0"/>
              </a:rPr>
              <a:t>Анализ предметной области</a:t>
            </a:r>
          </a:p>
        </p:txBody>
      </p:sp>
      <p:sp>
        <p:nvSpPr>
          <p:cNvPr id="16387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9pPr>
          </a:lstStyle>
          <a:p>
            <a:fld id="{CE648C1C-7D6F-C74E-847D-119C7C226D48}" type="slidenum">
              <a:rPr kumimoji="0" lang="ru-RU" sz="1400"/>
              <a:pPr/>
              <a:t>4</a:t>
            </a:fld>
            <a:endParaRPr kumimoji="0" lang="ru-RU" sz="1400"/>
          </a:p>
        </p:txBody>
      </p:sp>
      <p:sp>
        <p:nvSpPr>
          <p:cNvPr id="5" name="Прямоугольник 4"/>
          <p:cNvSpPr/>
          <p:nvPr/>
        </p:nvSpPr>
        <p:spPr>
          <a:xfrm>
            <a:off x="755576" y="2060848"/>
            <a:ext cx="75608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Объект «Журнал» </a:t>
            </a:r>
            <a:r>
              <a:rPr lang="ru-RU" sz="2400" dirty="0" smtClean="0"/>
              <a:t>состоит </a:t>
            </a:r>
            <a:r>
              <a:rPr lang="ru-RU" sz="2400" dirty="0"/>
              <a:t>из </a:t>
            </a:r>
            <a:r>
              <a:rPr lang="ru-RU" sz="2400" dirty="0" smtClean="0"/>
              <a:t>разделов, которые состоят </a:t>
            </a:r>
            <a:r>
              <a:rPr lang="ru-RU" sz="2400" dirty="0"/>
              <a:t>из </a:t>
            </a:r>
            <a:r>
              <a:rPr lang="ru-RU" sz="2400" dirty="0" smtClean="0"/>
              <a:t>страниц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 smtClean="0"/>
              <a:t>Последние </a:t>
            </a:r>
            <a:r>
              <a:rPr lang="ru-RU" sz="2400" dirty="0"/>
              <a:t>из </a:t>
            </a:r>
            <a:r>
              <a:rPr lang="ru-RU" sz="2400" dirty="0" smtClean="0"/>
              <a:t>элементов: текстовых </a:t>
            </a:r>
            <a:r>
              <a:rPr lang="ru-RU" sz="2400" dirty="0"/>
              <a:t>символов, изображений, видео-клипов, 3</a:t>
            </a:r>
            <a:r>
              <a:rPr lang="en-US" sz="2400" dirty="0"/>
              <a:t>d</a:t>
            </a:r>
            <a:r>
              <a:rPr lang="ru-RU" sz="2400" dirty="0"/>
              <a:t> объектов, </a:t>
            </a:r>
            <a:r>
              <a:rPr lang="ru-RU" sz="2400" dirty="0" smtClean="0"/>
              <a:t>ссылок.</a:t>
            </a:r>
            <a:endParaRPr lang="ru-RU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Arial" charset="0"/>
                <a:cs typeface="Arial" charset="0"/>
              </a:rPr>
              <a:t>Анализ предметной области</a:t>
            </a:r>
          </a:p>
        </p:txBody>
      </p:sp>
      <p:sp>
        <p:nvSpPr>
          <p:cNvPr id="17410" name="Содержимое 2"/>
          <p:cNvSpPr>
            <a:spLocks noGrp="1"/>
          </p:cNvSpPr>
          <p:nvPr>
            <p:ph idx="1"/>
          </p:nvPr>
        </p:nvSpPr>
        <p:spPr>
          <a:xfrm>
            <a:off x="1475656" y="1772816"/>
            <a:ext cx="6768752" cy="3052936"/>
          </a:xfrm>
        </p:spPr>
        <p:txBody>
          <a:bodyPr/>
          <a:lstStyle/>
          <a:p>
            <a:pPr marL="0" lvl="0" indent="0">
              <a:buNone/>
            </a:pPr>
            <a:r>
              <a:rPr lang="ru-RU" dirty="0" smtClean="0"/>
              <a:t>Пользователь характеризуется:</a:t>
            </a:r>
            <a:endParaRPr lang="ru-RU" sz="2800" dirty="0"/>
          </a:p>
          <a:p>
            <a:pPr lvl="2"/>
            <a:r>
              <a:rPr lang="ru-RU" dirty="0"/>
              <a:t>Идентификационным номером;</a:t>
            </a:r>
            <a:endParaRPr lang="ru-RU" sz="2000" dirty="0"/>
          </a:p>
          <a:p>
            <a:pPr lvl="2"/>
            <a:r>
              <a:rPr lang="ru-RU" dirty="0"/>
              <a:t>Логином;</a:t>
            </a:r>
            <a:endParaRPr lang="ru-RU" sz="2000" dirty="0"/>
          </a:p>
          <a:p>
            <a:pPr lvl="2"/>
            <a:r>
              <a:rPr lang="ru-RU" dirty="0"/>
              <a:t>Именем;</a:t>
            </a:r>
            <a:endParaRPr lang="ru-RU" sz="2000" dirty="0"/>
          </a:p>
          <a:p>
            <a:pPr lvl="2"/>
            <a:r>
              <a:rPr lang="ru-RU" dirty="0"/>
              <a:t>Адресом электронной почты;</a:t>
            </a:r>
            <a:endParaRPr lang="ru-RU" sz="2000" dirty="0"/>
          </a:p>
          <a:p>
            <a:pPr lvl="2"/>
            <a:r>
              <a:rPr lang="ru-RU" dirty="0"/>
              <a:t>Описанием</a:t>
            </a:r>
            <a:r>
              <a:rPr lang="en-US" dirty="0"/>
              <a:t>;</a:t>
            </a:r>
            <a:endParaRPr lang="ru-RU" sz="2000" dirty="0"/>
          </a:p>
          <a:p>
            <a:pPr lvl="2"/>
            <a:r>
              <a:rPr lang="ru-RU" dirty="0"/>
              <a:t>Фотографией</a:t>
            </a:r>
            <a:r>
              <a:rPr lang="en-US" dirty="0"/>
              <a:t>;</a:t>
            </a:r>
            <a:endParaRPr lang="ru-RU" sz="2000" dirty="0"/>
          </a:p>
          <a:p>
            <a:pPr lvl="2"/>
            <a:r>
              <a:rPr lang="ru-RU" dirty="0"/>
              <a:t>Подписками</a:t>
            </a:r>
            <a:r>
              <a:rPr lang="en-US" dirty="0"/>
              <a:t>;</a:t>
            </a:r>
            <a:endParaRPr lang="ru-RU" sz="2000" dirty="0"/>
          </a:p>
          <a:p>
            <a:pPr lvl="2"/>
            <a:r>
              <a:rPr lang="ru-RU" dirty="0"/>
              <a:t>Паролем.</a:t>
            </a:r>
            <a:endParaRPr lang="ru-RU" sz="2000" dirty="0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9pPr>
          </a:lstStyle>
          <a:p>
            <a:fld id="{D791C287-3EF0-4243-99C9-3F9D19A4DC26}" type="slidenum">
              <a:rPr kumimoji="0" lang="ru-RU" sz="1400"/>
              <a:pPr/>
              <a:t>5</a:t>
            </a:fld>
            <a:endParaRPr kumimoji="0" lang="ru-RU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Arial" charset="0"/>
                <a:cs typeface="Arial" charset="0"/>
              </a:rPr>
              <a:t>Модель предметной области</a:t>
            </a:r>
          </a:p>
        </p:txBody>
      </p:sp>
      <p:sp>
        <p:nvSpPr>
          <p:cNvPr id="1843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9pPr>
          </a:lstStyle>
          <a:p>
            <a:fld id="{A416CC7F-6327-164D-8B71-1298801F12D0}" type="slidenum">
              <a:rPr kumimoji="0" lang="ru-RU" sz="1400"/>
              <a:pPr/>
              <a:t>6</a:t>
            </a:fld>
            <a:endParaRPr kumimoji="0" lang="ru-RU" sz="1400"/>
          </a:p>
        </p:txBody>
      </p:sp>
      <p:pic>
        <p:nvPicPr>
          <p:cNvPr id="6" name="Рисунок 20" descr="Macintosh HD:Users:iHero:Desktop:модель правильная2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268760"/>
            <a:ext cx="4935447" cy="5422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Arial" charset="0"/>
                <a:cs typeface="Arial" charset="0"/>
              </a:rPr>
              <a:t>											</a:t>
            </a:r>
            <a:r>
              <a:rPr lang="ru-RU" sz="3200" dirty="0" smtClean="0">
                <a:latin typeface="Arial" charset="0"/>
                <a:cs typeface="Arial" charset="0"/>
              </a:rPr>
              <a:t>АКД</a:t>
            </a:r>
            <a:endParaRPr lang="ru-RU" sz="3200" dirty="0">
              <a:latin typeface="Arial" charset="0"/>
              <a:cs typeface="Arial" charset="0"/>
            </a:endParaRPr>
          </a:p>
        </p:txBody>
      </p:sp>
      <p:sp>
        <p:nvSpPr>
          <p:cNvPr id="1945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9pPr>
          </a:lstStyle>
          <a:p>
            <a:fld id="{A9A85979-1C33-A94A-B6C1-973534C2AD5F}" type="slidenum">
              <a:rPr kumimoji="0" lang="ru-RU" sz="1400"/>
              <a:pPr/>
              <a:t>7</a:t>
            </a:fld>
            <a:endParaRPr kumimoji="0" lang="ru-RU" sz="1400"/>
          </a:p>
        </p:txBody>
      </p:sp>
      <p:pic>
        <p:nvPicPr>
          <p:cNvPr id="19459" name="Рисунок 2" descr="Macintosh HD:Users:iHero:Desktop:диплом:схемы:акд правильная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2"/>
            <a:ext cx="5004214" cy="662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Arial" charset="0"/>
                <a:cs typeface="Arial" charset="0"/>
              </a:rPr>
              <a:t>База данных</a:t>
            </a:r>
          </a:p>
        </p:txBody>
      </p:sp>
      <p:sp>
        <p:nvSpPr>
          <p:cNvPr id="2048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9pPr>
          </a:lstStyle>
          <a:p>
            <a:fld id="{ED92AC8C-AD1A-BA40-9AAC-5EB94113C9CA}" type="slidenum">
              <a:rPr kumimoji="0" lang="ru-RU" sz="1400"/>
              <a:pPr/>
              <a:t>8</a:t>
            </a:fld>
            <a:endParaRPr kumimoji="0" lang="ru-RU" sz="1400"/>
          </a:p>
        </p:txBody>
      </p:sp>
      <p:pic>
        <p:nvPicPr>
          <p:cNvPr id="6" name="Рисунок 18" descr="Macintosh HD:Users:iHero:Desktop:схема бд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2" y="1615182"/>
            <a:ext cx="8904756" cy="4478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Arial" charset="0"/>
                <a:cs typeface="Arial" charset="0"/>
              </a:rPr>
              <a:t>Этапы создания журнала</a:t>
            </a:r>
          </a:p>
        </p:txBody>
      </p:sp>
      <p:sp>
        <p:nvSpPr>
          <p:cNvPr id="2150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Arial" charset="0"/>
              </a:defRPr>
            </a:lvl9pPr>
          </a:lstStyle>
          <a:p>
            <a:fld id="{D2C6F8F8-DF98-C546-9DFC-54B2C36D0400}" type="slidenum">
              <a:rPr kumimoji="0" lang="ru-RU" sz="1400"/>
              <a:pPr/>
              <a:t>9</a:t>
            </a:fld>
            <a:endParaRPr kumimoji="0" lang="ru-RU" sz="1400"/>
          </a:p>
        </p:txBody>
      </p:sp>
      <p:pic>
        <p:nvPicPr>
          <p:cNvPr id="21507" name="Рисунок 3" descr="Macintosh HD:Users:iHero:Desktop:создание журнал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060575"/>
            <a:ext cx="7539037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209</Words>
  <Application>Microsoft Macintosh PowerPoint</Application>
  <PresentationFormat>Экран (4:3)</PresentationFormat>
  <Paragraphs>54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Default Design</vt:lpstr>
      <vt:lpstr>ДАЛЬНЕВОСТОЧНЫЙ ФЕДЕРАЛЬНЫЙ УНИВЕРСИТЕТ ШКОЛА  ЕСТЕСТВЕННЫХ  НАУК    Кафедра прикладной математики, механики, управления и программного обеспечения</vt:lpstr>
      <vt:lpstr>Цели и задачи</vt:lpstr>
      <vt:lpstr>Обзор литературы</vt:lpstr>
      <vt:lpstr>Анализ предметной области</vt:lpstr>
      <vt:lpstr>Анализ предметной области</vt:lpstr>
      <vt:lpstr>Модель предметной области</vt:lpstr>
      <vt:lpstr>           АКД</vt:lpstr>
      <vt:lpstr>База данных</vt:lpstr>
      <vt:lpstr>Этапы создания журнала</vt:lpstr>
      <vt:lpstr>Средства реализации</vt:lpstr>
      <vt:lpstr>Заключение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ДАЛЬНЕВОСТОЧНЫЙ ГОСУДАРСТВЕННЫЙ УНИВЕРСИТЕТ ИНСТИТУТ МАТЕМАТИКИ И КОМПЬЮТЕРНЫХ НАУК  Кафедра математических методов в экономикеафедра математических методов в экономике</dc:title>
  <dc:creator>ogneva</dc:creator>
  <cp:lastModifiedBy>Максим Калиниченко</cp:lastModifiedBy>
  <cp:revision>22</cp:revision>
  <dcterms:created xsi:type="dcterms:W3CDTF">2010-06-09T05:05:06Z</dcterms:created>
  <dcterms:modified xsi:type="dcterms:W3CDTF">2013-06-20T22:15:21Z</dcterms:modified>
</cp:coreProperties>
</file>