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2" r:id="rId2"/>
    <p:sldId id="273" r:id="rId3"/>
    <p:sldId id="274" r:id="rId4"/>
    <p:sldId id="275" r:id="rId5"/>
    <p:sldId id="276" r:id="rId6"/>
    <p:sldId id="277" r:id="rId7"/>
    <p:sldId id="270" r:id="rId8"/>
    <p:sldId id="280" r:id="rId9"/>
    <p:sldId id="281" r:id="rId10"/>
    <p:sldId id="258" r:id="rId11"/>
    <p:sldId id="259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60" r:id="rId20"/>
    <p:sldId id="271" r:id="rId21"/>
    <p:sldId id="278" r:id="rId22"/>
    <p:sldId id="279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D347E-AD49-4756-A311-1A020A168BC6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1D6CF-D781-4873-9A14-3D673560A2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26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3CA278-EF57-40EB-9AD2-705AFDB65FE0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675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54E20C-357D-491D-A8C4-F9D20F655D8C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78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CE7A4C-72FE-4EC7-83B1-6B9B50295199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21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9BA271-F9F2-4542-A76C-A6C8E1B4FBE2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9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D7D10B-7497-40B3-A302-474D5F1DE80D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717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x is jump</a:t>
            </a:r>
          </a:p>
        </p:txBody>
      </p:sp>
      <p:sp>
        <p:nvSpPr>
          <p:cNvPr id="38916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9pPr>
          </a:lstStyle>
          <a:p>
            <a:fld id="{FF132197-0120-4928-853F-3A4FE22C2C0A}" type="datetime1">
              <a:rPr lang="de-DE" altLang="en-US" sz="1000" b="0" smtClean="0">
                <a:solidFill>
                  <a:schemeClr val="tx1"/>
                </a:solidFill>
                <a:ea typeface="MS PGothic" pitchFamily="34" charset="-128"/>
              </a:rPr>
              <a:pPr/>
              <a:t>14.07.2020</a:t>
            </a:fld>
            <a:endParaRPr lang="de-DE" altLang="en-US" sz="1000" b="0" smtClean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8917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  <a:ea typeface="MS Mincho" pitchFamily="49" charset="-128"/>
              </a:defRPr>
            </a:lvl9pPr>
          </a:lstStyle>
          <a:p>
            <a:fld id="{AA089C35-60FA-448C-ADB9-619D78A81927}" type="slidenum">
              <a:rPr lang="de-DE" altLang="en-US" sz="1000" b="0" smtClean="0">
                <a:solidFill>
                  <a:schemeClr val="tx1"/>
                </a:solidFill>
                <a:ea typeface="MS PGothic" pitchFamily="34" charset="-128"/>
              </a:rPr>
              <a:pPr/>
              <a:t>19</a:t>
            </a:fld>
            <a:endParaRPr lang="de-DE" altLang="en-US" sz="1200" b="0" smtClean="0">
              <a:solidFill>
                <a:schemeClr val="tx1"/>
              </a:solidFill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719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830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580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15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359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256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392086-0C01-4A52-9AE5-A57CE39EC1EB}" type="slidenum">
              <a:rPr lang="en-GB" altLang="en-US" smtClean="0"/>
              <a:pPr eaLnBrk="1" hangingPunct="1"/>
              <a:t>7</a:t>
            </a:fld>
            <a:endParaRPr lang="en-GB" alt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Wondering what it takes to get started with html5?</a:t>
            </a:r>
            <a:endParaRPr lang="en-GB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5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8503ED-9028-4F21-BD32-DEE29A77EE28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79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D2AA10-E711-43B1-887C-E2BFA2FFA11E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75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237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237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2370"/>
          </a:xfrm>
        </p:spPr>
        <p:txBody>
          <a:bodyPr/>
          <a:lstStyle>
            <a:lvl1pPr>
              <a:defRPr/>
            </a:lvl1pPr>
          </a:lstStyle>
          <a:p>
            <a:fld id="{ABA7ED09-C3BF-4724-8081-6D5A2C7590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8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6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0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3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6E38-F7B2-40FD-A0CC-423283D340A7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1F18-48C8-4088-A43D-CB10C4E88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133600"/>
            <a:ext cx="4038600" cy="2209800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</a:pPr>
            <a:r>
              <a:rPr lang="en-US" altLang="en-US" sz="4600" dirty="0" smtClean="0">
                <a:ea typeface="ＭＳ Ｐゴシック" panose="020B0600070205080204" pitchFamily="34" charset="-128"/>
              </a:rPr>
              <a:t>Introduction to</a:t>
            </a:r>
            <a:br>
              <a:rPr lang="en-US" altLang="en-US" sz="4600" dirty="0" smtClean="0">
                <a:ea typeface="ＭＳ Ｐゴシック" panose="020B0600070205080204" pitchFamily="34" charset="-128"/>
              </a:rPr>
            </a:br>
            <a:r>
              <a:rPr lang="en-US" altLang="en-US" sz="5400" dirty="0" smtClean="0">
                <a:ea typeface="ＭＳ Ｐゴシック" panose="020B0600070205080204" pitchFamily="34" charset="-128"/>
              </a:rPr>
              <a:t>HTML5</a:t>
            </a:r>
          </a:p>
        </p:txBody>
      </p:sp>
      <p:pic>
        <p:nvPicPr>
          <p:cNvPr id="3076" name="Picture 4" descr="HTML5_Badge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86084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 Enhancements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Placeholder text</a:t>
            </a:r>
          </a:p>
          <a:p>
            <a:pPr eaLnBrk="1" hangingPunct="1"/>
            <a:r>
              <a:rPr lang="en-US" altLang="en-US" smtClean="0"/>
              <a:t>Specific text input: email, URL, number, search</a:t>
            </a:r>
          </a:p>
          <a:p>
            <a:pPr eaLnBrk="1" hangingPunct="1"/>
            <a:r>
              <a:rPr lang="en-US" altLang="en-US" smtClean="0"/>
              <a:t>Slider</a:t>
            </a:r>
          </a:p>
          <a:p>
            <a:pPr eaLnBrk="1" hangingPunct="1"/>
            <a:r>
              <a:rPr lang="en-US" altLang="en-US" smtClean="0"/>
              <a:t>Date picker</a:t>
            </a:r>
          </a:p>
          <a:p>
            <a:pPr eaLnBrk="1" hangingPunct="1"/>
            <a:r>
              <a:rPr lang="en-US" altLang="en-US" smtClean="0"/>
              <a:t>User Agent validation</a:t>
            </a:r>
          </a:p>
        </p:txBody>
      </p:sp>
      <p:pic>
        <p:nvPicPr>
          <p:cNvPr id="13316" name="Picture 5" descr="iPhone rendering input type=number fiel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43200"/>
            <a:ext cx="1828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Opera's type=month p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000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location bar with placeholder tex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52600"/>
            <a:ext cx="25527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Chrome rendering of input type=range field as slider contr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1666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7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&lt;input&gt; types some examples</a:t>
            </a:r>
            <a:r>
              <a:rPr lang="de-DE" altLang="en-US" smtClean="0"/>
              <a:t/>
            </a:r>
            <a:br>
              <a:rPr lang="de-DE" altLang="en-US" smtClean="0"/>
            </a:br>
            <a:endParaRPr lang="en-US" altLang="en-US" smtClean="0"/>
          </a:p>
        </p:txBody>
      </p:sp>
      <p:sp>
        <p:nvSpPr>
          <p:cNvPr id="24579" name="Inhaltsplatzhalter 2"/>
          <p:cNvSpPr>
            <a:spLocks noGrp="1"/>
          </p:cNvSpPr>
          <p:nvPr>
            <p:ph idx="1"/>
          </p:nvPr>
        </p:nvSpPr>
        <p:spPr>
          <a:xfrm>
            <a:off x="642938" y="1428750"/>
            <a:ext cx="7772400" cy="4419600"/>
          </a:xfrm>
        </p:spPr>
        <p:txBody>
          <a:bodyPr>
            <a:normAutofit fontScale="92500" lnSpcReduction="20000"/>
          </a:bodyPr>
          <a:lstStyle/>
          <a:p>
            <a:r>
              <a:rPr lang="de-DE" altLang="en-US" dirty="0" smtClean="0"/>
              <a:t>&lt;input type="</a:t>
            </a:r>
            <a:r>
              <a:rPr lang="de-DE" altLang="en-US" b="1" dirty="0" smtClean="0"/>
              <a:t>datetime</a:t>
            </a:r>
            <a:r>
              <a:rPr lang="de-DE" altLang="en-US" dirty="0" smtClean="0"/>
              <a:t>"&gt;</a:t>
            </a:r>
          </a:p>
          <a:p>
            <a:endParaRPr lang="de-DE" altLang="en-US" dirty="0" smtClean="0"/>
          </a:p>
          <a:p>
            <a:endParaRPr lang="de-DE" altLang="en-US" dirty="0" smtClean="0"/>
          </a:p>
          <a:p>
            <a:endParaRPr lang="de-DE" altLang="en-US" dirty="0" smtClean="0"/>
          </a:p>
          <a:p>
            <a:r>
              <a:rPr lang="en-US" altLang="en-US" dirty="0" smtClean="0"/>
              <a:t>&lt;input type="</a:t>
            </a:r>
            <a:r>
              <a:rPr lang="en-US" altLang="en-US" b="1" dirty="0" smtClean="0"/>
              <a:t>number</a:t>
            </a:r>
            <a:r>
              <a:rPr lang="en-US" altLang="en-US" dirty="0" smtClean="0"/>
              <a:t>" min="18" max="65" step="1"&gt;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&lt;input type="</a:t>
            </a:r>
            <a:r>
              <a:rPr lang="en-US" altLang="en-US" b="1" dirty="0" smtClean="0"/>
              <a:t>range</a:t>
            </a:r>
            <a:r>
              <a:rPr lang="en-US" altLang="en-US" dirty="0" smtClean="0"/>
              <a:t>" min="18" max="65" step="10"&gt;</a:t>
            </a:r>
            <a:r>
              <a:rPr lang="de-DE" altLang="en-US" dirty="0" smtClean="0"/>
              <a:t/>
            </a:r>
            <a:br>
              <a:rPr lang="de-DE" altLang="en-US" dirty="0" smtClean="0"/>
            </a:br>
            <a:endParaRPr lang="en-US" alt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Sebastian Viereck· </a:t>
            </a:r>
            <a:fld id="{184CAF28-9CEA-4ABC-8282-6A7EAF57EB08}" type="datetime1">
              <a:rPr lang="de-DE" smtClean="0"/>
              <a:pPr>
                <a:defRPr/>
              </a:pPr>
              <a:t>14.07.2020</a:t>
            </a:fld>
            <a:endParaRPr lang="de-DE" smtClean="0"/>
          </a:p>
          <a:p>
            <a:pPr>
              <a:defRPr/>
            </a:pPr>
            <a:fld id="{1A024187-078F-4817-A40F-940EA33BC1F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24581" name="Picture 1" descr="html5 datetime ope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285875"/>
            <a:ext cx="199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2" descr="html5 datetime ope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571625"/>
            <a:ext cx="15335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 descr="html5 number ope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857625"/>
            <a:ext cx="1047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6" descr="html5 range ope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5357813"/>
            <a:ext cx="1600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76200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HTML5: Video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28600" y="1656175"/>
            <a:ext cx="8610600" cy="44327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/>
              <a:t>&lt;!DOCTYPE HTML&gt;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/>
              <a:t>&lt;html&gt;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/>
              <a:t>&lt;body&gt;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1200" dirty="0">
              <a:solidFill>
                <a:srgbClr val="FF00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b="1" dirty="0">
                <a:solidFill>
                  <a:srgbClr val="FF0000"/>
                </a:solidFill>
              </a:rPr>
              <a:t>&lt;video </a:t>
            </a:r>
            <a:r>
              <a:rPr lang="en-GB" altLang="en-US" sz="2800" b="1" dirty="0" err="1">
                <a:solidFill>
                  <a:srgbClr val="FF0000"/>
                </a:solidFill>
              </a:rPr>
              <a:t>src</a:t>
            </a:r>
            <a:r>
              <a:rPr lang="en-GB" altLang="en-US" sz="2800" b="1" dirty="0">
                <a:solidFill>
                  <a:srgbClr val="FF0000"/>
                </a:solidFill>
              </a:rPr>
              <a:t>="movie.ogg"  width="320" height="240" controls="controls"&gt;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/>
              <a:t>Your browser does not support the video tag.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b="1" dirty="0">
                <a:solidFill>
                  <a:srgbClr val="FF0000"/>
                </a:solidFill>
              </a:rPr>
              <a:t>&lt;/video&gt;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8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/>
              <a:t>&lt;/body&gt;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5790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2840"/>
            <a:ext cx="8229600" cy="61296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HTML5: Video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013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/>
              <a:t>HTML5: Audio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28600" y="1378227"/>
            <a:ext cx="8763000" cy="51749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rm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 smtClean="0"/>
              <a:t>&lt;&lt;!DOCTYPE HTML&gt;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 smtClean="0"/>
              <a:t>&lt;html&gt;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 smtClean="0"/>
              <a:t>&lt;body&gt;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b="1" dirty="0" smtClean="0">
                <a:solidFill>
                  <a:srgbClr val="FF0000"/>
                </a:solidFill>
              </a:rPr>
              <a:t>&lt;audio </a:t>
            </a:r>
            <a:r>
              <a:rPr lang="en-GB" altLang="en-US" sz="2800" b="1" dirty="0">
                <a:solidFill>
                  <a:srgbClr val="FF0000"/>
                </a:solidFill>
              </a:rPr>
              <a:t>controls="controls"&gt;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b="1" dirty="0">
                <a:solidFill>
                  <a:srgbClr val="FF0000"/>
                </a:solidFill>
              </a:rPr>
              <a:t>  &lt;source </a:t>
            </a:r>
            <a:r>
              <a:rPr lang="en-GB" altLang="en-US" sz="2800" b="1" dirty="0" err="1">
                <a:solidFill>
                  <a:srgbClr val="FF0000"/>
                </a:solidFill>
              </a:rPr>
              <a:t>src</a:t>
            </a:r>
            <a:r>
              <a:rPr lang="en-GB" altLang="en-US" sz="2800" b="1" dirty="0">
                <a:solidFill>
                  <a:srgbClr val="FF0000"/>
                </a:solidFill>
              </a:rPr>
              <a:t>="song.ogg" type="audio/</a:t>
            </a:r>
            <a:r>
              <a:rPr lang="en-GB" altLang="en-US" sz="2800" b="1" dirty="0" err="1">
                <a:solidFill>
                  <a:srgbClr val="FF0000"/>
                </a:solidFill>
              </a:rPr>
              <a:t>ogg</a:t>
            </a:r>
            <a:r>
              <a:rPr lang="en-GB" altLang="en-US" sz="2800" b="1" dirty="0">
                <a:solidFill>
                  <a:srgbClr val="FF0000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b="1" dirty="0">
                <a:solidFill>
                  <a:srgbClr val="FF0000"/>
                </a:solidFill>
              </a:rPr>
              <a:t>  &lt;source </a:t>
            </a:r>
            <a:r>
              <a:rPr lang="en-GB" altLang="en-US" sz="2800" b="1" dirty="0" err="1">
                <a:solidFill>
                  <a:srgbClr val="FF0000"/>
                </a:solidFill>
              </a:rPr>
              <a:t>src</a:t>
            </a:r>
            <a:r>
              <a:rPr lang="en-GB" altLang="en-US" sz="2800" b="1" dirty="0">
                <a:solidFill>
                  <a:srgbClr val="FF0000"/>
                </a:solidFill>
              </a:rPr>
              <a:t>="song.mp3" type="audio/mpeg"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b="1" dirty="0">
                <a:solidFill>
                  <a:srgbClr val="FF0000"/>
                </a:solidFill>
              </a:rPr>
              <a:t>Your browser does not support the audio element.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b="1" dirty="0">
                <a:solidFill>
                  <a:srgbClr val="FF0000"/>
                </a:solidFill>
              </a:rPr>
              <a:t>&lt;/audio&gt; </a:t>
            </a:r>
            <a:endParaRPr lang="en-GB" altLang="en-US" sz="2800" b="1" dirty="0" smtClean="0">
              <a:solidFill>
                <a:srgbClr val="FF00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 smtClean="0"/>
              <a:t>&lt;/body&gt;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 smtClean="0"/>
              <a:t>&lt;/html&gt;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9520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5571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HTML5: Audio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971"/>
            <a:ext cx="9144000" cy="560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293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73629"/>
            <a:ext cx="82296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/>
              <a:t>HTML5: Canvas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1419989"/>
            <a:ext cx="8386967" cy="44327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lnSpcReduction="10000"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The HTML5 canvas element uses JavaScript to </a:t>
            </a:r>
            <a:r>
              <a:rPr lang="en-GB" altLang="en-US" dirty="0">
                <a:solidFill>
                  <a:srgbClr val="FF0000"/>
                </a:solidFill>
              </a:rPr>
              <a:t>draw graphics </a:t>
            </a:r>
            <a:r>
              <a:rPr lang="en-GB" altLang="en-US" dirty="0"/>
              <a:t>on a web page.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A canvas is a </a:t>
            </a:r>
            <a:r>
              <a:rPr lang="en-GB" altLang="en-US" dirty="0">
                <a:solidFill>
                  <a:srgbClr val="FF0000"/>
                </a:solidFill>
              </a:rPr>
              <a:t>rectangular area</a:t>
            </a:r>
            <a:r>
              <a:rPr lang="en-GB" altLang="en-US" dirty="0"/>
              <a:t>, and you control every pixel of it.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The canvas element has several methods for drawing paths, boxes, circles, characters, and adding images.</a:t>
            </a:r>
          </a:p>
        </p:txBody>
      </p:sp>
    </p:spTree>
    <p:extLst>
      <p:ext uri="{BB962C8B-B14F-4D97-AF65-F5344CB8AC3E}">
        <p14:creationId xmlns:p14="http://schemas.microsoft.com/office/powerpoint/2010/main" val="403501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/>
              <a:t>HTML5: Canvas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143000"/>
            <a:ext cx="9144000" cy="44327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Adding a canvas element to the HTML5 page.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Specify the id, width, height of the element: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b="1" dirty="0">
                <a:solidFill>
                  <a:srgbClr val="FF0000"/>
                </a:solidFill>
              </a:rPr>
              <a:t>&lt;canvas id="</a:t>
            </a:r>
            <a:r>
              <a:rPr lang="en-GB" altLang="en-US" b="1" dirty="0" err="1">
                <a:solidFill>
                  <a:srgbClr val="FF0000"/>
                </a:solidFill>
              </a:rPr>
              <a:t>myCanvas</a:t>
            </a:r>
            <a:r>
              <a:rPr lang="en-GB" altLang="en-US" b="1" dirty="0">
                <a:solidFill>
                  <a:srgbClr val="FF0000"/>
                </a:solidFill>
              </a:rPr>
              <a:t>" width="200" height="100</a:t>
            </a:r>
            <a:r>
              <a:rPr lang="en-GB" altLang="en-US" b="1" dirty="0" smtClean="0">
                <a:solidFill>
                  <a:srgbClr val="FF0000"/>
                </a:solidFill>
              </a:rPr>
              <a:t>"&gt; &lt;/</a:t>
            </a:r>
            <a:r>
              <a:rPr lang="en-GB" altLang="en-US" b="1" dirty="0">
                <a:solidFill>
                  <a:srgbClr val="FF0000"/>
                </a:solidFill>
              </a:rPr>
              <a:t>canvas&gt; </a:t>
            </a:r>
          </a:p>
        </p:txBody>
      </p:sp>
    </p:spTree>
    <p:extLst>
      <p:ext uri="{BB962C8B-B14F-4D97-AF65-F5344CB8AC3E}">
        <p14:creationId xmlns:p14="http://schemas.microsoft.com/office/powerpoint/2010/main" val="1417000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0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HTML5: Canvas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28600" y="914401"/>
            <a:ext cx="8763000" cy="57911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/>
              <a:t>The canvas element has no drawing abilities of its own. All drawing must be done inside a JavaScript: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8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>
                <a:solidFill>
                  <a:srgbClr val="FF0000"/>
                </a:solidFill>
              </a:rPr>
              <a:t>&lt;script type="text/</a:t>
            </a:r>
            <a:r>
              <a:rPr lang="en-GB" altLang="en-US" sz="2800" dirty="0" err="1">
                <a:solidFill>
                  <a:srgbClr val="FF0000"/>
                </a:solidFill>
              </a:rPr>
              <a:t>javascript</a:t>
            </a:r>
            <a:r>
              <a:rPr lang="en-GB" altLang="en-US" sz="2800" dirty="0">
                <a:solidFill>
                  <a:srgbClr val="FF0000"/>
                </a:solidFill>
              </a:rPr>
              <a:t>"&gt;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 smtClean="0">
                <a:solidFill>
                  <a:srgbClr val="FF0000"/>
                </a:solidFill>
              </a:rPr>
              <a:t>	</a:t>
            </a:r>
            <a:r>
              <a:rPr lang="en-GB" altLang="en-US" sz="2800" dirty="0" err="1" smtClean="0">
                <a:solidFill>
                  <a:srgbClr val="FF0000"/>
                </a:solidFill>
              </a:rPr>
              <a:t>var</a:t>
            </a:r>
            <a:r>
              <a:rPr lang="en-GB" altLang="en-US" sz="2800" dirty="0" smtClean="0">
                <a:solidFill>
                  <a:srgbClr val="FF0000"/>
                </a:solidFill>
              </a:rPr>
              <a:t> </a:t>
            </a:r>
            <a:r>
              <a:rPr lang="en-GB" altLang="en-US" sz="2800" dirty="0">
                <a:solidFill>
                  <a:srgbClr val="FF0000"/>
                </a:solidFill>
              </a:rPr>
              <a:t>c=</a:t>
            </a:r>
            <a:r>
              <a:rPr lang="en-GB" altLang="en-US" sz="2800" dirty="0" err="1">
                <a:solidFill>
                  <a:srgbClr val="FF0000"/>
                </a:solidFill>
              </a:rPr>
              <a:t>document.getElementById</a:t>
            </a:r>
            <a:r>
              <a:rPr lang="en-GB" altLang="en-US" sz="2800" dirty="0">
                <a:solidFill>
                  <a:srgbClr val="FF0000"/>
                </a:solidFill>
              </a:rPr>
              <a:t>("</a:t>
            </a:r>
            <a:r>
              <a:rPr lang="en-GB" altLang="en-US" sz="2800" dirty="0" err="1">
                <a:solidFill>
                  <a:srgbClr val="FF0000"/>
                </a:solidFill>
              </a:rPr>
              <a:t>myCanvas</a:t>
            </a:r>
            <a:r>
              <a:rPr lang="en-GB" altLang="en-US" sz="2800" dirty="0">
                <a:solidFill>
                  <a:srgbClr val="FF0000"/>
                </a:solidFill>
              </a:rPr>
              <a:t>");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 smtClean="0">
                <a:solidFill>
                  <a:srgbClr val="FF0000"/>
                </a:solidFill>
              </a:rPr>
              <a:t>	</a:t>
            </a:r>
            <a:r>
              <a:rPr lang="en-GB" altLang="en-US" sz="2800" dirty="0" err="1" smtClean="0">
                <a:solidFill>
                  <a:srgbClr val="FF0000"/>
                </a:solidFill>
              </a:rPr>
              <a:t>var</a:t>
            </a:r>
            <a:r>
              <a:rPr lang="en-GB" altLang="en-US" sz="2800" dirty="0" smtClean="0">
                <a:solidFill>
                  <a:srgbClr val="FF0000"/>
                </a:solidFill>
              </a:rPr>
              <a:t> </a:t>
            </a:r>
            <a:r>
              <a:rPr lang="en-GB" altLang="en-US" sz="2800" dirty="0" err="1">
                <a:solidFill>
                  <a:srgbClr val="FF0000"/>
                </a:solidFill>
              </a:rPr>
              <a:t>cxt</a:t>
            </a:r>
            <a:r>
              <a:rPr lang="en-GB" altLang="en-US" sz="2800" dirty="0">
                <a:solidFill>
                  <a:srgbClr val="FF0000"/>
                </a:solidFill>
              </a:rPr>
              <a:t>=</a:t>
            </a:r>
            <a:r>
              <a:rPr lang="en-GB" altLang="en-US" sz="2800" dirty="0" err="1">
                <a:solidFill>
                  <a:srgbClr val="FF0000"/>
                </a:solidFill>
              </a:rPr>
              <a:t>c.getContext</a:t>
            </a:r>
            <a:r>
              <a:rPr lang="en-GB" altLang="en-US" sz="2800" dirty="0">
                <a:solidFill>
                  <a:srgbClr val="FF0000"/>
                </a:solidFill>
              </a:rPr>
              <a:t>("2d");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 smtClean="0">
                <a:solidFill>
                  <a:srgbClr val="FF0000"/>
                </a:solidFill>
              </a:rPr>
              <a:t>	</a:t>
            </a:r>
            <a:r>
              <a:rPr lang="en-GB" altLang="en-US" sz="2800" dirty="0" err="1" smtClean="0">
                <a:solidFill>
                  <a:srgbClr val="FF0000"/>
                </a:solidFill>
              </a:rPr>
              <a:t>cxt.fillStyle</a:t>
            </a:r>
            <a:r>
              <a:rPr lang="en-GB" altLang="en-US" sz="2800" dirty="0" smtClean="0">
                <a:solidFill>
                  <a:srgbClr val="FF0000"/>
                </a:solidFill>
              </a:rPr>
              <a:t>="#0000FF";</a:t>
            </a:r>
            <a:endParaRPr lang="en-GB" altLang="en-US" sz="2800" dirty="0">
              <a:solidFill>
                <a:srgbClr val="FF00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 smtClean="0">
                <a:solidFill>
                  <a:srgbClr val="FF0000"/>
                </a:solidFill>
              </a:rPr>
              <a:t>	</a:t>
            </a:r>
            <a:r>
              <a:rPr lang="en-GB" altLang="en-US" sz="2800" dirty="0" err="1" smtClean="0">
                <a:solidFill>
                  <a:srgbClr val="FF0000"/>
                </a:solidFill>
              </a:rPr>
              <a:t>cxt.fillRect</a:t>
            </a:r>
            <a:r>
              <a:rPr lang="en-GB" altLang="en-US" sz="2800" dirty="0" smtClean="0">
                <a:solidFill>
                  <a:srgbClr val="FF0000"/>
                </a:solidFill>
              </a:rPr>
              <a:t>(0,0,150,75</a:t>
            </a:r>
            <a:r>
              <a:rPr lang="en-GB" altLang="en-US" sz="2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>
                <a:solidFill>
                  <a:srgbClr val="FF0000"/>
                </a:solidFill>
              </a:rPr>
              <a:t>&lt;/script</a:t>
            </a:r>
            <a:r>
              <a:rPr lang="en-GB" altLang="en-US" sz="28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8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8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5566202"/>
            <a:ext cx="8991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getContext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method returns an object that provides methods and properties for drawing on the canvas.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11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>
          <a:xfrm>
            <a:off x="304800" y="4549"/>
            <a:ext cx="8229600" cy="792162"/>
          </a:xfrm>
        </p:spPr>
        <p:txBody>
          <a:bodyPr/>
          <a:lstStyle/>
          <a:p>
            <a:r>
              <a:rPr lang="en-US" altLang="en-US" dirty="0" smtClean="0"/>
              <a:t>&lt;canvas&gt;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>
          <a:xfrm>
            <a:off x="184245" y="677731"/>
            <a:ext cx="6140355" cy="3208469"/>
          </a:xfrm>
        </p:spPr>
        <p:txBody>
          <a:bodyPr/>
          <a:lstStyle/>
          <a:p>
            <a:pPr lvl="1"/>
            <a:r>
              <a:rPr lang="en-US" altLang="en-US" dirty="0" smtClean="0"/>
              <a:t>drawing 2D images with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interactive</a:t>
            </a:r>
          </a:p>
          <a:p>
            <a:pPr lvl="1"/>
            <a:r>
              <a:rPr lang="en-US" altLang="en-US" dirty="0" smtClean="0"/>
              <a:t>dynamic pictures -&gt; animations</a:t>
            </a:r>
          </a:p>
          <a:p>
            <a:pPr marL="457200" lvl="1" indent="0">
              <a:buNone/>
            </a:pPr>
            <a:r>
              <a:rPr lang="en-US" altLang="en-US" dirty="0" err="1" smtClean="0">
                <a:solidFill>
                  <a:srgbClr val="FF0000"/>
                </a:solidFill>
              </a:rPr>
              <a:t>cxt.moveTo</a:t>
            </a:r>
            <a:r>
              <a:rPr lang="en-US" altLang="en-US" dirty="0" smtClean="0">
                <a:solidFill>
                  <a:srgbClr val="FF0000"/>
                </a:solidFill>
              </a:rPr>
              <a:t>(x1,y1);</a:t>
            </a:r>
          </a:p>
          <a:p>
            <a:pPr marL="457200" lvl="1" indent="0"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c</a:t>
            </a:r>
            <a:r>
              <a:rPr lang="en-US" altLang="en-US" dirty="0" err="1" smtClean="0">
                <a:solidFill>
                  <a:srgbClr val="FF0000"/>
                </a:solidFill>
              </a:rPr>
              <a:t>xt.lineTo</a:t>
            </a:r>
            <a:r>
              <a:rPr lang="en-US" altLang="en-US" dirty="0" smtClean="0">
                <a:solidFill>
                  <a:srgbClr val="FF0000"/>
                </a:solidFill>
              </a:rPr>
              <a:t>(x1,y1);</a:t>
            </a:r>
          </a:p>
          <a:p>
            <a:pPr marL="457200" lvl="1" indent="0"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c</a:t>
            </a:r>
            <a:r>
              <a:rPr lang="en-US" altLang="en-US" dirty="0" err="1" smtClean="0">
                <a:solidFill>
                  <a:srgbClr val="FF0000"/>
                </a:solidFill>
              </a:rPr>
              <a:t>xt.stroke</a:t>
            </a:r>
            <a:r>
              <a:rPr lang="en-US" altLang="en-US" dirty="0" smtClean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pic>
        <p:nvPicPr>
          <p:cNvPr id="25605" name="Picture 2" descr="html5 canavas ope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796711"/>
            <a:ext cx="29051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4245" y="4016944"/>
            <a:ext cx="88357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Moves the path to the specified point in the canvas, without creating a line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77421" y="5101795"/>
            <a:ext cx="8726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Adds a new point and creates a line to that point from the last specified point in the canvas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89932" y="6075236"/>
            <a:ext cx="6204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Actually draws the path you have defined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13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smtClean="0"/>
              <a:t>History of HTML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447800" y="1676400"/>
            <a:ext cx="76200" cy="46482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Aria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62200" y="1905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first published</a:t>
            </a:r>
            <a:endParaRPr lang="en-IN" altLang="en-US" sz="1600"/>
          </a:p>
        </p:txBody>
      </p:sp>
      <p:cxnSp>
        <p:nvCxnSpPr>
          <p:cNvPr id="5138" name="Straight Connector 16"/>
          <p:cNvCxnSpPr>
            <a:cxnSpLocks noChangeShapeType="1"/>
          </p:cNvCxnSpPr>
          <p:nvPr/>
        </p:nvCxnSpPr>
        <p:spPr bwMode="auto">
          <a:xfrm>
            <a:off x="990600" y="21336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1000" y="1981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1991</a:t>
            </a:r>
            <a:endParaRPr lang="en-IN" altLang="en-US" sz="1400" b="1"/>
          </a:p>
        </p:txBody>
      </p:sp>
      <p:cxnSp>
        <p:nvCxnSpPr>
          <p:cNvPr id="5152" name="Straight Connector 16"/>
          <p:cNvCxnSpPr>
            <a:cxnSpLocks noChangeShapeType="1"/>
          </p:cNvCxnSpPr>
          <p:nvPr/>
        </p:nvCxnSpPr>
        <p:spPr bwMode="auto">
          <a:xfrm>
            <a:off x="990600" y="5867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381000" y="5715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en-US" sz="1400" b="1" dirty="0">
                <a:latin typeface="Arial" charset="0"/>
              </a:rPr>
              <a:t>2012</a:t>
            </a:r>
            <a:endParaRPr lang="en-IN" sz="1400" b="1" dirty="0">
              <a:latin typeface="Arial" charset="0"/>
            </a:endParaRPr>
          </a:p>
        </p:txBody>
      </p:sp>
      <p:cxnSp>
        <p:nvCxnSpPr>
          <p:cNvPr id="5156" name="Straight Connector 16"/>
          <p:cNvCxnSpPr>
            <a:cxnSpLocks noChangeShapeType="1"/>
          </p:cNvCxnSpPr>
          <p:nvPr/>
        </p:nvCxnSpPr>
        <p:spPr bwMode="auto">
          <a:xfrm>
            <a:off x="990600" y="5029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3810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2002 -2009</a:t>
            </a:r>
            <a:endParaRPr lang="en-IN" altLang="en-US" sz="1400" b="1"/>
          </a:p>
        </p:txBody>
      </p:sp>
      <p:cxnSp>
        <p:nvCxnSpPr>
          <p:cNvPr id="5158" name="Straight Connector 16"/>
          <p:cNvCxnSpPr>
            <a:cxnSpLocks noChangeShapeType="1"/>
          </p:cNvCxnSpPr>
          <p:nvPr/>
        </p:nvCxnSpPr>
        <p:spPr bwMode="auto">
          <a:xfrm>
            <a:off x="990600" y="4114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810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2000</a:t>
            </a:r>
            <a:endParaRPr lang="en-IN" altLang="en-US" sz="1400" b="1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362200" y="2362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2.0</a:t>
            </a:r>
            <a:endParaRPr lang="en-IN" altLang="en-US" sz="160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362200" y="2895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3.2</a:t>
            </a:r>
            <a:endParaRPr lang="en-IN" altLang="en-US" sz="1600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3622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4.01</a:t>
            </a:r>
            <a:endParaRPr lang="en-IN" altLang="en-US" sz="1600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36220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XHTML 1.0</a:t>
            </a:r>
            <a:endParaRPr lang="en-IN" altLang="en-US" sz="160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362200" y="4800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>
                <a:solidFill>
                  <a:srgbClr val="969696"/>
                </a:solidFill>
              </a:rPr>
              <a:t>XHTML 2.0</a:t>
            </a:r>
            <a:endParaRPr lang="en-IN" altLang="en-US" sz="1600">
              <a:solidFill>
                <a:srgbClr val="969696"/>
              </a:solidFill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362200" y="5638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HTML5</a:t>
            </a:r>
            <a:endParaRPr lang="en-IN" altLang="en-US" sz="1600"/>
          </a:p>
        </p:txBody>
      </p:sp>
      <p:cxnSp>
        <p:nvCxnSpPr>
          <p:cNvPr id="5169" name="Straight Connector 16"/>
          <p:cNvCxnSpPr>
            <a:cxnSpLocks noChangeShapeType="1"/>
          </p:cNvCxnSpPr>
          <p:nvPr/>
        </p:nvCxnSpPr>
        <p:spPr bwMode="auto">
          <a:xfrm>
            <a:off x="990600" y="2590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81000" y="2438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1995</a:t>
            </a:r>
            <a:endParaRPr lang="en-IN" altLang="en-US" sz="1400" b="1"/>
          </a:p>
        </p:txBody>
      </p:sp>
      <p:cxnSp>
        <p:nvCxnSpPr>
          <p:cNvPr id="5171" name="Straight Connector 16"/>
          <p:cNvCxnSpPr>
            <a:cxnSpLocks noChangeShapeType="1"/>
          </p:cNvCxnSpPr>
          <p:nvPr/>
        </p:nvCxn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81000" y="2971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1997</a:t>
            </a:r>
            <a:endParaRPr lang="en-IN" altLang="en-US" sz="1400" b="1"/>
          </a:p>
        </p:txBody>
      </p:sp>
      <p:cxnSp>
        <p:nvCxnSpPr>
          <p:cNvPr id="5173" name="Straight Connector 16"/>
          <p:cNvCxnSpPr>
            <a:cxnSpLocks noChangeShapeType="1"/>
          </p:cNvCxnSpPr>
          <p:nvPr/>
        </p:nvCxnSpPr>
        <p:spPr bwMode="auto">
          <a:xfrm>
            <a:off x="990600" y="3581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81000" y="3429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1999</a:t>
            </a:r>
            <a:endParaRPr lang="en-IN" altLang="en-US" sz="1400" b="1"/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4114800" y="4724400"/>
            <a:ext cx="4648200" cy="666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HTML5 is much more tolerant and can handle markup from all the prior versions.</a:t>
            </a:r>
            <a:endParaRPr lang="en-IN" altLang="en-US"/>
          </a:p>
        </p:txBody>
      </p:sp>
      <p:sp>
        <p:nvSpPr>
          <p:cNvPr id="5178" name="Text Box 58"/>
          <p:cNvSpPr txBox="1">
            <a:spLocks noChangeArrowheads="1"/>
          </p:cNvSpPr>
          <p:nvPr/>
        </p:nvSpPr>
        <p:spPr bwMode="auto">
          <a:xfrm>
            <a:off x="4114800" y="5562600"/>
            <a:ext cx="4648200" cy="60642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Though HTML5 was published officially in 2012, it has been in development since 2004.</a:t>
            </a:r>
            <a:endParaRPr lang="en-IN" altLang="en-US" sz="1600"/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4114800" y="2514600"/>
            <a:ext cx="4648200" cy="666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After HTML 4.01 was released, focus shifted to XHTML and its stricter standards.</a:t>
            </a:r>
            <a:endParaRPr lang="en-IN" altLang="en-US"/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4114800" y="3352800"/>
            <a:ext cx="4648200" cy="121602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XHTML 2.0 had even stricter standards than 1.0, rejecting web pages that did not comply.  It fell out of favor gradually and was abandoned completely in 2009.</a:t>
            </a:r>
            <a:endParaRPr lang="en-IN" altLang="en-US"/>
          </a:p>
        </p:txBody>
      </p:sp>
      <p:sp>
        <p:nvSpPr>
          <p:cNvPr id="5184" name="Line 64"/>
          <p:cNvSpPr>
            <a:spLocks noChangeShapeType="1"/>
          </p:cNvSpPr>
          <p:nvPr/>
        </p:nvSpPr>
        <p:spPr bwMode="auto">
          <a:xfrm flipV="1">
            <a:off x="3429000" y="2895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 flipV="1">
            <a:off x="35052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SVG – Scalable Vector Graphics – xml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 width=“200” height=“200”&gt;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&lt;circle cx=“30” cy=“70” </a:t>
            </a:r>
            <a:r>
              <a:rPr lang="en-US" dirty="0" err="1" smtClean="0"/>
              <a:t>cr</a:t>
            </a:r>
            <a:r>
              <a:rPr lang="en-US" dirty="0" smtClean="0"/>
              <a:t>=“25” stroke=“red” fill=“yellow” stroke-width=“4”/&gt;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rect</a:t>
            </a:r>
            <a:r>
              <a:rPr lang="en-US" dirty="0" smtClean="0"/>
              <a:t> width=“50” height=“100” </a:t>
            </a:r>
            <a:r>
              <a:rPr lang="en-US" dirty="0" err="1" smtClean="0"/>
              <a:t>ry</a:t>
            </a:r>
            <a:r>
              <a:rPr lang="en-US" dirty="0" smtClean="0"/>
              <a:t>=“55” /&gt;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248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>
                <a:solidFill>
                  <a:srgbClr val="FF0000"/>
                </a:solidFill>
              </a:rPr>
              <a:t>a HTML 5 program that validates signup form containing the following elements.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Registration </a:t>
            </a:r>
            <a:r>
              <a:rPr lang="en-US" dirty="0"/>
              <a:t>Number (ex: 16BCE0001)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Username</a:t>
            </a:r>
            <a:r>
              <a:rPr lang="en-US" dirty="0"/>
              <a:t>: It should not have any digits 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Password</a:t>
            </a:r>
            <a:r>
              <a:rPr lang="en-US" dirty="0"/>
              <a:t>: it should have at least one small case letter, uppercase letter, digit and a special character with minimum password length of 8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Email</a:t>
            </a:r>
            <a:r>
              <a:rPr lang="en-US" dirty="0"/>
              <a:t>: 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Mobile </a:t>
            </a:r>
            <a:r>
              <a:rPr lang="en-US" dirty="0"/>
              <a:t>number: exact 10 digits. It should not be entered like (0000000000)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Add </a:t>
            </a:r>
            <a:r>
              <a:rPr lang="en-US" dirty="0"/>
              <a:t>DOB (DDMMYYYY)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Create </a:t>
            </a:r>
            <a:r>
              <a:rPr lang="en-US" dirty="0"/>
              <a:t>Submit and Cancel buttons.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All </a:t>
            </a:r>
            <a:r>
              <a:rPr lang="en-US" dirty="0"/>
              <a:t>fields in the signup page must be required (*) and use placeholder in all the fields.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65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82361"/>
            <a:ext cx="9144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Maps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&lt;map&gt;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tag defines an image-map.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 image-map is an image with clickable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600" dirty="0">
                <a:solidFill>
                  <a:srgbClr val="FF0000"/>
                </a:solidFill>
              </a:rPr>
              <a:t>&lt;</a:t>
            </a:r>
            <a:r>
              <a:rPr lang="en-IN" sz="2600" dirty="0" err="1">
                <a:solidFill>
                  <a:srgbClr val="FF0000"/>
                </a:solidFill>
              </a:rPr>
              <a:t>img</a:t>
            </a:r>
            <a:r>
              <a:rPr lang="en-IN" sz="2600" dirty="0">
                <a:solidFill>
                  <a:srgbClr val="FF0000"/>
                </a:solidFill>
              </a:rPr>
              <a:t> </a:t>
            </a:r>
            <a:r>
              <a:rPr lang="en-IN" sz="2600" dirty="0" err="1">
                <a:solidFill>
                  <a:srgbClr val="FF0000"/>
                </a:solidFill>
              </a:rPr>
              <a:t>src</a:t>
            </a:r>
            <a:r>
              <a:rPr lang="en-IN" sz="2600" dirty="0">
                <a:solidFill>
                  <a:srgbClr val="FF0000"/>
                </a:solidFill>
              </a:rPr>
              <a:t>="workplace.jpg" alt="Workplace" </a:t>
            </a:r>
            <a:r>
              <a:rPr lang="en-IN" sz="2600" dirty="0" err="1" smtClean="0">
                <a:solidFill>
                  <a:srgbClr val="FF0000"/>
                </a:solidFill>
              </a:rPr>
              <a:t>usemap</a:t>
            </a:r>
            <a:r>
              <a:rPr lang="en-IN" sz="2600" dirty="0">
                <a:solidFill>
                  <a:srgbClr val="FF0000"/>
                </a:solidFill>
              </a:rPr>
              <a:t>="#</a:t>
            </a:r>
            <a:r>
              <a:rPr lang="en-IN" sz="2600" dirty="0" err="1" smtClean="0">
                <a:solidFill>
                  <a:srgbClr val="FF0000"/>
                </a:solidFill>
              </a:rPr>
              <a:t>workmap</a:t>
            </a:r>
            <a:r>
              <a:rPr lang="en-IN" sz="2600" dirty="0" smtClean="0">
                <a:solidFill>
                  <a:srgbClr val="FF0000"/>
                </a:solidFill>
              </a:rPr>
              <a:t>“&gt;</a:t>
            </a:r>
            <a:r>
              <a:rPr lang="en-IN" sz="2600" dirty="0">
                <a:solidFill>
                  <a:srgbClr val="FF0000"/>
                </a:solidFill>
              </a:rPr>
              <a:t/>
            </a:r>
            <a:br>
              <a:rPr lang="en-IN" sz="2600" dirty="0">
                <a:solidFill>
                  <a:srgbClr val="FF0000"/>
                </a:solidFill>
              </a:rPr>
            </a:br>
            <a:endParaRPr lang="en-IN" sz="2600" dirty="0" smtClean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600" dirty="0" smtClean="0">
                <a:solidFill>
                  <a:srgbClr val="FF0000"/>
                </a:solidFill>
              </a:rPr>
              <a:t>&lt;</a:t>
            </a:r>
            <a:r>
              <a:rPr lang="en-IN" sz="2600" dirty="0">
                <a:solidFill>
                  <a:srgbClr val="FF0000"/>
                </a:solidFill>
              </a:rPr>
              <a:t>map name="</a:t>
            </a:r>
            <a:r>
              <a:rPr lang="en-IN" sz="2600" dirty="0" err="1">
                <a:solidFill>
                  <a:srgbClr val="FF0000"/>
                </a:solidFill>
              </a:rPr>
              <a:t>workmap</a:t>
            </a:r>
            <a:r>
              <a:rPr lang="en-IN" sz="2600" dirty="0">
                <a:solidFill>
                  <a:srgbClr val="FF0000"/>
                </a:solidFill>
              </a:rPr>
              <a:t>"&gt;</a:t>
            </a:r>
            <a:br>
              <a:rPr lang="en-IN" sz="2600" dirty="0">
                <a:solidFill>
                  <a:srgbClr val="FF0000"/>
                </a:solidFill>
              </a:rPr>
            </a:br>
            <a:r>
              <a:rPr lang="en-IN" sz="2600" dirty="0" smtClean="0">
                <a:solidFill>
                  <a:srgbClr val="FF0000"/>
                </a:solidFill>
              </a:rPr>
              <a:t>&lt;</a:t>
            </a:r>
            <a:r>
              <a:rPr lang="en-IN" sz="2600" dirty="0">
                <a:solidFill>
                  <a:srgbClr val="FF0000"/>
                </a:solidFill>
              </a:rPr>
              <a:t>area shape="</a:t>
            </a:r>
            <a:r>
              <a:rPr lang="en-IN" sz="2600" dirty="0" err="1">
                <a:solidFill>
                  <a:srgbClr val="FF0000"/>
                </a:solidFill>
              </a:rPr>
              <a:t>rect</a:t>
            </a:r>
            <a:r>
              <a:rPr lang="en-IN" sz="2600" dirty="0">
                <a:solidFill>
                  <a:srgbClr val="FF0000"/>
                </a:solidFill>
              </a:rPr>
              <a:t>" </a:t>
            </a:r>
            <a:r>
              <a:rPr lang="en-IN" sz="2600" dirty="0" err="1">
                <a:solidFill>
                  <a:srgbClr val="FF0000"/>
                </a:solidFill>
              </a:rPr>
              <a:t>coords</a:t>
            </a:r>
            <a:r>
              <a:rPr lang="en-IN" sz="2600" dirty="0">
                <a:solidFill>
                  <a:srgbClr val="FF0000"/>
                </a:solidFill>
              </a:rPr>
              <a:t>="34,44,270,350" alt="Computer" </a:t>
            </a:r>
            <a:r>
              <a:rPr lang="en-IN" sz="2600" dirty="0" err="1">
                <a:solidFill>
                  <a:srgbClr val="FF0000"/>
                </a:solidFill>
              </a:rPr>
              <a:t>href</a:t>
            </a:r>
            <a:r>
              <a:rPr lang="en-IN" sz="2600" dirty="0">
                <a:solidFill>
                  <a:srgbClr val="FF0000"/>
                </a:solidFill>
              </a:rPr>
              <a:t>="computer.htm"&gt;</a:t>
            </a:r>
            <a:br>
              <a:rPr lang="en-IN" sz="2600" dirty="0">
                <a:solidFill>
                  <a:srgbClr val="FF0000"/>
                </a:solidFill>
              </a:rPr>
            </a:br>
            <a:r>
              <a:rPr lang="en-IN" sz="2600" dirty="0" smtClean="0">
                <a:solidFill>
                  <a:srgbClr val="FF0000"/>
                </a:solidFill>
              </a:rPr>
              <a:t>&lt;</a:t>
            </a:r>
            <a:r>
              <a:rPr lang="en-IN" sz="2600" dirty="0">
                <a:solidFill>
                  <a:srgbClr val="FF0000"/>
                </a:solidFill>
              </a:rPr>
              <a:t>area shape="circle" </a:t>
            </a:r>
            <a:r>
              <a:rPr lang="en-IN" sz="2600" dirty="0" err="1">
                <a:solidFill>
                  <a:srgbClr val="FF0000"/>
                </a:solidFill>
              </a:rPr>
              <a:t>coords</a:t>
            </a:r>
            <a:r>
              <a:rPr lang="en-IN" sz="2600" dirty="0">
                <a:solidFill>
                  <a:srgbClr val="FF0000"/>
                </a:solidFill>
              </a:rPr>
              <a:t>="337,300,44" alt="Coffee" </a:t>
            </a:r>
            <a:r>
              <a:rPr lang="en-IN" sz="2600" dirty="0" err="1">
                <a:solidFill>
                  <a:srgbClr val="FF0000"/>
                </a:solidFill>
              </a:rPr>
              <a:t>href</a:t>
            </a:r>
            <a:r>
              <a:rPr lang="en-IN" sz="2600" dirty="0">
                <a:solidFill>
                  <a:srgbClr val="FF0000"/>
                </a:solidFill>
              </a:rPr>
              <a:t>="coffee.htm"&gt;</a:t>
            </a:r>
            <a:br>
              <a:rPr lang="en-IN" sz="2600" dirty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&lt;/map&gt;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30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876274" cy="3581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600" y="4394537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mtClean="0"/>
              <a:t>Embed </a:t>
            </a:r>
            <a:r>
              <a:rPr lang="en-IN" sz="2400" dirty="0"/>
              <a:t>an image map picture (India map) on a Web page that provides different links to other Web pages(any five states) and show the related information (like capital , state language, etc.) depending on where a user clicks on the image. Perform a CSS3 animation code. </a:t>
            </a:r>
          </a:p>
        </p:txBody>
      </p:sp>
    </p:spTree>
    <p:extLst>
      <p:ext uri="{BB962C8B-B14F-4D97-AF65-F5344CB8AC3E}">
        <p14:creationId xmlns:p14="http://schemas.microsoft.com/office/powerpoint/2010/main" val="337109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9067800" cy="4411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&lt;html&gt;  </a:t>
            </a:r>
          </a:p>
          <a:p>
            <a:pPr marL="0" indent="0">
              <a:buNone/>
            </a:pPr>
            <a:r>
              <a:rPr lang="en-IN" sz="2400" dirty="0" smtClean="0"/>
              <a:t>&lt;body&gt; </a:t>
            </a:r>
          </a:p>
          <a:p>
            <a:pPr marL="0" indent="0">
              <a:buNone/>
            </a:pPr>
            <a:r>
              <a:rPr lang="en-IN" sz="2400" dirty="0" smtClean="0"/>
              <a:t> &lt;p&gt;Click on the India map &gt; </a:t>
            </a:r>
          </a:p>
          <a:p>
            <a:pPr marL="0" indent="0">
              <a:buNone/>
            </a:pPr>
            <a:r>
              <a:rPr lang="en-IN" sz="2400" dirty="0" smtClean="0"/>
              <a:t> &lt;</a:t>
            </a:r>
            <a:r>
              <a:rPr lang="en-IN" sz="2400" dirty="0" err="1" smtClean="0"/>
              <a:t>img</a:t>
            </a:r>
            <a:r>
              <a:rPr lang="en-IN" sz="2400" dirty="0" smtClean="0"/>
              <a:t> </a:t>
            </a:r>
            <a:r>
              <a:rPr lang="en-IN" sz="2400" dirty="0" err="1" smtClean="0"/>
              <a:t>src</a:t>
            </a:r>
            <a:r>
              <a:rPr lang="en-IN" sz="2400" dirty="0" smtClean="0"/>
              <a:t>="India.gif" width="145" height="126" alt="India" </a:t>
            </a:r>
            <a:r>
              <a:rPr lang="en-IN" sz="2400" dirty="0" err="1" smtClean="0"/>
              <a:t>usemap</a:t>
            </a:r>
            <a:r>
              <a:rPr lang="en-IN" sz="2400" dirty="0" smtClean="0"/>
              <a:t>="</a:t>
            </a:r>
            <a:r>
              <a:rPr lang="en-IN" sz="2400" dirty="0" err="1" smtClean="0"/>
              <a:t>indiamap</a:t>
            </a:r>
            <a:r>
              <a:rPr lang="en-IN" sz="2400" dirty="0" smtClean="0"/>
              <a:t>"&gt; </a:t>
            </a:r>
          </a:p>
          <a:p>
            <a:pPr marL="0" indent="0">
              <a:buNone/>
            </a:pPr>
            <a:r>
              <a:rPr lang="en-IN" sz="2400" dirty="0" smtClean="0"/>
              <a:t> &lt;map name="</a:t>
            </a:r>
            <a:r>
              <a:rPr lang="en-IN" sz="2400" dirty="0" err="1" smtClean="0"/>
              <a:t>indiamap</a:t>
            </a:r>
            <a:r>
              <a:rPr lang="en-IN" sz="2400" dirty="0" smtClean="0"/>
              <a:t>"&gt;   </a:t>
            </a:r>
          </a:p>
          <a:p>
            <a:pPr marL="0" indent="0">
              <a:buNone/>
            </a:pPr>
            <a:r>
              <a:rPr lang="en-IN" sz="2400" dirty="0" smtClean="0"/>
              <a:t>&lt;area shape="</a:t>
            </a:r>
            <a:r>
              <a:rPr lang="en-IN" sz="2400" dirty="0" err="1" smtClean="0"/>
              <a:t>rect</a:t>
            </a:r>
            <a:r>
              <a:rPr lang="en-IN" sz="2400" dirty="0" smtClean="0"/>
              <a:t>" </a:t>
            </a:r>
            <a:r>
              <a:rPr lang="en-IN" sz="2400" dirty="0" err="1" smtClean="0"/>
              <a:t>coords</a:t>
            </a:r>
            <a:r>
              <a:rPr lang="en-IN" sz="2400" dirty="0" smtClean="0"/>
              <a:t>="0,0,82,126" alt="AP" </a:t>
            </a:r>
            <a:r>
              <a:rPr lang="en-IN" sz="2400" dirty="0" err="1" smtClean="0"/>
              <a:t>href</a:t>
            </a:r>
            <a:r>
              <a:rPr lang="en-IN" sz="2400" dirty="0" smtClean="0"/>
              <a:t>="AP.htm"&gt;   </a:t>
            </a:r>
          </a:p>
          <a:p>
            <a:pPr marL="0" indent="0">
              <a:buNone/>
            </a:pPr>
            <a:r>
              <a:rPr lang="en-IN" sz="2400" dirty="0" smtClean="0"/>
              <a:t>&lt;area shape="circle" </a:t>
            </a:r>
            <a:r>
              <a:rPr lang="en-IN" sz="2400" dirty="0" err="1" smtClean="0"/>
              <a:t>coords</a:t>
            </a:r>
            <a:r>
              <a:rPr lang="en-IN" sz="2400" dirty="0" smtClean="0"/>
              <a:t>="90,58,3" alt="TN" </a:t>
            </a:r>
            <a:r>
              <a:rPr lang="en-IN" sz="2400" dirty="0" err="1" smtClean="0"/>
              <a:t>href</a:t>
            </a:r>
            <a:r>
              <a:rPr lang="en-IN" sz="2400" dirty="0" smtClean="0"/>
              <a:t>="TN.htm"&gt;   </a:t>
            </a:r>
          </a:p>
          <a:p>
            <a:pPr marL="0" indent="0">
              <a:buNone/>
            </a:pPr>
            <a:r>
              <a:rPr lang="en-IN" sz="2400" dirty="0" smtClean="0"/>
              <a:t>&lt;area shape="circle" </a:t>
            </a:r>
            <a:r>
              <a:rPr lang="en-IN" sz="2400" dirty="0" err="1" smtClean="0"/>
              <a:t>coords</a:t>
            </a:r>
            <a:r>
              <a:rPr lang="en-IN" sz="2400" dirty="0" smtClean="0"/>
              <a:t>="124,58,8" alt="KA" </a:t>
            </a:r>
            <a:r>
              <a:rPr lang="en-IN" sz="2400" dirty="0" err="1" smtClean="0"/>
              <a:t>href</a:t>
            </a:r>
            <a:r>
              <a:rPr lang="en-IN" sz="2400" dirty="0" smtClean="0"/>
              <a:t>="KA.htm"&gt; </a:t>
            </a:r>
          </a:p>
          <a:p>
            <a:pPr marL="0" indent="0">
              <a:buNone/>
            </a:pPr>
            <a:r>
              <a:rPr lang="en-IN" sz="2400" dirty="0" smtClean="0"/>
              <a:t>&lt;/map&gt; </a:t>
            </a:r>
          </a:p>
          <a:p>
            <a:pPr marL="0" indent="0">
              <a:buNone/>
            </a:pPr>
            <a:r>
              <a:rPr lang="en-IN" sz="2400" dirty="0" smtClean="0"/>
              <a:t>&lt;/body&gt; </a:t>
            </a:r>
          </a:p>
          <a:p>
            <a:pPr marL="0" indent="0">
              <a:buNone/>
            </a:pPr>
            <a:r>
              <a:rPr lang="en-IN" sz="2400" dirty="0" smtClean="0"/>
              <a:t>&lt;/html&gt;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CSS3 animation for AP.html, TN.html and KA.html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EB18B-3F0A-4985-B475-3D254E3681D5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359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smtClean="0"/>
              <a:t>What is HTML5?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altLang="en-US" sz="2400" dirty="0" smtClean="0"/>
              <a:t>HTML5 is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newest version </a:t>
            </a:r>
            <a:r>
              <a:rPr lang="en-US" altLang="en-US" sz="2400" dirty="0" smtClean="0"/>
              <a:t>of HTML, only recently gaining partial support by the makers of web browsers.</a:t>
            </a:r>
          </a:p>
          <a:p>
            <a:pPr>
              <a:lnSpc>
                <a:spcPts val="3000"/>
              </a:lnSpc>
            </a:pPr>
            <a:r>
              <a:rPr lang="en-US" altLang="en-US" sz="2400" dirty="0" smtClean="0"/>
              <a:t>It incorporates all features from earlier versions of HTML, including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stricter XHTML</a:t>
            </a:r>
            <a:r>
              <a:rPr lang="en-US" altLang="en-US" sz="2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altLang="en-US" sz="2400" dirty="0" smtClean="0"/>
              <a:t>It adds a diverse </a:t>
            </a:r>
            <a:r>
              <a:rPr lang="en-US" altLang="en-US" sz="2400" dirty="0" smtClean="0">
                <a:solidFill>
                  <a:srgbClr val="FF0000"/>
                </a:solidFill>
              </a:rPr>
              <a:t>set of new tools </a:t>
            </a:r>
            <a:r>
              <a:rPr lang="en-US" altLang="en-US" sz="2400" dirty="0" smtClean="0"/>
              <a:t>for the web developer to use.</a:t>
            </a:r>
          </a:p>
          <a:p>
            <a:pPr>
              <a:lnSpc>
                <a:spcPts val="3000"/>
              </a:lnSpc>
            </a:pPr>
            <a:r>
              <a:rPr lang="en-US" altLang="en-US" sz="2400" dirty="0" smtClean="0"/>
              <a:t>It is still a work in progress.  No browsers have full HTML5 support.  It will be many years – perhaps not until 2018 or later - before being fully defined and supported.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093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669" y="159225"/>
            <a:ext cx="8229600" cy="838200"/>
          </a:xfrm>
        </p:spPr>
        <p:txBody>
          <a:bodyPr/>
          <a:lstStyle/>
          <a:p>
            <a:pPr algn="ctr"/>
            <a:r>
              <a:rPr lang="en-US" altLang="en-US" sz="4000" dirty="0" smtClean="0"/>
              <a:t>Goals of HTML5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997425"/>
            <a:ext cx="8763000" cy="5631975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altLang="en-US" sz="2800" dirty="0" smtClean="0"/>
              <a:t>Support all existing web pages.  With HTML5, there is </a:t>
            </a:r>
            <a:r>
              <a:rPr lang="en-US" altLang="en-US" sz="2800" dirty="0" smtClean="0">
                <a:solidFill>
                  <a:srgbClr val="FF0000"/>
                </a:solidFill>
              </a:rPr>
              <a:t>no requirement to go back </a:t>
            </a:r>
            <a:r>
              <a:rPr lang="en-US" altLang="en-US" sz="2800" dirty="0" smtClean="0"/>
              <a:t>and revise older websites.</a:t>
            </a:r>
          </a:p>
          <a:p>
            <a:pPr>
              <a:lnSpc>
                <a:spcPts val="3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Reduce</a:t>
            </a:r>
            <a:r>
              <a:rPr lang="en-US" altLang="en-US" sz="2800" dirty="0" smtClean="0"/>
              <a:t> the need for </a:t>
            </a:r>
            <a:r>
              <a:rPr lang="en-US" altLang="en-US" sz="2800" dirty="0" smtClean="0">
                <a:solidFill>
                  <a:srgbClr val="FF0000"/>
                </a:solidFill>
              </a:rPr>
              <a:t>external plugins </a:t>
            </a:r>
            <a:r>
              <a:rPr lang="en-US" altLang="en-US" sz="2800" dirty="0" smtClean="0"/>
              <a:t>and scripts to show website content.</a:t>
            </a:r>
          </a:p>
          <a:p>
            <a:pPr>
              <a:lnSpc>
                <a:spcPts val="3000"/>
              </a:lnSpc>
            </a:pPr>
            <a:r>
              <a:rPr lang="en-US" altLang="en-US" sz="2800" dirty="0" smtClean="0"/>
              <a:t>Improve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semantic definition </a:t>
            </a:r>
            <a:r>
              <a:rPr lang="en-US" altLang="en-US" sz="2800" dirty="0" smtClean="0"/>
              <a:t>(i.e. meaning and purpose) of page elements.</a:t>
            </a:r>
          </a:p>
          <a:p>
            <a:pPr>
              <a:lnSpc>
                <a:spcPts val="3000"/>
              </a:lnSpc>
            </a:pPr>
            <a:r>
              <a:rPr lang="en-US" altLang="en-US" sz="2800" dirty="0" smtClean="0"/>
              <a:t>Make the rendering of web content universal and </a:t>
            </a:r>
            <a:r>
              <a:rPr lang="en-US" altLang="en-US" sz="2800" dirty="0" smtClean="0">
                <a:solidFill>
                  <a:srgbClr val="FF0000"/>
                </a:solidFill>
              </a:rPr>
              <a:t>independent</a:t>
            </a:r>
            <a:r>
              <a:rPr lang="en-US" altLang="en-US" sz="2800" dirty="0" smtClean="0"/>
              <a:t> of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device</a:t>
            </a:r>
            <a:r>
              <a:rPr lang="en-US" altLang="en-US" sz="2800" dirty="0" smtClean="0"/>
              <a:t> being used.</a:t>
            </a:r>
          </a:p>
          <a:p>
            <a:pPr>
              <a:lnSpc>
                <a:spcPts val="3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Handle</a:t>
            </a:r>
            <a:r>
              <a:rPr lang="en-US" altLang="en-US" sz="2800" dirty="0" smtClean="0"/>
              <a:t> web documents </a:t>
            </a:r>
            <a:r>
              <a:rPr lang="en-US" altLang="en-US" sz="2800" dirty="0" smtClean="0">
                <a:solidFill>
                  <a:srgbClr val="FF0000"/>
                </a:solidFill>
              </a:rPr>
              <a:t>errors</a:t>
            </a:r>
            <a:r>
              <a:rPr lang="en-US" altLang="en-US" sz="2800" dirty="0" smtClean="0"/>
              <a:t> in a better and more consistent fashion.</a:t>
            </a:r>
          </a:p>
        </p:txBody>
      </p:sp>
    </p:spTree>
    <p:extLst>
      <p:ext uri="{BB962C8B-B14F-4D97-AF65-F5344CB8AC3E}">
        <p14:creationId xmlns:p14="http://schemas.microsoft.com/office/powerpoint/2010/main" val="126378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altLang="en-US" sz="4000" smtClean="0"/>
              <a:t>New Elements in HTML5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581400" y="1985963"/>
            <a:ext cx="1981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&lt;</a:t>
            </a:r>
            <a:r>
              <a:rPr lang="en-US" altLang="en-US" sz="2800" dirty="0" err="1"/>
              <a:t>figcaption</a:t>
            </a:r>
            <a:r>
              <a:rPr lang="en-US" altLang="en-US" sz="2800" dirty="0"/>
              <a:t>&gt;</a:t>
            </a:r>
          </a:p>
          <a:p>
            <a:r>
              <a:rPr lang="en-US" altLang="en-US" sz="2800" dirty="0"/>
              <a:t>&lt;footer&gt;</a:t>
            </a:r>
          </a:p>
          <a:p>
            <a:r>
              <a:rPr lang="en-US" altLang="en-US" sz="2800" dirty="0"/>
              <a:t>&lt;header&gt;</a:t>
            </a:r>
          </a:p>
          <a:p>
            <a:r>
              <a:rPr lang="en-US" altLang="en-US" sz="2800" dirty="0"/>
              <a:t>&lt;</a:t>
            </a:r>
            <a:r>
              <a:rPr lang="en-US" altLang="en-US" sz="2800" dirty="0" err="1"/>
              <a:t>hgroup</a:t>
            </a:r>
            <a:r>
              <a:rPr lang="en-US" altLang="en-US" sz="2800" dirty="0"/>
              <a:t>&gt;</a:t>
            </a:r>
          </a:p>
          <a:p>
            <a:r>
              <a:rPr lang="en-US" altLang="en-US" sz="2800" dirty="0"/>
              <a:t>&lt;mark&gt;</a:t>
            </a:r>
            <a:endParaRPr lang="en-US" altLang="en-US" sz="2800" dirty="0">
              <a:solidFill>
                <a:srgbClr val="FF3300"/>
              </a:solidFill>
            </a:endParaRPr>
          </a:p>
          <a:p>
            <a:r>
              <a:rPr lang="en-US" altLang="en-US" sz="2800" dirty="0"/>
              <a:t>&lt;</a:t>
            </a:r>
            <a:r>
              <a:rPr lang="en-US" altLang="en-US" sz="2800" dirty="0" err="1"/>
              <a:t>nav</a:t>
            </a:r>
            <a:r>
              <a:rPr lang="en-US" altLang="en-US" sz="2800" dirty="0"/>
              <a:t>&gt;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248400" y="1985963"/>
            <a:ext cx="1981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&lt;progress&gt;</a:t>
            </a:r>
          </a:p>
          <a:p>
            <a:r>
              <a:rPr lang="en-US" altLang="en-US" sz="2800" dirty="0"/>
              <a:t>&lt;section&gt;</a:t>
            </a:r>
          </a:p>
          <a:p>
            <a:r>
              <a:rPr lang="en-US" altLang="en-US" sz="2800" dirty="0"/>
              <a:t>&lt;source&gt;</a:t>
            </a:r>
          </a:p>
          <a:p>
            <a:r>
              <a:rPr lang="en-US" altLang="en-US" sz="2800" dirty="0"/>
              <a:t>&lt;</a:t>
            </a:r>
            <a:r>
              <a:rPr lang="en-US" altLang="en-US" sz="2800" dirty="0" err="1"/>
              <a:t>svg</a:t>
            </a:r>
            <a:r>
              <a:rPr lang="en-US" altLang="en-US" sz="2800" dirty="0"/>
              <a:t>&gt;</a:t>
            </a:r>
          </a:p>
          <a:p>
            <a:r>
              <a:rPr lang="en-US" altLang="en-US" sz="2800" dirty="0"/>
              <a:t>&lt;time&gt;</a:t>
            </a:r>
          </a:p>
          <a:p>
            <a:r>
              <a:rPr lang="en-US" altLang="en-US" sz="2800" dirty="0"/>
              <a:t>&lt;video&gt;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762000" y="1985963"/>
            <a:ext cx="1981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&lt;article&gt;</a:t>
            </a:r>
          </a:p>
          <a:p>
            <a:r>
              <a:rPr lang="en-US" altLang="en-US" sz="2800" dirty="0"/>
              <a:t>&lt;aside&gt;</a:t>
            </a:r>
          </a:p>
          <a:p>
            <a:r>
              <a:rPr lang="en-US" altLang="en-US" sz="2800" dirty="0"/>
              <a:t>&lt;audio&gt;</a:t>
            </a:r>
          </a:p>
          <a:p>
            <a:r>
              <a:rPr lang="en-US" altLang="en-US" sz="2800" dirty="0"/>
              <a:t>&lt;canvas&gt;</a:t>
            </a:r>
          </a:p>
          <a:p>
            <a:r>
              <a:rPr lang="en-US" altLang="en-US" sz="2800" dirty="0"/>
              <a:t>&lt;</a:t>
            </a:r>
            <a:r>
              <a:rPr lang="en-US" altLang="en-US" sz="2800" dirty="0" err="1"/>
              <a:t>datalist</a:t>
            </a:r>
            <a:r>
              <a:rPr lang="en-US" altLang="en-US" sz="2800" dirty="0"/>
              <a:t>&gt;</a:t>
            </a:r>
          </a:p>
          <a:p>
            <a:r>
              <a:rPr lang="en-US" altLang="en-US" sz="2800" dirty="0"/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301951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1777"/>
            <a:ext cx="8229600" cy="838200"/>
          </a:xfrm>
        </p:spPr>
        <p:txBody>
          <a:bodyPr/>
          <a:lstStyle/>
          <a:p>
            <a:pPr algn="ctr"/>
            <a:r>
              <a:rPr lang="en-US" altLang="en-US" sz="4000" dirty="0" smtClean="0"/>
              <a:t>Other New Features in HTML5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016" name="Rectangle 3"/>
          <p:cNvSpPr>
            <a:spLocks noChangeArrowheads="1"/>
          </p:cNvSpPr>
          <p:nvPr/>
        </p:nvSpPr>
        <p:spPr bwMode="auto">
          <a:xfrm>
            <a:off x="76200" y="1219200"/>
            <a:ext cx="86106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/>
              <a:t>Built-in </a:t>
            </a:r>
            <a:r>
              <a:rPr lang="en-US" altLang="en-US" sz="2400" dirty="0">
                <a:solidFill>
                  <a:srgbClr val="FF0000"/>
                </a:solidFill>
              </a:rPr>
              <a:t>audio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video</a:t>
            </a:r>
            <a:r>
              <a:rPr lang="en-US" altLang="en-US" sz="2400" dirty="0"/>
              <a:t> support (without plugins)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Enhanced </a:t>
            </a:r>
            <a:r>
              <a:rPr lang="en-US" altLang="en-US" sz="2400" dirty="0">
                <a:solidFill>
                  <a:srgbClr val="FF0000"/>
                </a:solidFill>
              </a:rPr>
              <a:t>form controls </a:t>
            </a:r>
            <a:r>
              <a:rPr lang="en-US" altLang="en-US" sz="2400" dirty="0"/>
              <a:t>and attributes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Canvas</a:t>
            </a:r>
            <a:r>
              <a:rPr lang="en-US" altLang="en-US" sz="2400" dirty="0"/>
              <a:t> (a way to draw directly on a web page)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Drag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Drop</a:t>
            </a:r>
            <a:r>
              <a:rPr lang="en-US" altLang="en-US" sz="2400" dirty="0"/>
              <a:t> functionality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Support for </a:t>
            </a:r>
            <a:r>
              <a:rPr lang="en-US" altLang="en-US" sz="2400" dirty="0">
                <a:solidFill>
                  <a:srgbClr val="FF0000"/>
                </a:solidFill>
              </a:rPr>
              <a:t>CSS3 </a:t>
            </a:r>
            <a:r>
              <a:rPr lang="en-US" altLang="en-US" sz="2400" dirty="0"/>
              <a:t>(the newer and more powerful version of CSS)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More advanced features for web developers, such as </a:t>
            </a:r>
            <a:r>
              <a:rPr lang="en-US" altLang="en-US" sz="2400" dirty="0">
                <a:solidFill>
                  <a:srgbClr val="FF0000"/>
                </a:solidFill>
              </a:rPr>
              <a:t>data storage</a:t>
            </a:r>
            <a:r>
              <a:rPr lang="en-US" altLang="en-US" sz="2400" dirty="0"/>
              <a:t> and offline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49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4582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dirty="0" smtClean="0">
                <a:solidFill>
                  <a:srgbClr val="FF3300"/>
                </a:solidFill>
                <a:latin typeface="Georgia" pitchFamily="18" charset="0"/>
              </a:rPr>
              <a:t/>
            </a:r>
            <a:br>
              <a:rPr lang="en-US" altLang="en-US" sz="3200" dirty="0" smtClean="0">
                <a:solidFill>
                  <a:srgbClr val="FF3300"/>
                </a:solidFill>
                <a:latin typeface="Georgia" pitchFamily="18" charset="0"/>
              </a:rPr>
            </a:br>
            <a:r>
              <a:rPr lang="en-US" altLang="en-US" sz="3200" dirty="0" smtClean="0">
                <a:solidFill>
                  <a:srgbClr val="FF3300"/>
                </a:solidFill>
                <a:latin typeface="Georgia" pitchFamily="18" charset="0"/>
              </a:rPr>
              <a:t>Forms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 Types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smtClean="0">
                <a:solidFill>
                  <a:srgbClr val="FF3300"/>
                </a:solidFill>
                <a:latin typeface="Georgia" pitchFamily="18" charset="0"/>
              </a:rPr>
              <a:t/>
            </a:r>
            <a:br>
              <a:rPr lang="en-US" altLang="en-US" sz="3200" dirty="0" smtClean="0">
                <a:solidFill>
                  <a:srgbClr val="FF3300"/>
                </a:solidFill>
                <a:latin typeface="Georgia" pitchFamily="18" charset="0"/>
              </a:rPr>
            </a:br>
            <a:endParaRPr lang="en-GB" altLang="en-US" sz="3200" dirty="0" smtClean="0">
              <a:solidFill>
                <a:srgbClr val="FF3300"/>
              </a:solidFill>
              <a:latin typeface="Georgia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6248400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2400" b="1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with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checkbox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text, password, and submit. Here’s the full list of types that were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before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■ checkbox ■ file  ■ hidden ■ image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password  ■ radio ■ reset ■ submit ■ text</a:t>
            </a:r>
          </a:p>
          <a:p>
            <a:pPr marL="0" indent="0">
              <a:buFontTx/>
              <a:buNone/>
              <a:defRPr/>
            </a:pPr>
            <a:endParaRPr lang="en-US" sz="2400" dirty="0" smtClean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us input types that provide for more data-specific UI elements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native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total of </a:t>
            </a:r>
            <a:r>
              <a:rPr lang="en-US" sz="2400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input types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search ■ email■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date■ month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week■ time■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-local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number■ range■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US" sz="2400" b="1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100941"/>
            <a:ext cx="411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autocomplete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autofocus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formenctype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formmethod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formnovalidate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formtarget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143000"/>
            <a:ext cx="426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height and width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list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min and max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multiple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pattern (</a:t>
            </a:r>
            <a:r>
              <a:rPr lang="en-US" altLang="en-US" sz="2800" dirty="0" err="1">
                <a:latin typeface="Arial" panose="020B0604020202020204" pitchFamily="34" charset="0"/>
              </a:rPr>
              <a:t>regexp</a:t>
            </a:r>
            <a:r>
              <a:rPr lang="en-US" altLang="en-US" sz="2800" dirty="0">
                <a:latin typeface="Arial" panose="020B0604020202020204" pitchFamily="34" charset="0"/>
              </a:rPr>
              <a:t>)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placeholder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required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step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048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HTML5 added the following attributes for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&lt;input&gt;</a:t>
            </a:r>
            <a:r>
              <a:rPr lang="en-US" altLang="en-US" sz="2400" dirty="0">
                <a:solidFill>
                  <a:srgbClr val="FF0000"/>
                </a:solidFill>
              </a:rPr>
              <a:t>: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1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22" y="152400"/>
            <a:ext cx="8861378" cy="6096000"/>
          </a:xfrm>
        </p:spPr>
        <p:txBody>
          <a:bodyPr/>
          <a:lstStyle/>
          <a:p>
            <a:r>
              <a:rPr lang="en-US" sz="2800" dirty="0"/>
              <a:t>whether a form or input field should have </a:t>
            </a:r>
            <a:r>
              <a:rPr lang="en-US" sz="2800" dirty="0">
                <a:solidFill>
                  <a:srgbClr val="FF0000"/>
                </a:solidFill>
              </a:rPr>
              <a:t>autocomplete</a:t>
            </a:r>
            <a:r>
              <a:rPr lang="en-US" sz="2800" dirty="0"/>
              <a:t> on or off</a:t>
            </a:r>
            <a:r>
              <a:rPr lang="en-US" sz="2800" dirty="0" smtClean="0"/>
              <a:t>.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novalidate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specifies that the form data should not be validated when submitted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nput </a:t>
            </a:r>
            <a:r>
              <a:rPr lang="en-US" sz="2800" dirty="0"/>
              <a:t>field should automatically get </a:t>
            </a:r>
            <a:r>
              <a:rPr lang="en-US" sz="2800" dirty="0">
                <a:solidFill>
                  <a:srgbClr val="FF0000"/>
                </a:solidFill>
              </a:rPr>
              <a:t>focus</a:t>
            </a:r>
            <a:r>
              <a:rPr lang="en-US" sz="2800" dirty="0"/>
              <a:t> when the page loads</a:t>
            </a:r>
            <a:r>
              <a:rPr lang="en-US" sz="2800" dirty="0" smtClean="0"/>
              <a:t>.</a:t>
            </a:r>
          </a:p>
          <a:p>
            <a:endParaRPr lang="en-US" sz="16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4148" y="3200400"/>
            <a:ext cx="906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formnovalidate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attribute can be used with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type="submit"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3733800"/>
            <a:ext cx="8991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pattern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attribute specifies a regular expression that the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&lt;input&gt;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element's value is checked against.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3954" y="4808612"/>
            <a:ext cx="88238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pattern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attribute works with the following input types: text, search,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url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email, and password.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6852" y="5762719"/>
            <a:ext cx="88909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required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attribute specifies that an input field must be filled out before submitting the form.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4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1413</Words>
  <Application>Microsoft Office PowerPoint</Application>
  <PresentationFormat>On-screen Show (4:3)</PresentationFormat>
  <Paragraphs>224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Unicode MS</vt:lpstr>
      <vt:lpstr>MS PGothic</vt:lpstr>
      <vt:lpstr>MS PGothic</vt:lpstr>
      <vt:lpstr>Arial</vt:lpstr>
      <vt:lpstr>Calibri</vt:lpstr>
      <vt:lpstr>Georgia</vt:lpstr>
      <vt:lpstr>Times New Roman</vt:lpstr>
      <vt:lpstr>Verdana</vt:lpstr>
      <vt:lpstr>Wingdings</vt:lpstr>
      <vt:lpstr>Office Theme</vt:lpstr>
      <vt:lpstr>Introduction to HTML5</vt:lpstr>
      <vt:lpstr>History of HTML</vt:lpstr>
      <vt:lpstr>What is HTML5?</vt:lpstr>
      <vt:lpstr>Goals of HTML5</vt:lpstr>
      <vt:lpstr>New Elements in HTML5</vt:lpstr>
      <vt:lpstr>Other New Features in HTML5</vt:lpstr>
      <vt:lpstr> Forms Input Types  </vt:lpstr>
      <vt:lpstr>PowerPoint Presentation</vt:lpstr>
      <vt:lpstr>PowerPoint Presentation</vt:lpstr>
      <vt:lpstr>Form Enhancements</vt:lpstr>
      <vt:lpstr>&lt;input&gt; types some examples </vt:lpstr>
      <vt:lpstr>HTML5: Video</vt:lpstr>
      <vt:lpstr>HTML5: Video</vt:lpstr>
      <vt:lpstr>HTML5: Audio</vt:lpstr>
      <vt:lpstr>HTML5: Audio</vt:lpstr>
      <vt:lpstr>HTML5: Canvas</vt:lpstr>
      <vt:lpstr>HTML5: Canvas</vt:lpstr>
      <vt:lpstr>HTML5: Canvas</vt:lpstr>
      <vt:lpstr>&lt;canvas&gt;</vt:lpstr>
      <vt:lpstr>SVG – Scalable Vector Graphics – xml based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vinayagam</dc:creator>
  <cp:lastModifiedBy>ponharish jeyakumar</cp:lastModifiedBy>
  <cp:revision>54</cp:revision>
  <dcterms:created xsi:type="dcterms:W3CDTF">2015-07-31T01:26:25Z</dcterms:created>
  <dcterms:modified xsi:type="dcterms:W3CDTF">2020-07-14T14:33:54Z</dcterms:modified>
</cp:coreProperties>
</file>