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0E423C-FB18-49FE-9133-A893E685E839}">
  <a:tblStyle styleId="{170E423C-FB18-49FE-9133-A893E685E83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e64b2618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e64b261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e7ca7bcf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e7ca7bc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e64b26187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e64b2618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e64b26187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e64b2618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e7ca7bcf7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e7ca7bcf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e7ca7bcf7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e7ca7bcf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e7ca7bcf7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e7ca7bcf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e5458a35b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6e5458a3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e5603c4c4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e5603c4c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e5458a35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e5458a35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e5458a35b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e5458a35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6e5603c4c4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6e5603c4c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6e5458a35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6e5458a3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e5603c4c4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e5603c4c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e5603c4c4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6e5603c4c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e5603c4c4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6e5603c4c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e5603c4c4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e5603c4c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6e5603c4c4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6e5603c4c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ccdd309fb3_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ccdd309fb3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e7ca7bcf7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e7ca7bcf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ccdd309fb3_2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ccdd309fb3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ccdd309fb3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ccdd309f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ccdd309fb3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ccdd309fb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e7ca7bcf7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e7ca7bcf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e5458a35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e5458a3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e7ca7bcf7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e7ca7bcf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cdd309fb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cdd309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6"/>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 name="Google Shape;47;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0"/>
          <p:cNvSpPr/>
          <p:nvPr>
            <p:ph idx="2" type="pic"/>
          </p:nvPr>
        </p:nvSpPr>
        <p:spPr>
          <a:xfrm>
            <a:off x="5183188" y="987425"/>
            <a:ext cx="6172200" cy="4873500"/>
          </a:xfrm>
          <a:prstGeom prst="rect">
            <a:avLst/>
          </a:prstGeom>
          <a:noFill/>
          <a:ln>
            <a:noFill/>
          </a:ln>
        </p:spPr>
      </p:sp>
      <p:sp>
        <p:nvSpPr>
          <p:cNvPr id="64" name="Google Shape;64;p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jpg"/><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748117" y="2220537"/>
            <a:ext cx="8821200" cy="1683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br>
              <a:rPr lang="en-IN">
                <a:latin typeface="Times New Roman"/>
                <a:ea typeface="Times New Roman"/>
                <a:cs typeface="Times New Roman"/>
                <a:sym typeface="Times New Roman"/>
              </a:rPr>
            </a:br>
            <a:br>
              <a:rPr lang="en-IN">
                <a:latin typeface="Times New Roman"/>
                <a:ea typeface="Times New Roman"/>
                <a:cs typeface="Times New Roman"/>
                <a:sym typeface="Times New Roman"/>
              </a:rPr>
            </a:br>
            <a:r>
              <a:rPr lang="en-IN" sz="4400">
                <a:latin typeface="Times New Roman"/>
                <a:ea typeface="Times New Roman"/>
                <a:cs typeface="Times New Roman"/>
                <a:sym typeface="Times New Roman"/>
              </a:rPr>
              <a:t>Stock Analysis and Prediction System using Stacked-LSTM </a:t>
            </a:r>
            <a:r>
              <a:rPr lang="en-IN" sz="4400">
                <a:latin typeface="Times New Roman"/>
                <a:ea typeface="Times New Roman"/>
                <a:cs typeface="Times New Roman"/>
                <a:sym typeface="Times New Roman"/>
              </a:rPr>
              <a:t>(Stock Predictor)</a:t>
            </a:r>
            <a:endParaRPr>
              <a:latin typeface="Times New Roman"/>
              <a:ea typeface="Times New Roman"/>
              <a:cs typeface="Times New Roman"/>
              <a:sym typeface="Times New Roman"/>
            </a:endParaRPr>
          </a:p>
        </p:txBody>
      </p:sp>
      <p:sp>
        <p:nvSpPr>
          <p:cNvPr id="85" name="Google Shape;85;p13"/>
          <p:cNvSpPr txBox="1"/>
          <p:nvPr>
            <p:ph idx="1" type="subTitle"/>
          </p:nvPr>
        </p:nvSpPr>
        <p:spPr>
          <a:xfrm>
            <a:off x="3733375" y="4456475"/>
            <a:ext cx="4850700" cy="16557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90000"/>
              </a:lnSpc>
              <a:spcBef>
                <a:spcPts val="0"/>
              </a:spcBef>
              <a:spcAft>
                <a:spcPts val="0"/>
              </a:spcAft>
              <a:buClr>
                <a:schemeClr val="dk1"/>
              </a:buClr>
              <a:buSzPct val="100000"/>
              <a:buNone/>
            </a:pPr>
            <a:r>
              <a:rPr lang="en-IN">
                <a:latin typeface="Times New Roman"/>
                <a:ea typeface="Times New Roman"/>
                <a:cs typeface="Times New Roman"/>
                <a:sym typeface="Times New Roman"/>
              </a:rPr>
              <a:t>Team Members</a:t>
            </a:r>
            <a:endParaRPr/>
          </a:p>
          <a:p>
            <a:pPr indent="-422910" lvl="0" marL="457200" rtl="0" algn="l">
              <a:lnSpc>
                <a:spcPct val="90000"/>
              </a:lnSpc>
              <a:spcBef>
                <a:spcPts val="1000"/>
              </a:spcBef>
              <a:spcAft>
                <a:spcPts val="0"/>
              </a:spcAft>
              <a:buClr>
                <a:schemeClr val="dk1"/>
              </a:buClr>
              <a:buSzPct val="100000"/>
              <a:buAutoNum type="arabicPeriod"/>
            </a:pPr>
            <a:r>
              <a:rPr lang="en-IN">
                <a:latin typeface="Times New Roman"/>
                <a:ea typeface="Times New Roman"/>
                <a:cs typeface="Times New Roman"/>
                <a:sym typeface="Times New Roman"/>
              </a:rPr>
              <a:t>RA2111003010453   Utkarsh Raj Sinha</a:t>
            </a:r>
            <a:endParaRPr/>
          </a:p>
          <a:p>
            <a:pPr indent="-422910" lvl="0" marL="457200" rtl="0" algn="l">
              <a:lnSpc>
                <a:spcPct val="90000"/>
              </a:lnSpc>
              <a:spcBef>
                <a:spcPts val="1000"/>
              </a:spcBef>
              <a:spcAft>
                <a:spcPts val="0"/>
              </a:spcAft>
              <a:buClr>
                <a:schemeClr val="dk1"/>
              </a:buClr>
              <a:buSzPct val="100000"/>
              <a:buFont typeface="Arial"/>
              <a:buAutoNum type="arabicPeriod"/>
            </a:pPr>
            <a:r>
              <a:rPr lang="en-IN">
                <a:latin typeface="Times New Roman"/>
                <a:ea typeface="Times New Roman"/>
                <a:cs typeface="Times New Roman"/>
                <a:sym typeface="Times New Roman"/>
              </a:rPr>
              <a:t>RA2111003010454   Amal Krishna M K</a:t>
            </a:r>
            <a:endParaRPr/>
          </a:p>
          <a:p>
            <a:pPr indent="-422910" lvl="0" marL="457200" rtl="0" algn="l">
              <a:lnSpc>
                <a:spcPct val="90000"/>
              </a:lnSpc>
              <a:spcBef>
                <a:spcPts val="1000"/>
              </a:spcBef>
              <a:spcAft>
                <a:spcPts val="0"/>
              </a:spcAft>
              <a:buClr>
                <a:schemeClr val="dk1"/>
              </a:buClr>
              <a:buSzPct val="100000"/>
              <a:buFont typeface="Arial"/>
              <a:buAutoNum type="arabicPeriod"/>
            </a:pPr>
            <a:r>
              <a:rPr lang="en-IN">
                <a:latin typeface="Times New Roman"/>
                <a:ea typeface="Times New Roman"/>
                <a:cs typeface="Times New Roman"/>
                <a:sym typeface="Times New Roman"/>
              </a:rPr>
              <a:t>RA2111003010480   Debasish Ray </a:t>
            </a:r>
            <a:endParaRPr/>
          </a:p>
          <a:p>
            <a:pPr indent="-304800" lvl="0" marL="457200" rtl="0" algn="ctr">
              <a:lnSpc>
                <a:spcPct val="90000"/>
              </a:lnSpc>
              <a:spcBef>
                <a:spcPts val="1000"/>
              </a:spcBef>
              <a:spcAft>
                <a:spcPts val="0"/>
              </a:spcAft>
              <a:buClr>
                <a:schemeClr val="dk1"/>
              </a:buClr>
              <a:buSzPct val="100000"/>
              <a:buNone/>
            </a:pPr>
            <a:r>
              <a:t/>
            </a:r>
            <a:endParaRPr/>
          </a:p>
        </p:txBody>
      </p:sp>
      <p:sp>
        <p:nvSpPr>
          <p:cNvPr id="86" name="Google Shape;86;p13"/>
          <p:cNvSpPr txBox="1"/>
          <p:nvPr/>
        </p:nvSpPr>
        <p:spPr>
          <a:xfrm>
            <a:off x="2082667" y="5902912"/>
            <a:ext cx="609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FF0000"/>
              </a:solidFill>
              <a:latin typeface="Calibri"/>
              <a:ea typeface="Calibri"/>
              <a:cs typeface="Calibri"/>
              <a:sym typeface="Calibri"/>
            </a:endParaRPr>
          </a:p>
        </p:txBody>
      </p:sp>
      <p:pic>
        <p:nvPicPr>
          <p:cNvPr id="87" name="Google Shape;87;p13"/>
          <p:cNvPicPr preferRelativeResize="0"/>
          <p:nvPr/>
        </p:nvPicPr>
        <p:blipFill rotWithShape="1">
          <a:blip r:embed="rId3">
            <a:alphaModFix/>
          </a:blip>
          <a:srcRect b="86928" l="1038" r="60105" t="1046"/>
          <a:stretch/>
        </p:blipFill>
        <p:spPr>
          <a:xfrm>
            <a:off x="226359" y="161646"/>
            <a:ext cx="2595282" cy="1070699"/>
          </a:xfrm>
          <a:prstGeom prst="rect">
            <a:avLst/>
          </a:prstGeom>
          <a:noFill/>
          <a:ln>
            <a:noFill/>
          </a:ln>
        </p:spPr>
      </p:pic>
      <p:sp>
        <p:nvSpPr>
          <p:cNvPr id="88" name="Google Shape;88;p13"/>
          <p:cNvSpPr txBox="1"/>
          <p:nvPr/>
        </p:nvSpPr>
        <p:spPr>
          <a:xfrm>
            <a:off x="3110753" y="161646"/>
            <a:ext cx="7826188"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SRM Institute of Science and Technology</a:t>
            </a:r>
            <a:endParaRPr/>
          </a:p>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College of Engineering &amp; Technology | School of Computing </a:t>
            </a:r>
            <a:endParaRPr/>
          </a:p>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Department of Computing Technologies</a:t>
            </a:r>
            <a:endParaRPr/>
          </a:p>
        </p:txBody>
      </p:sp>
      <p:sp>
        <p:nvSpPr>
          <p:cNvPr id="89" name="Google Shape;89;p13"/>
          <p:cNvSpPr txBox="1"/>
          <p:nvPr/>
        </p:nvSpPr>
        <p:spPr>
          <a:xfrm>
            <a:off x="3343835" y="1591201"/>
            <a:ext cx="60960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Times New Roman"/>
                <a:ea typeface="Times New Roman"/>
                <a:cs typeface="Times New Roman"/>
                <a:sym typeface="Times New Roman"/>
              </a:rPr>
              <a:t>18CSC305J Artificial Intelligence – Mini Project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2"/>
          <p:cNvPicPr preferRelativeResize="0"/>
          <p:nvPr/>
        </p:nvPicPr>
        <p:blipFill>
          <a:blip r:embed="rId3">
            <a:alphaModFix/>
          </a:blip>
          <a:stretch>
            <a:fillRect/>
          </a:stretch>
        </p:blipFill>
        <p:spPr>
          <a:xfrm>
            <a:off x="876475" y="1066000"/>
            <a:ext cx="3599200" cy="4869125"/>
          </a:xfrm>
          <a:prstGeom prst="rect">
            <a:avLst/>
          </a:prstGeom>
          <a:noFill/>
          <a:ln cap="flat" cmpd="sng" w="9525">
            <a:solidFill>
              <a:schemeClr val="dk1"/>
            </a:solidFill>
            <a:prstDash val="solid"/>
            <a:round/>
            <a:headEnd len="sm" w="sm" type="none"/>
            <a:tailEnd len="sm" w="sm" type="none"/>
          </a:ln>
        </p:spPr>
      </p:pic>
      <p:pic>
        <p:nvPicPr>
          <p:cNvPr id="152" name="Google Shape;152;p22"/>
          <p:cNvPicPr preferRelativeResize="0"/>
          <p:nvPr/>
        </p:nvPicPr>
        <p:blipFill>
          <a:blip r:embed="rId4">
            <a:alphaModFix/>
          </a:blip>
          <a:stretch>
            <a:fillRect/>
          </a:stretch>
        </p:blipFill>
        <p:spPr>
          <a:xfrm>
            <a:off x="7390625" y="1102375"/>
            <a:ext cx="3889869" cy="4869126"/>
          </a:xfrm>
          <a:prstGeom prst="rect">
            <a:avLst/>
          </a:prstGeom>
          <a:noFill/>
          <a:ln cap="flat" cmpd="sng" w="9525">
            <a:solidFill>
              <a:schemeClr val="dk1"/>
            </a:solidFill>
            <a:prstDash val="solid"/>
            <a:round/>
            <a:headEnd len="sm" w="sm" type="none"/>
            <a:tailEnd len="sm" w="sm" type="none"/>
          </a:ln>
        </p:spPr>
      </p:pic>
      <p:sp>
        <p:nvSpPr>
          <p:cNvPr id="153" name="Google Shape;153;p22"/>
          <p:cNvSpPr txBox="1"/>
          <p:nvPr/>
        </p:nvSpPr>
        <p:spPr>
          <a:xfrm>
            <a:off x="876475" y="552050"/>
            <a:ext cx="3599100" cy="3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500">
                <a:solidFill>
                  <a:schemeClr val="dk1"/>
                </a:solidFill>
                <a:latin typeface="Calibri"/>
                <a:ea typeface="Calibri"/>
                <a:cs typeface="Calibri"/>
                <a:sym typeface="Calibri"/>
              </a:rPr>
              <a:t>Google Real-Time Dataset (By YFinance)</a:t>
            </a:r>
            <a:endParaRPr sz="1500">
              <a:solidFill>
                <a:schemeClr val="dk1"/>
              </a:solidFill>
              <a:latin typeface="Calibri"/>
              <a:ea typeface="Calibri"/>
              <a:cs typeface="Calibri"/>
              <a:sym typeface="Calibri"/>
            </a:endParaRPr>
          </a:p>
        </p:txBody>
      </p:sp>
      <p:sp>
        <p:nvSpPr>
          <p:cNvPr id="154" name="Google Shape;154;p22"/>
          <p:cNvSpPr txBox="1"/>
          <p:nvPr/>
        </p:nvSpPr>
        <p:spPr>
          <a:xfrm>
            <a:off x="7448675" y="552050"/>
            <a:ext cx="3773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chemeClr val="dk1"/>
                </a:solidFill>
                <a:latin typeface="Calibri"/>
                <a:ea typeface="Calibri"/>
                <a:cs typeface="Calibri"/>
                <a:sym typeface="Calibri"/>
              </a:rPr>
              <a:t>JP-Morgan</a:t>
            </a:r>
            <a:r>
              <a:rPr lang="en-IN" sz="1500">
                <a:solidFill>
                  <a:schemeClr val="dk1"/>
                </a:solidFill>
                <a:latin typeface="Calibri"/>
                <a:ea typeface="Calibri"/>
                <a:cs typeface="Calibri"/>
                <a:sym typeface="Calibri"/>
              </a:rPr>
              <a:t> Real-Time Dataset (By YFinance)</a:t>
            </a:r>
            <a:endParaRPr sz="1500">
              <a:solidFill>
                <a:schemeClr val="dk1"/>
              </a:solidFill>
              <a:latin typeface="Calibri"/>
              <a:ea typeface="Calibri"/>
              <a:cs typeface="Calibri"/>
              <a:sym typeface="Calibri"/>
            </a:endParaRPr>
          </a:p>
        </p:txBody>
      </p:sp>
      <p:sp>
        <p:nvSpPr>
          <p:cNvPr id="155" name="Google Shape;155;p22"/>
          <p:cNvSpPr txBox="1"/>
          <p:nvPr/>
        </p:nvSpPr>
        <p:spPr>
          <a:xfrm>
            <a:off x="3977625" y="41550"/>
            <a:ext cx="37041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2800">
                <a:solidFill>
                  <a:schemeClr val="dk1"/>
                </a:solidFill>
                <a:latin typeface="Calibri"/>
                <a:ea typeface="Calibri"/>
                <a:cs typeface="Calibri"/>
                <a:sym typeface="Calibri"/>
              </a:rPr>
              <a:t>Dataset</a:t>
            </a:r>
            <a:endParaRPr sz="2800">
              <a:solidFill>
                <a:schemeClr val="dk1"/>
              </a:solidFill>
              <a:latin typeface="Calibri"/>
              <a:ea typeface="Calibri"/>
              <a:cs typeface="Calibri"/>
              <a:sym typeface="Calibri"/>
            </a:endParaRPr>
          </a:p>
        </p:txBody>
      </p:sp>
      <p:pic>
        <p:nvPicPr>
          <p:cNvPr id="156" name="Google Shape;156;p22"/>
          <p:cNvPicPr preferRelativeResize="0"/>
          <p:nvPr/>
        </p:nvPicPr>
        <p:blipFill rotWithShape="1">
          <a:blip r:embed="rId5">
            <a:alphaModFix/>
          </a:blip>
          <a:srcRect b="86927" l="1037" r="60106" t="1046"/>
          <a:stretch/>
        </p:blipFill>
        <p:spPr>
          <a:xfrm>
            <a:off x="10542000" y="68275"/>
            <a:ext cx="1385576" cy="571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3"/>
          <p:cNvPicPr preferRelativeResize="0"/>
          <p:nvPr/>
        </p:nvPicPr>
        <p:blipFill>
          <a:blip r:embed="rId3">
            <a:alphaModFix/>
          </a:blip>
          <a:stretch>
            <a:fillRect/>
          </a:stretch>
        </p:blipFill>
        <p:spPr>
          <a:xfrm>
            <a:off x="838200" y="1081225"/>
            <a:ext cx="3877871" cy="5015875"/>
          </a:xfrm>
          <a:prstGeom prst="rect">
            <a:avLst/>
          </a:prstGeom>
          <a:noFill/>
          <a:ln cap="flat" cmpd="sng" w="9525">
            <a:solidFill>
              <a:schemeClr val="dk1"/>
            </a:solidFill>
            <a:prstDash val="solid"/>
            <a:round/>
            <a:headEnd len="sm" w="sm" type="none"/>
            <a:tailEnd len="sm" w="sm" type="none"/>
          </a:ln>
        </p:spPr>
      </p:pic>
      <p:pic>
        <p:nvPicPr>
          <p:cNvPr id="162" name="Google Shape;162;p23"/>
          <p:cNvPicPr preferRelativeResize="0"/>
          <p:nvPr/>
        </p:nvPicPr>
        <p:blipFill>
          <a:blip r:embed="rId4">
            <a:alphaModFix/>
          </a:blip>
          <a:stretch>
            <a:fillRect/>
          </a:stretch>
        </p:blipFill>
        <p:spPr>
          <a:xfrm>
            <a:off x="7227919" y="1081225"/>
            <a:ext cx="3749856" cy="5015875"/>
          </a:xfrm>
          <a:prstGeom prst="rect">
            <a:avLst/>
          </a:prstGeom>
          <a:noFill/>
          <a:ln cap="flat" cmpd="sng" w="9525">
            <a:solidFill>
              <a:schemeClr val="dk1"/>
            </a:solidFill>
            <a:prstDash val="solid"/>
            <a:round/>
            <a:headEnd len="sm" w="sm" type="none"/>
            <a:tailEnd len="sm" w="sm" type="none"/>
          </a:ln>
        </p:spPr>
      </p:pic>
      <p:sp>
        <p:nvSpPr>
          <p:cNvPr id="163" name="Google Shape;163;p23"/>
          <p:cNvSpPr txBox="1"/>
          <p:nvPr/>
        </p:nvSpPr>
        <p:spPr>
          <a:xfrm>
            <a:off x="838200" y="491825"/>
            <a:ext cx="3877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chemeClr val="dk1"/>
                </a:solidFill>
                <a:latin typeface="Calibri"/>
                <a:ea typeface="Calibri"/>
                <a:cs typeface="Calibri"/>
                <a:sym typeface="Calibri"/>
              </a:rPr>
              <a:t>Marvel </a:t>
            </a:r>
            <a:r>
              <a:rPr lang="en-IN" sz="1500">
                <a:solidFill>
                  <a:schemeClr val="dk1"/>
                </a:solidFill>
                <a:latin typeface="Calibri"/>
                <a:ea typeface="Calibri"/>
                <a:cs typeface="Calibri"/>
                <a:sym typeface="Calibri"/>
              </a:rPr>
              <a:t>Real-Time Dataset (By YFinance)</a:t>
            </a:r>
            <a:endParaRPr sz="1500">
              <a:solidFill>
                <a:schemeClr val="dk1"/>
              </a:solidFill>
              <a:latin typeface="Calibri"/>
              <a:ea typeface="Calibri"/>
              <a:cs typeface="Calibri"/>
              <a:sym typeface="Calibri"/>
            </a:endParaRPr>
          </a:p>
        </p:txBody>
      </p:sp>
      <p:sp>
        <p:nvSpPr>
          <p:cNvPr id="164" name="Google Shape;164;p23"/>
          <p:cNvSpPr txBox="1"/>
          <p:nvPr/>
        </p:nvSpPr>
        <p:spPr>
          <a:xfrm>
            <a:off x="7228000" y="491825"/>
            <a:ext cx="3749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chemeClr val="dk1"/>
                </a:solidFill>
                <a:latin typeface="Calibri"/>
                <a:ea typeface="Calibri"/>
                <a:cs typeface="Calibri"/>
                <a:sym typeface="Calibri"/>
              </a:rPr>
              <a:t>Amazon </a:t>
            </a:r>
            <a:r>
              <a:rPr lang="en-IN" sz="1500">
                <a:solidFill>
                  <a:schemeClr val="dk1"/>
                </a:solidFill>
                <a:latin typeface="Calibri"/>
                <a:ea typeface="Calibri"/>
                <a:cs typeface="Calibri"/>
                <a:sym typeface="Calibri"/>
              </a:rPr>
              <a:t>Real-Time Dataset (By YFinance)</a:t>
            </a:r>
            <a:endParaRPr sz="1500">
              <a:solidFill>
                <a:schemeClr val="dk1"/>
              </a:solidFill>
              <a:latin typeface="Calibri"/>
              <a:ea typeface="Calibri"/>
              <a:cs typeface="Calibri"/>
              <a:sym typeface="Calibri"/>
            </a:endParaRPr>
          </a:p>
        </p:txBody>
      </p:sp>
      <p:sp>
        <p:nvSpPr>
          <p:cNvPr id="165" name="Google Shape;165;p23"/>
          <p:cNvSpPr txBox="1"/>
          <p:nvPr/>
        </p:nvSpPr>
        <p:spPr>
          <a:xfrm>
            <a:off x="4065250" y="0"/>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2800">
                <a:solidFill>
                  <a:schemeClr val="dk1"/>
                </a:solidFill>
                <a:latin typeface="Calibri"/>
                <a:ea typeface="Calibri"/>
                <a:cs typeface="Calibri"/>
                <a:sym typeface="Calibri"/>
              </a:rPr>
              <a:t>Dataset</a:t>
            </a:r>
            <a:endParaRPr sz="2800">
              <a:solidFill>
                <a:schemeClr val="dk1"/>
              </a:solidFill>
              <a:latin typeface="Calibri"/>
              <a:ea typeface="Calibri"/>
              <a:cs typeface="Calibri"/>
              <a:sym typeface="Calibri"/>
            </a:endParaRPr>
          </a:p>
        </p:txBody>
      </p:sp>
      <p:pic>
        <p:nvPicPr>
          <p:cNvPr id="166" name="Google Shape;166;p23"/>
          <p:cNvPicPr preferRelativeResize="0"/>
          <p:nvPr/>
        </p:nvPicPr>
        <p:blipFill rotWithShape="1">
          <a:blip r:embed="rId5">
            <a:alphaModFix/>
          </a:blip>
          <a:srcRect b="86927" l="1037" r="60106" t="1046"/>
          <a:stretch/>
        </p:blipFill>
        <p:spPr>
          <a:xfrm>
            <a:off x="10834576" y="80825"/>
            <a:ext cx="1100359" cy="453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838200" y="0"/>
            <a:ext cx="10515600" cy="850800"/>
          </a:xfrm>
          <a:prstGeom prst="rect">
            <a:avLst/>
          </a:prstGeom>
        </p:spPr>
        <p:txBody>
          <a:bodyPr anchorCtr="0" anchor="ctr" bIns="45700" lIns="91425" spcFirstLastPara="1" rIns="91425" wrap="square" tIns="45700">
            <a:normAutofit/>
          </a:bodyPr>
          <a:lstStyle/>
          <a:p>
            <a:pPr indent="0" lvl="0" marL="228600" rtl="0" algn="ctr">
              <a:spcBef>
                <a:spcPts val="1000"/>
              </a:spcBef>
              <a:spcAft>
                <a:spcPts val="0"/>
              </a:spcAft>
              <a:buNone/>
            </a:pPr>
            <a:r>
              <a:rPr lang="en-IN" sz="2050">
                <a:latin typeface="Times New Roman"/>
                <a:ea typeface="Times New Roman"/>
                <a:cs typeface="Times New Roman"/>
                <a:sym typeface="Times New Roman"/>
              </a:rPr>
              <a:t>Methodology</a:t>
            </a:r>
            <a:endParaRPr/>
          </a:p>
        </p:txBody>
      </p:sp>
      <p:sp>
        <p:nvSpPr>
          <p:cNvPr id="172" name="Google Shape;172;p24"/>
          <p:cNvSpPr txBox="1"/>
          <p:nvPr>
            <p:ph idx="1" type="body"/>
          </p:nvPr>
        </p:nvSpPr>
        <p:spPr>
          <a:xfrm>
            <a:off x="838200" y="801075"/>
            <a:ext cx="10515600" cy="58083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lang="en-IN" sz="1800">
                <a:latin typeface="Times New Roman"/>
                <a:ea typeface="Times New Roman"/>
                <a:cs typeface="Times New Roman"/>
                <a:sym typeface="Times New Roman"/>
              </a:rPr>
              <a:t>The methodology include steps:</a:t>
            </a:r>
            <a:endParaRPr sz="1800">
              <a:latin typeface="Times New Roman"/>
              <a:ea typeface="Times New Roman"/>
              <a:cs typeface="Times New Roman"/>
              <a:sym typeface="Times New Roman"/>
            </a:endParaRPr>
          </a:p>
          <a:p>
            <a:pPr indent="-310832" lvl="0" marL="457200" rtl="0" algn="l">
              <a:lnSpc>
                <a:spcPct val="115000"/>
              </a:lnSpc>
              <a:spcBef>
                <a:spcPts val="1000"/>
              </a:spcBef>
              <a:spcAft>
                <a:spcPts val="0"/>
              </a:spcAft>
              <a:buSzPct val="77777"/>
              <a:buFont typeface="Times New Roman"/>
              <a:buAutoNum type="arabicPeriod"/>
            </a:pPr>
            <a:r>
              <a:rPr lang="en-IN" sz="1800">
                <a:latin typeface="Times New Roman"/>
                <a:ea typeface="Times New Roman"/>
                <a:cs typeface="Times New Roman"/>
                <a:sym typeface="Times New Roman"/>
              </a:rPr>
              <a:t>Preprocessing of data- Removal of NaN values from dataset. Also, resizing of dataset and removing unwanted </a:t>
            </a:r>
            <a:r>
              <a:rPr lang="en-IN" sz="1800">
                <a:latin typeface="Times New Roman"/>
                <a:ea typeface="Times New Roman"/>
                <a:cs typeface="Times New Roman"/>
                <a:sym typeface="Times New Roman"/>
              </a:rPr>
              <a:t>columns</a:t>
            </a:r>
            <a:r>
              <a:rPr lang="en-IN" sz="1800">
                <a:latin typeface="Times New Roman"/>
                <a:ea typeface="Times New Roman"/>
                <a:cs typeface="Times New Roman"/>
                <a:sym typeface="Times New Roman"/>
              </a:rPr>
              <a:t> which are not required for model-training.</a:t>
            </a:r>
            <a:endParaRPr sz="1800">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t/>
            </a:r>
            <a:endParaRPr sz="800">
              <a:latin typeface="Times New Roman"/>
              <a:ea typeface="Times New Roman"/>
              <a:cs typeface="Times New Roman"/>
              <a:sym typeface="Times New Roman"/>
            </a:endParaRPr>
          </a:p>
          <a:p>
            <a:pPr indent="-310832" lvl="0" marL="457200" rtl="0" algn="l">
              <a:lnSpc>
                <a:spcPct val="115000"/>
              </a:lnSpc>
              <a:spcBef>
                <a:spcPts val="1000"/>
              </a:spcBef>
              <a:spcAft>
                <a:spcPts val="0"/>
              </a:spcAft>
              <a:buSzPct val="77777"/>
              <a:buFont typeface="Times New Roman"/>
              <a:buAutoNum type="arabicPeriod"/>
            </a:pPr>
            <a:r>
              <a:rPr lang="en-IN" sz="1800">
                <a:latin typeface="Times New Roman"/>
                <a:ea typeface="Times New Roman"/>
                <a:cs typeface="Times New Roman"/>
                <a:sym typeface="Times New Roman"/>
              </a:rPr>
              <a:t>Sequence Generation- Further steps includes checking and checking the data-type of each feature or columns to avoid any error generation during model initialization.</a:t>
            </a:r>
            <a:endParaRPr sz="1800">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t/>
            </a:r>
            <a:endParaRPr sz="900">
              <a:latin typeface="Times New Roman"/>
              <a:ea typeface="Times New Roman"/>
              <a:cs typeface="Times New Roman"/>
              <a:sym typeface="Times New Roman"/>
            </a:endParaRPr>
          </a:p>
          <a:p>
            <a:pPr indent="-310832" lvl="0" marL="457200" rtl="0" algn="l">
              <a:lnSpc>
                <a:spcPct val="115000"/>
              </a:lnSpc>
              <a:spcBef>
                <a:spcPts val="1000"/>
              </a:spcBef>
              <a:spcAft>
                <a:spcPts val="0"/>
              </a:spcAft>
              <a:buSzPct val="77777"/>
              <a:buFont typeface="Times New Roman"/>
              <a:buAutoNum type="arabicPeriod"/>
            </a:pPr>
            <a:r>
              <a:rPr lang="en-IN" sz="1800">
                <a:latin typeface="Times New Roman"/>
                <a:ea typeface="Times New Roman"/>
                <a:cs typeface="Times New Roman"/>
                <a:sym typeface="Times New Roman"/>
              </a:rPr>
              <a:t>Model-Architecture- Model Architecture is considered to be an important part of model-training like defining the type of model and model selection, </a:t>
            </a:r>
            <a:r>
              <a:rPr lang="en-IN" sz="1800">
                <a:latin typeface="Times New Roman"/>
                <a:ea typeface="Times New Roman"/>
                <a:cs typeface="Times New Roman"/>
                <a:sym typeface="Times New Roman"/>
              </a:rPr>
              <a:t>definition the no. of Layers in LSTM , input type , dropout value, optimizers and return sequence parameters in LSTM.</a:t>
            </a:r>
            <a:endParaRPr sz="1800">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t/>
            </a:r>
            <a:endParaRPr sz="1000">
              <a:latin typeface="Times New Roman"/>
              <a:ea typeface="Times New Roman"/>
              <a:cs typeface="Times New Roman"/>
              <a:sym typeface="Times New Roman"/>
            </a:endParaRPr>
          </a:p>
          <a:p>
            <a:pPr indent="-310832" lvl="0" marL="457200" rtl="0" algn="l">
              <a:lnSpc>
                <a:spcPct val="115000"/>
              </a:lnSpc>
              <a:spcBef>
                <a:spcPts val="1000"/>
              </a:spcBef>
              <a:spcAft>
                <a:spcPts val="0"/>
              </a:spcAft>
              <a:buSzPct val="77777"/>
              <a:buFont typeface="Times New Roman"/>
              <a:buAutoNum type="arabicPeriod"/>
            </a:pPr>
            <a:r>
              <a:rPr lang="en-IN" sz="1800">
                <a:latin typeface="Times New Roman"/>
                <a:ea typeface="Times New Roman"/>
                <a:cs typeface="Times New Roman"/>
                <a:sym typeface="Times New Roman"/>
              </a:rPr>
              <a:t>Model-Training- Selecting 70% data for training and 30% data for testing from the dataset, which can be later used for model evaluation.</a:t>
            </a:r>
            <a:endParaRPr sz="1800">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t/>
            </a:r>
            <a:endParaRPr sz="1300">
              <a:latin typeface="Times New Roman"/>
              <a:ea typeface="Times New Roman"/>
              <a:cs typeface="Times New Roman"/>
              <a:sym typeface="Times New Roman"/>
            </a:endParaRPr>
          </a:p>
          <a:p>
            <a:pPr indent="-310832" lvl="0" marL="457200" rtl="0" algn="l">
              <a:lnSpc>
                <a:spcPct val="115000"/>
              </a:lnSpc>
              <a:spcBef>
                <a:spcPts val="1000"/>
              </a:spcBef>
              <a:spcAft>
                <a:spcPts val="0"/>
              </a:spcAft>
              <a:buSzPct val="77777"/>
              <a:buFont typeface="Times New Roman"/>
              <a:buAutoNum type="arabicPeriod"/>
            </a:pPr>
            <a:r>
              <a:rPr lang="en-IN" sz="1800">
                <a:latin typeface="Times New Roman"/>
                <a:ea typeface="Times New Roman"/>
                <a:cs typeface="Times New Roman"/>
                <a:sym typeface="Times New Roman"/>
              </a:rPr>
              <a:t>Metri-Calculation- Based on model-metrics generated, the efficiency and power of model is assumed and selected for project in order to predict the values of stock data and execution of model results in our website.</a:t>
            </a:r>
            <a:endParaRPr sz="1800">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t/>
            </a:r>
            <a:endParaRPr sz="1100">
              <a:latin typeface="Times New Roman"/>
              <a:ea typeface="Times New Roman"/>
              <a:cs typeface="Times New Roman"/>
              <a:sym typeface="Times New Roman"/>
            </a:endParaRPr>
          </a:p>
          <a:p>
            <a:pPr indent="-310832" lvl="0" marL="457200" rtl="0" algn="l">
              <a:lnSpc>
                <a:spcPct val="115000"/>
              </a:lnSpc>
              <a:spcBef>
                <a:spcPts val="1000"/>
              </a:spcBef>
              <a:spcAft>
                <a:spcPts val="0"/>
              </a:spcAft>
              <a:buSzPct val="77777"/>
              <a:buFont typeface="Times New Roman"/>
              <a:buAutoNum type="arabicPeriod"/>
            </a:pPr>
            <a:r>
              <a:rPr lang="en-IN" sz="1800">
                <a:latin typeface="Times New Roman"/>
                <a:ea typeface="Times New Roman"/>
                <a:cs typeface="Times New Roman"/>
                <a:sym typeface="Times New Roman"/>
              </a:rPr>
              <a:t>Integration with website- After creating the model, use of streamlit and react-js dashboard for user to evaluate and calculate the predictability of stock , so that the user can easily invest in it.</a:t>
            </a:r>
            <a:endParaRPr sz="1800">
              <a:latin typeface="Times New Roman"/>
              <a:ea typeface="Times New Roman"/>
              <a:cs typeface="Times New Roman"/>
              <a:sym typeface="Times New Roman"/>
            </a:endParaRPr>
          </a:p>
          <a:p>
            <a:pPr indent="0" lvl="0" marL="457200" rtl="0" algn="l">
              <a:spcBef>
                <a:spcPts val="1000"/>
              </a:spcBef>
              <a:spcAft>
                <a:spcPts val="0"/>
              </a:spcAft>
              <a:buNone/>
            </a:pPr>
            <a:r>
              <a:t/>
            </a:r>
            <a:endParaRPr sz="1800">
              <a:latin typeface="Times New Roman"/>
              <a:ea typeface="Times New Roman"/>
              <a:cs typeface="Times New Roman"/>
              <a:sym typeface="Times New Roman"/>
            </a:endParaRPr>
          </a:p>
        </p:txBody>
      </p:sp>
      <p:pic>
        <p:nvPicPr>
          <p:cNvPr id="173" name="Google Shape;173;p24"/>
          <p:cNvPicPr preferRelativeResize="0"/>
          <p:nvPr/>
        </p:nvPicPr>
        <p:blipFill rotWithShape="1">
          <a:blip r:embed="rId3">
            <a:alphaModFix/>
          </a:blip>
          <a:srcRect b="86927" l="1037" r="60106" t="1046"/>
          <a:stretch/>
        </p:blipFill>
        <p:spPr>
          <a:xfrm>
            <a:off x="10180903" y="161649"/>
            <a:ext cx="1670451" cy="689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758150" y="0"/>
            <a:ext cx="9577500" cy="774900"/>
          </a:xfrm>
          <a:prstGeom prst="rect">
            <a:avLst/>
          </a:prstGeom>
        </p:spPr>
        <p:txBody>
          <a:bodyPr anchorCtr="0" anchor="ctr" bIns="45700" lIns="91425" spcFirstLastPara="1" rIns="91425" wrap="square" tIns="45700">
            <a:normAutofit/>
          </a:bodyPr>
          <a:lstStyle/>
          <a:p>
            <a:pPr indent="0" lvl="0" marL="228600" rtl="0" algn="ctr">
              <a:spcBef>
                <a:spcPts val="1000"/>
              </a:spcBef>
              <a:spcAft>
                <a:spcPts val="0"/>
              </a:spcAft>
              <a:buNone/>
            </a:pPr>
            <a:r>
              <a:rPr lang="en-IN" sz="2050">
                <a:latin typeface="Times New Roman"/>
                <a:ea typeface="Times New Roman"/>
                <a:cs typeface="Times New Roman"/>
                <a:sym typeface="Times New Roman"/>
              </a:rPr>
              <a:t>Performance &amp; Evaluation Metrics of Different Company Stocks in Real-Time</a:t>
            </a:r>
            <a:endParaRPr/>
          </a:p>
        </p:txBody>
      </p:sp>
      <p:pic>
        <p:nvPicPr>
          <p:cNvPr id="179" name="Google Shape;179;p25"/>
          <p:cNvPicPr preferRelativeResize="0"/>
          <p:nvPr/>
        </p:nvPicPr>
        <p:blipFill>
          <a:blip r:embed="rId3">
            <a:alphaModFix/>
          </a:blip>
          <a:stretch>
            <a:fillRect/>
          </a:stretch>
        </p:blipFill>
        <p:spPr>
          <a:xfrm>
            <a:off x="702700" y="861575"/>
            <a:ext cx="5184426" cy="2980882"/>
          </a:xfrm>
          <a:prstGeom prst="rect">
            <a:avLst/>
          </a:prstGeom>
          <a:noFill/>
          <a:ln cap="flat" cmpd="sng" w="9525">
            <a:solidFill>
              <a:schemeClr val="dk1"/>
            </a:solidFill>
            <a:prstDash val="solid"/>
            <a:round/>
            <a:headEnd len="sm" w="sm" type="none"/>
            <a:tailEnd len="sm" w="sm" type="none"/>
          </a:ln>
        </p:spPr>
      </p:pic>
      <p:pic>
        <p:nvPicPr>
          <p:cNvPr id="180" name="Google Shape;180;p25"/>
          <p:cNvPicPr preferRelativeResize="0"/>
          <p:nvPr/>
        </p:nvPicPr>
        <p:blipFill>
          <a:blip r:embed="rId4">
            <a:alphaModFix/>
          </a:blip>
          <a:stretch>
            <a:fillRect/>
          </a:stretch>
        </p:blipFill>
        <p:spPr>
          <a:xfrm>
            <a:off x="6206050" y="861575"/>
            <a:ext cx="5184425" cy="2846159"/>
          </a:xfrm>
          <a:prstGeom prst="rect">
            <a:avLst/>
          </a:prstGeom>
          <a:noFill/>
          <a:ln cap="flat" cmpd="sng" w="9525">
            <a:solidFill>
              <a:schemeClr val="dk1"/>
            </a:solidFill>
            <a:prstDash val="solid"/>
            <a:round/>
            <a:headEnd len="sm" w="sm" type="none"/>
            <a:tailEnd len="sm" w="sm" type="none"/>
          </a:ln>
        </p:spPr>
      </p:pic>
      <p:pic>
        <p:nvPicPr>
          <p:cNvPr id="181" name="Google Shape;181;p25"/>
          <p:cNvPicPr preferRelativeResize="0"/>
          <p:nvPr/>
        </p:nvPicPr>
        <p:blipFill>
          <a:blip r:embed="rId5">
            <a:alphaModFix/>
          </a:blip>
          <a:stretch>
            <a:fillRect/>
          </a:stretch>
        </p:blipFill>
        <p:spPr>
          <a:xfrm>
            <a:off x="6272309" y="3931550"/>
            <a:ext cx="5051915" cy="2776474"/>
          </a:xfrm>
          <a:prstGeom prst="rect">
            <a:avLst/>
          </a:prstGeom>
          <a:noFill/>
          <a:ln cap="flat" cmpd="sng" w="9525">
            <a:solidFill>
              <a:schemeClr val="dk1"/>
            </a:solidFill>
            <a:prstDash val="solid"/>
            <a:round/>
            <a:headEnd len="sm" w="sm" type="none"/>
            <a:tailEnd len="sm" w="sm" type="none"/>
          </a:ln>
        </p:spPr>
      </p:pic>
      <p:pic>
        <p:nvPicPr>
          <p:cNvPr id="182" name="Google Shape;182;p25"/>
          <p:cNvPicPr preferRelativeResize="0"/>
          <p:nvPr/>
        </p:nvPicPr>
        <p:blipFill>
          <a:blip r:embed="rId6">
            <a:alphaModFix/>
          </a:blip>
          <a:stretch>
            <a:fillRect/>
          </a:stretch>
        </p:blipFill>
        <p:spPr>
          <a:xfrm>
            <a:off x="702700" y="3929125"/>
            <a:ext cx="5184426" cy="2781326"/>
          </a:xfrm>
          <a:prstGeom prst="rect">
            <a:avLst/>
          </a:prstGeom>
          <a:noFill/>
          <a:ln cap="flat" cmpd="sng" w="9525">
            <a:solidFill>
              <a:schemeClr val="dk1"/>
            </a:solidFill>
            <a:prstDash val="solid"/>
            <a:round/>
            <a:headEnd len="sm" w="sm" type="none"/>
            <a:tailEnd len="sm" w="sm" type="none"/>
          </a:ln>
        </p:spPr>
      </p:pic>
      <p:pic>
        <p:nvPicPr>
          <p:cNvPr id="183" name="Google Shape;183;p25"/>
          <p:cNvPicPr preferRelativeResize="0"/>
          <p:nvPr/>
        </p:nvPicPr>
        <p:blipFill rotWithShape="1">
          <a:blip r:embed="rId7">
            <a:alphaModFix/>
          </a:blip>
          <a:srcRect b="86927" l="1037" r="60106" t="1046"/>
          <a:stretch/>
        </p:blipFill>
        <p:spPr>
          <a:xfrm>
            <a:off x="226355" y="161648"/>
            <a:ext cx="1223725" cy="504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idx="1" type="body"/>
          </p:nvPr>
        </p:nvSpPr>
        <p:spPr>
          <a:xfrm>
            <a:off x="838200" y="1066150"/>
            <a:ext cx="10515600" cy="500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800"/>
              <a:t>To overcome the existing methodology for the project "Stock Prediction System using Stacked-LSTM," you would follow a tailored approach that combines general methodology improvement principles with specific considerations for this project. </a:t>
            </a:r>
            <a:endParaRPr sz="1800"/>
          </a:p>
          <a:p>
            <a:pPr indent="0" lvl="0" marL="0" rtl="0" algn="l">
              <a:spcBef>
                <a:spcPts val="1000"/>
              </a:spcBef>
              <a:spcAft>
                <a:spcPts val="0"/>
              </a:spcAft>
              <a:buNone/>
            </a:pPr>
            <a:r>
              <a:t/>
            </a:r>
            <a:endParaRPr sz="1800"/>
          </a:p>
          <a:p>
            <a:pPr indent="-342900" lvl="0" marL="457200" rtl="0" algn="l">
              <a:spcBef>
                <a:spcPts val="1000"/>
              </a:spcBef>
              <a:spcAft>
                <a:spcPts val="0"/>
              </a:spcAft>
              <a:buSzPts val="1800"/>
              <a:buChar char="•"/>
            </a:pPr>
            <a:r>
              <a:rPr b="1" lang="en-IN" sz="1800"/>
              <a:t>Set Improvement Objectives</a:t>
            </a:r>
            <a:r>
              <a:rPr lang="en-IN" sz="1800"/>
              <a:t>: Define clear objectives for improving the methodology. For example, your objectives might include increasing prediction accuracy, reducing training time, enhancing model interpretability, or incorporating additional features for better forecasting.</a:t>
            </a:r>
            <a:endParaRPr sz="1800"/>
          </a:p>
          <a:p>
            <a:pPr indent="0" lvl="0" marL="457200" rtl="0" algn="l">
              <a:spcBef>
                <a:spcPts val="1000"/>
              </a:spcBef>
              <a:spcAft>
                <a:spcPts val="0"/>
              </a:spcAft>
              <a:buNone/>
            </a:pPr>
            <a:r>
              <a:t/>
            </a:r>
            <a:endParaRPr sz="1800"/>
          </a:p>
          <a:p>
            <a:pPr indent="-342900" lvl="0" marL="457200" rtl="0" algn="l">
              <a:spcBef>
                <a:spcPts val="1000"/>
              </a:spcBef>
              <a:spcAft>
                <a:spcPts val="0"/>
              </a:spcAft>
              <a:buSzPts val="1800"/>
              <a:buChar char="•"/>
            </a:pPr>
            <a:r>
              <a:rPr b="1" lang="en-IN" sz="1800"/>
              <a:t>Experiment with Model Architectures</a:t>
            </a:r>
            <a:r>
              <a:rPr lang="en-IN" sz="1800"/>
              <a:t>: Experiment with different architectures and configurations of Stacked-LSTM models. Explore variations such as different numbers of LSTM layers, varying hidden units, dropout rates, or using attention mechanisms to focus on relevant information.</a:t>
            </a:r>
            <a:endParaRPr sz="1800"/>
          </a:p>
          <a:p>
            <a:pPr indent="0" lvl="0" marL="457200" rtl="0" algn="l">
              <a:spcBef>
                <a:spcPts val="1000"/>
              </a:spcBef>
              <a:spcAft>
                <a:spcPts val="0"/>
              </a:spcAft>
              <a:buNone/>
            </a:pPr>
            <a:r>
              <a:t/>
            </a:r>
            <a:endParaRPr sz="1800"/>
          </a:p>
          <a:p>
            <a:pPr indent="-342900" lvl="0" marL="457200" rtl="0" algn="l">
              <a:spcBef>
                <a:spcPts val="1000"/>
              </a:spcBef>
              <a:spcAft>
                <a:spcPts val="0"/>
              </a:spcAft>
              <a:buSzPts val="1800"/>
              <a:buChar char="•"/>
            </a:pPr>
            <a:r>
              <a:rPr b="1" lang="en-IN" sz="1800"/>
              <a:t>Data Preprocessing and Feature Engineering</a:t>
            </a:r>
            <a:r>
              <a:rPr lang="en-IN" sz="1800"/>
              <a:t>: Evaluate and improve data preprocessing techniques and feature engineering methods. Consider incorporating additional data sources or engineered features that may enhance the predictive power of the model.</a:t>
            </a:r>
            <a:endParaRPr sz="1800"/>
          </a:p>
          <a:p>
            <a:pPr indent="0" lvl="0" marL="0" rtl="0" algn="l">
              <a:spcBef>
                <a:spcPts val="1000"/>
              </a:spcBef>
              <a:spcAft>
                <a:spcPts val="0"/>
              </a:spcAft>
              <a:buNone/>
            </a:pPr>
            <a:r>
              <a:t/>
            </a:r>
            <a:endParaRPr sz="1800"/>
          </a:p>
        </p:txBody>
      </p:sp>
      <p:sp>
        <p:nvSpPr>
          <p:cNvPr id="189" name="Google Shape;189;p26"/>
          <p:cNvSpPr txBox="1"/>
          <p:nvPr/>
        </p:nvSpPr>
        <p:spPr>
          <a:xfrm>
            <a:off x="3026475" y="242650"/>
            <a:ext cx="5925000" cy="82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IN" sz="2800">
                <a:solidFill>
                  <a:schemeClr val="dk1"/>
                </a:solidFill>
                <a:latin typeface="Times New Roman"/>
                <a:ea typeface="Times New Roman"/>
                <a:cs typeface="Times New Roman"/>
                <a:sym typeface="Times New Roman"/>
              </a:rPr>
              <a:t>O</a:t>
            </a:r>
            <a:r>
              <a:rPr lang="en-IN" sz="2800">
                <a:solidFill>
                  <a:schemeClr val="dk1"/>
                </a:solidFill>
                <a:latin typeface="Times New Roman"/>
                <a:ea typeface="Times New Roman"/>
                <a:cs typeface="Times New Roman"/>
                <a:sym typeface="Times New Roman"/>
              </a:rPr>
              <a:t>vercoming existing methodology</a:t>
            </a:r>
            <a:endParaRPr sz="2800">
              <a:solidFill>
                <a:schemeClr val="dk1"/>
              </a:solidFill>
              <a:latin typeface="Calibri"/>
              <a:ea typeface="Calibri"/>
              <a:cs typeface="Calibri"/>
              <a:sym typeface="Calibri"/>
            </a:endParaRPr>
          </a:p>
        </p:txBody>
      </p:sp>
      <p:pic>
        <p:nvPicPr>
          <p:cNvPr id="190" name="Google Shape;190;p26"/>
          <p:cNvPicPr preferRelativeResize="0"/>
          <p:nvPr/>
        </p:nvPicPr>
        <p:blipFill rotWithShape="1">
          <a:blip r:embed="rId3">
            <a:alphaModFix/>
          </a:blip>
          <a:srcRect b="86927" l="1037" r="60106" t="1046"/>
          <a:stretch/>
        </p:blipFill>
        <p:spPr>
          <a:xfrm>
            <a:off x="436204" y="242648"/>
            <a:ext cx="1519399" cy="626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idx="1" type="body"/>
          </p:nvPr>
        </p:nvSpPr>
        <p:spPr>
          <a:xfrm>
            <a:off x="838200" y="1137000"/>
            <a:ext cx="10515600" cy="50517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b="1" lang="en-IN" sz="1800"/>
              <a:t>Evaluate and Validate</a:t>
            </a:r>
            <a:r>
              <a:rPr lang="en-IN" sz="1800"/>
              <a:t>: Thoroughly evaluate and validate the improved methodology using appropriate metrics and validation techniques. Use techniques such as cross-validation, time-series split validation, or rolling-window validation to ensure the robustness and generalization of the model.</a:t>
            </a:r>
            <a:endParaRPr sz="1800"/>
          </a:p>
          <a:p>
            <a:pPr indent="0" lvl="0" marL="457200" rtl="0" algn="l">
              <a:spcBef>
                <a:spcPts val="1000"/>
              </a:spcBef>
              <a:spcAft>
                <a:spcPts val="0"/>
              </a:spcAft>
              <a:buNone/>
            </a:pPr>
            <a:r>
              <a:t/>
            </a:r>
            <a:endParaRPr sz="1800"/>
          </a:p>
          <a:p>
            <a:pPr indent="-342900" lvl="0" marL="457200" rtl="0" algn="l">
              <a:spcBef>
                <a:spcPts val="1000"/>
              </a:spcBef>
              <a:spcAft>
                <a:spcPts val="0"/>
              </a:spcAft>
              <a:buSzPts val="1800"/>
              <a:buChar char="•"/>
            </a:pPr>
            <a:r>
              <a:rPr b="1" lang="en-IN" sz="1800"/>
              <a:t>Backtesting and Simulation</a:t>
            </a:r>
            <a:r>
              <a:rPr lang="en-IN" sz="1800"/>
              <a:t>: Conduct backtesting and simulation exercises to assess the performance of the improved methodology in real-world scenarios. This helps validate the practical utility and effectiveness of the model in making investment decisions.</a:t>
            </a:r>
            <a:endParaRPr sz="1800"/>
          </a:p>
          <a:p>
            <a:pPr indent="0" lvl="0" marL="457200" rtl="0" algn="l">
              <a:spcBef>
                <a:spcPts val="1000"/>
              </a:spcBef>
              <a:spcAft>
                <a:spcPts val="0"/>
              </a:spcAft>
              <a:buNone/>
            </a:pPr>
            <a:r>
              <a:t/>
            </a:r>
            <a:endParaRPr sz="1800"/>
          </a:p>
          <a:p>
            <a:pPr indent="-342900" lvl="0" marL="457200" rtl="0" algn="l">
              <a:spcBef>
                <a:spcPts val="1000"/>
              </a:spcBef>
              <a:spcAft>
                <a:spcPts val="0"/>
              </a:spcAft>
              <a:buSzPts val="1800"/>
              <a:buChar char="•"/>
            </a:pPr>
            <a:r>
              <a:rPr b="1" lang="en-IN" sz="1800"/>
              <a:t>Documentation and Reproducibility</a:t>
            </a:r>
            <a:r>
              <a:rPr lang="en-IN" sz="1800"/>
              <a:t>: Document all changes and improvements made to the methodology, including code modifications, parameter settings, and experimental results. Ensure that the process is well-documented and reproducible to facilitate future iterations and collaborations.</a:t>
            </a:r>
            <a:endParaRPr sz="1800"/>
          </a:p>
          <a:p>
            <a:pPr indent="0" lvl="0" marL="0" rtl="0" algn="l">
              <a:spcBef>
                <a:spcPts val="1000"/>
              </a:spcBef>
              <a:spcAft>
                <a:spcPts val="0"/>
              </a:spcAft>
              <a:buNone/>
            </a:pPr>
            <a:r>
              <a:t/>
            </a:r>
            <a:endParaRPr sz="1800"/>
          </a:p>
          <a:p>
            <a:pPr indent="-342900" lvl="0" marL="457200" rtl="0" algn="l">
              <a:spcBef>
                <a:spcPts val="1000"/>
              </a:spcBef>
              <a:spcAft>
                <a:spcPts val="0"/>
              </a:spcAft>
              <a:buSzPts val="1800"/>
              <a:buChar char="•"/>
            </a:pPr>
            <a:r>
              <a:rPr b="1" lang="en-IN" sz="1800"/>
              <a:t>Continuous Monitoring and Updating</a:t>
            </a:r>
            <a:r>
              <a:rPr lang="en-IN" sz="1800"/>
              <a:t>: Establish mechanisms for continuous monitoring of the model's performance in production environments. Monitor key performance metrics over time and be prepared to update the methodology as new data becomes available or market conditions change.</a:t>
            </a:r>
            <a:endParaRPr sz="1800"/>
          </a:p>
          <a:p>
            <a:pPr indent="0" lvl="0" marL="0" rtl="0" algn="l">
              <a:spcBef>
                <a:spcPts val="1000"/>
              </a:spcBef>
              <a:spcAft>
                <a:spcPts val="0"/>
              </a:spcAft>
              <a:buNone/>
            </a:pPr>
            <a:r>
              <a:t/>
            </a:r>
            <a:endParaRPr sz="1800"/>
          </a:p>
        </p:txBody>
      </p:sp>
      <p:pic>
        <p:nvPicPr>
          <p:cNvPr id="196" name="Google Shape;196;p27"/>
          <p:cNvPicPr preferRelativeResize="0"/>
          <p:nvPr/>
        </p:nvPicPr>
        <p:blipFill rotWithShape="1">
          <a:blip r:embed="rId3">
            <a:alphaModFix/>
          </a:blip>
          <a:srcRect b="86927" l="1037" r="60106" t="1046"/>
          <a:stretch/>
        </p:blipFill>
        <p:spPr>
          <a:xfrm>
            <a:off x="436204" y="242648"/>
            <a:ext cx="1519399" cy="626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943150" y="0"/>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sz="2500"/>
              <a:t>Modules used:</a:t>
            </a:r>
            <a:endParaRPr sz="2500"/>
          </a:p>
        </p:txBody>
      </p:sp>
      <p:sp>
        <p:nvSpPr>
          <p:cNvPr id="202" name="Google Shape;202;p28"/>
          <p:cNvSpPr txBox="1"/>
          <p:nvPr>
            <p:ph idx="1" type="body"/>
          </p:nvPr>
        </p:nvSpPr>
        <p:spPr>
          <a:xfrm>
            <a:off x="789775" y="1309025"/>
            <a:ext cx="10515600" cy="4758600"/>
          </a:xfrm>
          <a:prstGeom prst="rect">
            <a:avLst/>
          </a:prstGeom>
        </p:spPr>
        <p:txBody>
          <a:bodyPr anchorCtr="0" anchor="t" bIns="45700" lIns="91425" spcFirstLastPara="1" rIns="91425" wrap="square" tIns="45700">
            <a:normAutofit/>
          </a:bodyPr>
          <a:lstStyle/>
          <a:p>
            <a:pPr indent="0" lvl="0" marL="0" rtl="0" algn="l">
              <a:lnSpc>
                <a:spcPct val="135714"/>
              </a:lnSpc>
              <a:spcBef>
                <a:spcPts val="0"/>
              </a:spcBef>
              <a:spcAft>
                <a:spcPts val="0"/>
              </a:spcAft>
              <a:buClr>
                <a:schemeClr val="dk1"/>
              </a:buClr>
              <a:buSzPts val="1100"/>
              <a:buFont typeface="Arial"/>
              <a:buNone/>
            </a:pP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numpy </a:t>
            </a:r>
            <a:r>
              <a:rPr lang="en-IN" sz="1050">
                <a:solidFill>
                  <a:srgbClr val="AF00DB"/>
                </a:solidFill>
                <a:highlight>
                  <a:srgbClr val="F7F7F7"/>
                </a:highlight>
                <a:latin typeface="Courier New"/>
                <a:ea typeface="Courier New"/>
                <a:cs typeface="Courier New"/>
                <a:sym typeface="Courier New"/>
              </a:rPr>
              <a:t>as</a:t>
            </a:r>
            <a:r>
              <a:rPr lang="en-IN" sz="1050">
                <a:highlight>
                  <a:srgbClr val="F7F7F7"/>
                </a:highlight>
                <a:latin typeface="Courier New"/>
                <a:ea typeface="Courier New"/>
                <a:cs typeface="Courier New"/>
                <a:sym typeface="Courier New"/>
              </a:rPr>
              <a:t> np</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pandas </a:t>
            </a:r>
            <a:r>
              <a:rPr lang="en-IN" sz="1050">
                <a:solidFill>
                  <a:srgbClr val="AF00DB"/>
                </a:solidFill>
                <a:highlight>
                  <a:srgbClr val="F7F7F7"/>
                </a:highlight>
                <a:latin typeface="Courier New"/>
                <a:ea typeface="Courier New"/>
                <a:cs typeface="Courier New"/>
                <a:sym typeface="Courier New"/>
              </a:rPr>
              <a:t>as</a:t>
            </a:r>
            <a:r>
              <a:rPr lang="en-IN" sz="1050">
                <a:highlight>
                  <a:srgbClr val="F7F7F7"/>
                </a:highlight>
                <a:latin typeface="Courier New"/>
                <a:ea typeface="Courier New"/>
                <a:cs typeface="Courier New"/>
                <a:sym typeface="Courier New"/>
              </a:rPr>
              <a:t> pd</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matplotlib.pyplot </a:t>
            </a:r>
            <a:r>
              <a:rPr lang="en-IN" sz="1050">
                <a:solidFill>
                  <a:srgbClr val="AF00DB"/>
                </a:solidFill>
                <a:highlight>
                  <a:srgbClr val="F7F7F7"/>
                </a:highlight>
                <a:latin typeface="Courier New"/>
                <a:ea typeface="Courier New"/>
                <a:cs typeface="Courier New"/>
                <a:sym typeface="Courier New"/>
              </a:rPr>
              <a:t>as</a:t>
            </a:r>
            <a:r>
              <a:rPr lang="en-IN" sz="1050">
                <a:highlight>
                  <a:srgbClr val="F7F7F7"/>
                </a:highlight>
                <a:latin typeface="Courier New"/>
                <a:ea typeface="Courier New"/>
                <a:cs typeface="Courier New"/>
                <a:sym typeface="Courier New"/>
              </a:rPr>
              <a:t> plt</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pandas_datareader </a:t>
            </a:r>
            <a:r>
              <a:rPr lang="en-IN" sz="1050">
                <a:solidFill>
                  <a:srgbClr val="AF00DB"/>
                </a:solidFill>
                <a:highlight>
                  <a:srgbClr val="F7F7F7"/>
                </a:highlight>
                <a:latin typeface="Courier New"/>
                <a:ea typeface="Courier New"/>
                <a:cs typeface="Courier New"/>
                <a:sym typeface="Courier New"/>
              </a:rPr>
              <a:t>as</a:t>
            </a:r>
            <a:r>
              <a:rPr lang="en-IN" sz="1050">
                <a:highlight>
                  <a:srgbClr val="F7F7F7"/>
                </a:highlight>
                <a:latin typeface="Courier New"/>
                <a:ea typeface="Courier New"/>
                <a:cs typeface="Courier New"/>
                <a:sym typeface="Courier New"/>
              </a:rPr>
              <a:t> data</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IN" sz="1050">
                <a:solidFill>
                  <a:srgbClr val="AF00DB"/>
                </a:solidFill>
                <a:highlight>
                  <a:srgbClr val="F7F7F7"/>
                </a:highlight>
                <a:latin typeface="Courier New"/>
                <a:ea typeface="Courier New"/>
                <a:cs typeface="Courier New"/>
                <a:sym typeface="Courier New"/>
              </a:rPr>
              <a:t>from</a:t>
            </a:r>
            <a:r>
              <a:rPr lang="en-IN" sz="1050">
                <a:highlight>
                  <a:srgbClr val="F7F7F7"/>
                </a:highlight>
                <a:latin typeface="Courier New"/>
                <a:ea typeface="Courier New"/>
                <a:cs typeface="Courier New"/>
                <a:sym typeface="Courier New"/>
              </a:rPr>
              <a:t> sklearn.preprocessing </a:t>
            </a: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MinMaxScaler</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IN" sz="1050">
                <a:solidFill>
                  <a:srgbClr val="AF00DB"/>
                </a:solidFill>
                <a:highlight>
                  <a:srgbClr val="F7F7F7"/>
                </a:highlight>
                <a:latin typeface="Courier New"/>
                <a:ea typeface="Courier New"/>
                <a:cs typeface="Courier New"/>
                <a:sym typeface="Courier New"/>
              </a:rPr>
              <a:t>from</a:t>
            </a:r>
            <a:r>
              <a:rPr lang="en-IN" sz="1050">
                <a:highlight>
                  <a:srgbClr val="F7F7F7"/>
                </a:highlight>
                <a:latin typeface="Courier New"/>
                <a:ea typeface="Courier New"/>
                <a:cs typeface="Courier New"/>
                <a:sym typeface="Courier New"/>
              </a:rPr>
              <a:t> keras.layers </a:t>
            </a: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Dense, Dropout, LSTM</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IN" sz="1050">
                <a:solidFill>
                  <a:srgbClr val="AF00DB"/>
                </a:solidFill>
                <a:highlight>
                  <a:srgbClr val="F7F7F7"/>
                </a:highlight>
                <a:latin typeface="Courier New"/>
                <a:ea typeface="Courier New"/>
                <a:cs typeface="Courier New"/>
                <a:sym typeface="Courier New"/>
              </a:rPr>
              <a:t>from</a:t>
            </a:r>
            <a:r>
              <a:rPr lang="en-IN" sz="1050">
                <a:highlight>
                  <a:srgbClr val="F7F7F7"/>
                </a:highlight>
                <a:latin typeface="Courier New"/>
                <a:ea typeface="Courier New"/>
                <a:cs typeface="Courier New"/>
                <a:sym typeface="Courier New"/>
              </a:rPr>
              <a:t> keras.models </a:t>
            </a: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Sequential</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IN" sz="1050">
                <a:solidFill>
                  <a:srgbClr val="AF00DB"/>
                </a:solidFill>
                <a:highlight>
                  <a:srgbClr val="F7F7F7"/>
                </a:highlight>
                <a:latin typeface="Courier New"/>
                <a:ea typeface="Courier New"/>
                <a:cs typeface="Courier New"/>
                <a:sym typeface="Courier New"/>
              </a:rPr>
              <a:t>from</a:t>
            </a:r>
            <a:r>
              <a:rPr lang="en-IN" sz="1050">
                <a:highlight>
                  <a:srgbClr val="F7F7F7"/>
                </a:highlight>
                <a:latin typeface="Courier New"/>
                <a:ea typeface="Courier New"/>
                <a:cs typeface="Courier New"/>
                <a:sym typeface="Courier New"/>
              </a:rPr>
              <a:t> keras.layers </a:t>
            </a: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Dense, Dropout, LSTM, BatchNormalization</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IN" sz="1050">
                <a:solidFill>
                  <a:srgbClr val="AF00DB"/>
                </a:solidFill>
                <a:highlight>
                  <a:srgbClr val="F7F7F7"/>
                </a:highlight>
                <a:latin typeface="Courier New"/>
                <a:ea typeface="Courier New"/>
                <a:cs typeface="Courier New"/>
                <a:sym typeface="Courier New"/>
              </a:rPr>
              <a:t>from</a:t>
            </a:r>
            <a:r>
              <a:rPr lang="en-IN" sz="1050">
                <a:highlight>
                  <a:srgbClr val="F7F7F7"/>
                </a:highlight>
                <a:latin typeface="Courier New"/>
                <a:ea typeface="Courier New"/>
                <a:cs typeface="Courier New"/>
                <a:sym typeface="Courier New"/>
              </a:rPr>
              <a:t> keras.callbacks </a:t>
            </a: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TensorBoard</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IN" sz="1050">
                <a:solidFill>
                  <a:srgbClr val="AF00DB"/>
                </a:solidFill>
                <a:highlight>
                  <a:srgbClr val="F7F7F7"/>
                </a:highlight>
                <a:latin typeface="Courier New"/>
                <a:ea typeface="Courier New"/>
                <a:cs typeface="Courier New"/>
                <a:sym typeface="Courier New"/>
              </a:rPr>
              <a:t>from</a:t>
            </a:r>
            <a:r>
              <a:rPr lang="en-IN" sz="1050">
                <a:highlight>
                  <a:srgbClr val="F7F7F7"/>
                </a:highlight>
                <a:latin typeface="Courier New"/>
                <a:ea typeface="Courier New"/>
                <a:cs typeface="Courier New"/>
                <a:sym typeface="Courier New"/>
              </a:rPr>
              <a:t> keras.callbacks </a:t>
            </a: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ModelCheckpoint</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IN" sz="1050">
                <a:solidFill>
                  <a:srgbClr val="AF00DB"/>
                </a:solidFill>
                <a:highlight>
                  <a:srgbClr val="F7F7F7"/>
                </a:highlight>
                <a:latin typeface="Courier New"/>
                <a:ea typeface="Courier New"/>
                <a:cs typeface="Courier New"/>
                <a:sym typeface="Courier New"/>
              </a:rPr>
              <a:t>from</a:t>
            </a:r>
            <a:r>
              <a:rPr lang="en-IN" sz="1050">
                <a:highlight>
                  <a:srgbClr val="F7F7F7"/>
                </a:highlight>
                <a:latin typeface="Courier New"/>
                <a:ea typeface="Courier New"/>
                <a:cs typeface="Courier New"/>
                <a:sym typeface="Courier New"/>
              </a:rPr>
              <a:t> tensorflow.keras.optimizers </a:t>
            </a: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Adam</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tensorflow </a:t>
            </a:r>
            <a:r>
              <a:rPr lang="en-IN" sz="1050">
                <a:solidFill>
                  <a:srgbClr val="AF00DB"/>
                </a:solidFill>
                <a:highlight>
                  <a:srgbClr val="F7F7F7"/>
                </a:highlight>
                <a:latin typeface="Courier New"/>
                <a:ea typeface="Courier New"/>
                <a:cs typeface="Courier New"/>
                <a:sym typeface="Courier New"/>
              </a:rPr>
              <a:t>as</a:t>
            </a:r>
            <a:r>
              <a:rPr lang="en-IN" sz="1050">
                <a:highlight>
                  <a:srgbClr val="F7F7F7"/>
                </a:highlight>
                <a:latin typeface="Courier New"/>
                <a:ea typeface="Courier New"/>
                <a:cs typeface="Courier New"/>
                <a:sym typeface="Courier New"/>
              </a:rPr>
              <a:t> tf</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IN" sz="1050">
                <a:solidFill>
                  <a:srgbClr val="AF00DB"/>
                </a:solidFill>
                <a:highlight>
                  <a:srgbClr val="F7F7F7"/>
                </a:highlight>
                <a:latin typeface="Courier New"/>
                <a:ea typeface="Courier New"/>
                <a:cs typeface="Courier New"/>
                <a:sym typeface="Courier New"/>
              </a:rPr>
              <a:t>from</a:t>
            </a:r>
            <a:r>
              <a:rPr lang="en-IN" sz="1050">
                <a:highlight>
                  <a:srgbClr val="F7F7F7"/>
                </a:highlight>
                <a:latin typeface="Courier New"/>
                <a:ea typeface="Courier New"/>
                <a:cs typeface="Courier New"/>
                <a:sym typeface="Courier New"/>
              </a:rPr>
              <a:t> tensorflow.keras.metrics </a:t>
            </a: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MeanSquaredError, MeanAbsoluteError</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IN" sz="1050">
                <a:solidFill>
                  <a:srgbClr val="AF00DB"/>
                </a:solidFill>
                <a:highlight>
                  <a:srgbClr val="F7F7F7"/>
                </a:highlight>
                <a:latin typeface="Courier New"/>
                <a:ea typeface="Courier New"/>
                <a:cs typeface="Courier New"/>
                <a:sym typeface="Courier New"/>
              </a:rPr>
              <a:t>from</a:t>
            </a:r>
            <a:r>
              <a:rPr lang="en-IN" sz="1050">
                <a:highlight>
                  <a:srgbClr val="F7F7F7"/>
                </a:highlight>
                <a:latin typeface="Courier New"/>
                <a:ea typeface="Courier New"/>
                <a:cs typeface="Courier New"/>
                <a:sym typeface="Courier New"/>
              </a:rPr>
              <a:t> tensorflow_addons.metrics </a:t>
            </a: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RSquare</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tensorflow </a:t>
            </a:r>
            <a:r>
              <a:rPr lang="en-IN" sz="1050">
                <a:solidFill>
                  <a:srgbClr val="AF00DB"/>
                </a:solidFill>
                <a:highlight>
                  <a:srgbClr val="F7F7F7"/>
                </a:highlight>
                <a:latin typeface="Courier New"/>
                <a:ea typeface="Courier New"/>
                <a:cs typeface="Courier New"/>
                <a:sym typeface="Courier New"/>
              </a:rPr>
              <a:t>as</a:t>
            </a:r>
            <a:r>
              <a:rPr lang="en-IN" sz="1050">
                <a:highlight>
                  <a:srgbClr val="F7F7F7"/>
                </a:highlight>
                <a:latin typeface="Courier New"/>
                <a:ea typeface="Courier New"/>
                <a:cs typeface="Courier New"/>
                <a:sym typeface="Courier New"/>
              </a:rPr>
              <a:t> tf</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IN" sz="1050">
                <a:solidFill>
                  <a:srgbClr val="AF00DB"/>
                </a:solidFill>
                <a:highlight>
                  <a:srgbClr val="F7F7F7"/>
                </a:highlight>
                <a:latin typeface="Courier New"/>
                <a:ea typeface="Courier New"/>
                <a:cs typeface="Courier New"/>
                <a:sym typeface="Courier New"/>
              </a:rPr>
              <a:t>from</a:t>
            </a:r>
            <a:r>
              <a:rPr lang="en-IN" sz="1050">
                <a:highlight>
                  <a:srgbClr val="F7F7F7"/>
                </a:highlight>
                <a:latin typeface="Courier New"/>
                <a:ea typeface="Courier New"/>
                <a:cs typeface="Courier New"/>
                <a:sym typeface="Courier New"/>
              </a:rPr>
              <a:t> tensorflow.python.framework </a:t>
            </a: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ops</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IN" sz="1050">
                <a:solidFill>
                  <a:srgbClr val="AF00DB"/>
                </a:solidFill>
                <a:highlight>
                  <a:srgbClr val="F7F7F7"/>
                </a:highlight>
                <a:latin typeface="Courier New"/>
                <a:ea typeface="Courier New"/>
                <a:cs typeface="Courier New"/>
                <a:sym typeface="Courier New"/>
              </a:rPr>
              <a:t>from</a:t>
            </a:r>
            <a:r>
              <a:rPr lang="en-IN" sz="1050">
                <a:highlight>
                  <a:srgbClr val="F7F7F7"/>
                </a:highlight>
                <a:latin typeface="Courier New"/>
                <a:ea typeface="Courier New"/>
                <a:cs typeface="Courier New"/>
                <a:sym typeface="Courier New"/>
              </a:rPr>
              <a:t> tensorflow.python.keras.models </a:t>
            </a: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Sequential</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IN" sz="1050">
                <a:solidFill>
                  <a:srgbClr val="AF00DB"/>
                </a:solidFill>
                <a:highlight>
                  <a:srgbClr val="F7F7F7"/>
                </a:highlight>
                <a:latin typeface="Courier New"/>
                <a:ea typeface="Courier New"/>
                <a:cs typeface="Courier New"/>
                <a:sym typeface="Courier New"/>
              </a:rPr>
              <a:t>from</a:t>
            </a:r>
            <a:r>
              <a:rPr lang="en-IN" sz="1050">
                <a:highlight>
                  <a:srgbClr val="F7F7F7"/>
                </a:highlight>
                <a:latin typeface="Courier New"/>
                <a:ea typeface="Courier New"/>
                <a:cs typeface="Courier New"/>
                <a:sym typeface="Courier New"/>
              </a:rPr>
              <a:t> tensorflow.python.keras.layers </a:t>
            </a: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Dense, Flatten, GlobalAveragePooling2D, Activation</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tensorflow.compat.v2 </a:t>
            </a:r>
            <a:r>
              <a:rPr lang="en-IN" sz="1050">
                <a:solidFill>
                  <a:srgbClr val="AF00DB"/>
                </a:solidFill>
                <a:highlight>
                  <a:srgbClr val="F7F7F7"/>
                </a:highlight>
                <a:latin typeface="Courier New"/>
                <a:ea typeface="Courier New"/>
                <a:cs typeface="Courier New"/>
                <a:sym typeface="Courier New"/>
              </a:rPr>
              <a:t>as</a:t>
            </a:r>
            <a:r>
              <a:rPr lang="en-IN" sz="1050">
                <a:highlight>
                  <a:srgbClr val="F7F7F7"/>
                </a:highlight>
                <a:latin typeface="Courier New"/>
                <a:ea typeface="Courier New"/>
                <a:cs typeface="Courier New"/>
                <a:sym typeface="Courier New"/>
              </a:rPr>
              <a:t> tf</a:t>
            </a:r>
            <a:endParaRPr/>
          </a:p>
        </p:txBody>
      </p:sp>
      <p:pic>
        <p:nvPicPr>
          <p:cNvPr id="203" name="Google Shape;203;p28"/>
          <p:cNvPicPr preferRelativeResize="0"/>
          <p:nvPr/>
        </p:nvPicPr>
        <p:blipFill rotWithShape="1">
          <a:blip r:embed="rId3">
            <a:alphaModFix/>
          </a:blip>
          <a:srcRect b="86927" l="1037" r="60106" t="1046"/>
          <a:stretch/>
        </p:blipFill>
        <p:spPr>
          <a:xfrm>
            <a:off x="436204" y="242648"/>
            <a:ext cx="1519399" cy="626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lang="en-IN" sz="3600">
                <a:latin typeface="Times New Roman"/>
                <a:ea typeface="Times New Roman"/>
                <a:cs typeface="Times New Roman"/>
                <a:sym typeface="Times New Roman"/>
              </a:rPr>
              <a:t>Architecture / Data Flow Diagram</a:t>
            </a:r>
            <a:endParaRPr/>
          </a:p>
        </p:txBody>
      </p:sp>
      <p:pic>
        <p:nvPicPr>
          <p:cNvPr id="209" name="Google Shape;209;p29"/>
          <p:cNvPicPr preferRelativeResize="0"/>
          <p:nvPr/>
        </p:nvPicPr>
        <p:blipFill rotWithShape="1">
          <a:blip r:embed="rId3">
            <a:alphaModFix/>
          </a:blip>
          <a:srcRect b="86928" l="1038" r="60105" t="1046"/>
          <a:stretch/>
        </p:blipFill>
        <p:spPr>
          <a:xfrm>
            <a:off x="226359" y="161646"/>
            <a:ext cx="2595282" cy="1070699"/>
          </a:xfrm>
          <a:prstGeom prst="rect">
            <a:avLst/>
          </a:prstGeom>
          <a:noFill/>
          <a:ln>
            <a:noFill/>
          </a:ln>
        </p:spPr>
      </p:pic>
      <p:pic>
        <p:nvPicPr>
          <p:cNvPr id="210" name="Google Shape;210;p29"/>
          <p:cNvPicPr preferRelativeResize="0"/>
          <p:nvPr/>
        </p:nvPicPr>
        <p:blipFill>
          <a:blip r:embed="rId4">
            <a:alphaModFix/>
          </a:blip>
          <a:stretch>
            <a:fillRect/>
          </a:stretch>
        </p:blipFill>
        <p:spPr>
          <a:xfrm>
            <a:off x="2852675" y="1789975"/>
            <a:ext cx="6215625" cy="3877525"/>
          </a:xfrm>
          <a:prstGeom prst="rect">
            <a:avLst/>
          </a:prstGeom>
          <a:noFill/>
          <a:ln cap="flat" cmpd="sng" w="9525">
            <a:solidFill>
              <a:schemeClr val="dk2"/>
            </a:solidFill>
            <a:prstDash val="dot"/>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881625" y="29050"/>
            <a:ext cx="10515600" cy="1060800"/>
          </a:xfrm>
          <a:prstGeom prst="rect">
            <a:avLst/>
          </a:prstGeom>
        </p:spPr>
        <p:txBody>
          <a:bodyPr anchorCtr="0" anchor="ctr" bIns="45700" lIns="91425" spcFirstLastPara="1" rIns="91425" wrap="square" tIns="45700">
            <a:normAutofit/>
          </a:bodyPr>
          <a:lstStyle/>
          <a:p>
            <a:pPr indent="-228600" lvl="0" marL="228600" rtl="0" algn="l">
              <a:spcBef>
                <a:spcPts val="0"/>
              </a:spcBef>
              <a:spcAft>
                <a:spcPts val="0"/>
              </a:spcAft>
              <a:buSzPts val="2800"/>
              <a:buFont typeface="Arial"/>
              <a:buChar char="•"/>
            </a:pPr>
            <a:r>
              <a:rPr lang="en-IN" sz="2800">
                <a:latin typeface="Times New Roman"/>
                <a:ea typeface="Times New Roman"/>
                <a:cs typeface="Times New Roman"/>
                <a:sym typeface="Times New Roman"/>
              </a:rPr>
              <a:t>Phase 1 – Work Flow &amp; Algorithm Used</a:t>
            </a:r>
            <a:endParaRPr/>
          </a:p>
        </p:txBody>
      </p:sp>
      <p:sp>
        <p:nvSpPr>
          <p:cNvPr id="216" name="Google Shape;216;p30"/>
          <p:cNvSpPr txBox="1"/>
          <p:nvPr>
            <p:ph idx="1" type="body"/>
          </p:nvPr>
        </p:nvSpPr>
        <p:spPr>
          <a:xfrm>
            <a:off x="769925" y="1089850"/>
            <a:ext cx="10515600" cy="5668800"/>
          </a:xfrm>
          <a:prstGeom prst="rect">
            <a:avLst/>
          </a:prstGeom>
        </p:spPr>
        <p:txBody>
          <a:bodyPr anchorCtr="0" anchor="t" bIns="45700" lIns="91425" spcFirstLastPara="1" rIns="91425" wrap="square" tIns="45700">
            <a:normAutofit fontScale="77500" lnSpcReduction="10000"/>
          </a:bodyPr>
          <a:lstStyle/>
          <a:p>
            <a:pPr indent="0" lvl="0" marL="0" rtl="0" algn="l">
              <a:spcBef>
                <a:spcPts val="1000"/>
              </a:spcBef>
              <a:spcAft>
                <a:spcPts val="0"/>
              </a:spcAft>
              <a:buNone/>
            </a:pPr>
            <a:r>
              <a:rPr lang="en-IN" sz="2000"/>
              <a:t>Workflow includes:</a:t>
            </a:r>
            <a:endParaRPr sz="2000"/>
          </a:p>
          <a:p>
            <a:pPr indent="-325199" lvl="0" marL="457200" rtl="0" algn="l">
              <a:spcBef>
                <a:spcPts val="1000"/>
              </a:spcBef>
              <a:spcAft>
                <a:spcPts val="0"/>
              </a:spcAft>
              <a:buSzPct val="83527"/>
              <a:buAutoNum type="arabicPeriod"/>
            </a:pPr>
            <a:r>
              <a:rPr b="1" lang="en-IN" sz="2350"/>
              <a:t>Preprocessing</a:t>
            </a:r>
            <a:r>
              <a:rPr lang="en-IN" sz="2350"/>
              <a:t>- Preprocessing of data includes changing of datatypes of features </a:t>
            </a:r>
            <a:r>
              <a:rPr lang="en-IN" sz="2350"/>
              <a:t>for testing and training the data. Also removal of empty values from dataset.</a:t>
            </a:r>
            <a:endParaRPr sz="2350"/>
          </a:p>
          <a:p>
            <a:pPr indent="0" lvl="0" marL="457200" rtl="0" algn="l">
              <a:spcBef>
                <a:spcPts val="1000"/>
              </a:spcBef>
              <a:spcAft>
                <a:spcPts val="0"/>
              </a:spcAft>
              <a:buNone/>
            </a:pPr>
            <a:r>
              <a:t/>
            </a:r>
            <a:endParaRPr sz="2350"/>
          </a:p>
          <a:p>
            <a:pPr indent="-325199" lvl="0" marL="457200" rtl="0" algn="l">
              <a:spcBef>
                <a:spcPts val="1000"/>
              </a:spcBef>
              <a:spcAft>
                <a:spcPts val="0"/>
              </a:spcAft>
              <a:buSzPct val="83527"/>
              <a:buAutoNum type="arabicPeriod"/>
            </a:pPr>
            <a:r>
              <a:rPr b="1" lang="en-IN" sz="2350"/>
              <a:t>Splitting of Dataset: </a:t>
            </a:r>
            <a:r>
              <a:rPr lang="en-IN" sz="2350"/>
              <a:t>Splitting of dataset into two: Testing dataset and training dataset. Testing dataset are used to compare the data-values with predicted values from the model. Also, in our model, we have (70% of training dataset and 30% of testing dataset) used for training.</a:t>
            </a:r>
            <a:endParaRPr sz="2350"/>
          </a:p>
          <a:p>
            <a:pPr indent="0" lvl="0" marL="457200" rtl="0" algn="l">
              <a:spcBef>
                <a:spcPts val="1000"/>
              </a:spcBef>
              <a:spcAft>
                <a:spcPts val="0"/>
              </a:spcAft>
              <a:buNone/>
            </a:pPr>
            <a:r>
              <a:t/>
            </a:r>
            <a:endParaRPr sz="2350"/>
          </a:p>
          <a:p>
            <a:pPr indent="-325199" lvl="0" marL="457200" rtl="0" algn="l">
              <a:spcBef>
                <a:spcPts val="1000"/>
              </a:spcBef>
              <a:spcAft>
                <a:spcPts val="0"/>
              </a:spcAft>
              <a:buSzPct val="83527"/>
              <a:buAutoNum type="arabicPeriod"/>
            </a:pPr>
            <a:r>
              <a:rPr b="1" lang="en-IN" sz="2350"/>
              <a:t>Sequence Generation: </a:t>
            </a:r>
            <a:r>
              <a:rPr lang="en-IN" sz="2350"/>
              <a:t>Sequence generation in LSTM refers to the process of generating new sequences of data based on patterns learned from a training dataset. This capability is particularly useful in tasks such as text generation, music composition, and time series forecasting.</a:t>
            </a:r>
            <a:endParaRPr sz="2350"/>
          </a:p>
          <a:p>
            <a:pPr indent="0" lvl="0" marL="457200" rtl="0" algn="l">
              <a:spcBef>
                <a:spcPts val="1000"/>
              </a:spcBef>
              <a:spcAft>
                <a:spcPts val="0"/>
              </a:spcAft>
              <a:buNone/>
            </a:pPr>
            <a:r>
              <a:t/>
            </a:r>
            <a:endParaRPr sz="2350"/>
          </a:p>
          <a:p>
            <a:pPr indent="-325199" lvl="0" marL="457200" rtl="0" algn="l">
              <a:spcBef>
                <a:spcPts val="1000"/>
              </a:spcBef>
              <a:spcAft>
                <a:spcPts val="0"/>
              </a:spcAft>
              <a:buSzPct val="83527"/>
              <a:buAutoNum type="arabicPeriod"/>
            </a:pPr>
            <a:r>
              <a:rPr b="1" lang="en-IN" sz="2350"/>
              <a:t>Model Architecture: </a:t>
            </a:r>
            <a:r>
              <a:rPr lang="en-IN" sz="2350"/>
              <a:t>Model Architecture includes imports of various modules and packages which facilitate the model execution in runtime environment.</a:t>
            </a:r>
            <a:endParaRPr sz="2350"/>
          </a:p>
          <a:p>
            <a:pPr indent="0" lvl="0" marL="457200" rtl="0" algn="l">
              <a:spcBef>
                <a:spcPts val="1000"/>
              </a:spcBef>
              <a:spcAft>
                <a:spcPts val="0"/>
              </a:spcAft>
              <a:buNone/>
            </a:pPr>
            <a:r>
              <a:t/>
            </a:r>
            <a:endParaRPr sz="1027"/>
          </a:p>
          <a:p>
            <a:pPr indent="0" lvl="0" marL="457200" rtl="0" algn="l">
              <a:lnSpc>
                <a:spcPct val="135714"/>
              </a:lnSpc>
              <a:spcBef>
                <a:spcPts val="0"/>
              </a:spcBef>
              <a:spcAft>
                <a:spcPts val="0"/>
              </a:spcAft>
              <a:buNone/>
            </a:pPr>
            <a:r>
              <a:rPr lang="en-IN" sz="1050">
                <a:solidFill>
                  <a:srgbClr val="AF00DB"/>
                </a:solidFill>
                <a:highlight>
                  <a:srgbClr val="F7F7F7"/>
                </a:highlight>
                <a:latin typeface="Courier New"/>
                <a:ea typeface="Courier New"/>
                <a:cs typeface="Courier New"/>
                <a:sym typeface="Courier New"/>
              </a:rPr>
              <a:t>from</a:t>
            </a:r>
            <a:r>
              <a:rPr lang="en-IN" sz="1050">
                <a:highlight>
                  <a:srgbClr val="F7F7F7"/>
                </a:highlight>
                <a:latin typeface="Courier New"/>
                <a:ea typeface="Courier New"/>
                <a:cs typeface="Courier New"/>
                <a:sym typeface="Courier New"/>
              </a:rPr>
              <a:t> keras.layers </a:t>
            </a: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Dense, Dropout, LSTM</a:t>
            </a:r>
            <a:endParaRPr sz="1050">
              <a:highlight>
                <a:srgbClr val="F7F7F7"/>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IN" sz="1050">
                <a:solidFill>
                  <a:srgbClr val="AF00DB"/>
                </a:solidFill>
                <a:highlight>
                  <a:srgbClr val="F7F7F7"/>
                </a:highlight>
                <a:latin typeface="Courier New"/>
                <a:ea typeface="Courier New"/>
                <a:cs typeface="Courier New"/>
                <a:sym typeface="Courier New"/>
              </a:rPr>
              <a:t>from</a:t>
            </a:r>
            <a:r>
              <a:rPr lang="en-IN" sz="1050">
                <a:highlight>
                  <a:srgbClr val="F7F7F7"/>
                </a:highlight>
                <a:latin typeface="Courier New"/>
                <a:ea typeface="Courier New"/>
                <a:cs typeface="Courier New"/>
                <a:sym typeface="Courier New"/>
              </a:rPr>
              <a:t> keras.models </a:t>
            </a: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Sequential</a:t>
            </a:r>
            <a:endParaRPr sz="1050">
              <a:highlight>
                <a:srgbClr val="F7F7F7"/>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IN" sz="1050">
                <a:solidFill>
                  <a:srgbClr val="AF00DB"/>
                </a:solidFill>
                <a:highlight>
                  <a:srgbClr val="F7F7F7"/>
                </a:highlight>
                <a:latin typeface="Courier New"/>
                <a:ea typeface="Courier New"/>
                <a:cs typeface="Courier New"/>
                <a:sym typeface="Courier New"/>
              </a:rPr>
              <a:t>from</a:t>
            </a:r>
            <a:r>
              <a:rPr lang="en-IN" sz="1050">
                <a:highlight>
                  <a:srgbClr val="F7F7F7"/>
                </a:highlight>
                <a:latin typeface="Courier New"/>
                <a:ea typeface="Courier New"/>
                <a:cs typeface="Courier New"/>
                <a:sym typeface="Courier New"/>
              </a:rPr>
              <a:t> keras.layers </a:t>
            </a: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Dense, Dropout, LSTM, BatchNormalization</a:t>
            </a:r>
            <a:endParaRPr sz="1050">
              <a:highlight>
                <a:srgbClr val="F7F7F7"/>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IN" sz="1050">
                <a:solidFill>
                  <a:srgbClr val="AF00DB"/>
                </a:solidFill>
                <a:highlight>
                  <a:srgbClr val="F7F7F7"/>
                </a:highlight>
                <a:latin typeface="Courier New"/>
                <a:ea typeface="Courier New"/>
                <a:cs typeface="Courier New"/>
                <a:sym typeface="Courier New"/>
              </a:rPr>
              <a:t>from</a:t>
            </a:r>
            <a:r>
              <a:rPr lang="en-IN" sz="1050">
                <a:highlight>
                  <a:srgbClr val="F7F7F7"/>
                </a:highlight>
                <a:latin typeface="Courier New"/>
                <a:ea typeface="Courier New"/>
                <a:cs typeface="Courier New"/>
                <a:sym typeface="Courier New"/>
              </a:rPr>
              <a:t> keras.callbacks </a:t>
            </a: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TensorBoard</a:t>
            </a:r>
            <a:endParaRPr sz="1050">
              <a:highlight>
                <a:srgbClr val="F7F7F7"/>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IN" sz="1050">
                <a:solidFill>
                  <a:srgbClr val="AF00DB"/>
                </a:solidFill>
                <a:highlight>
                  <a:srgbClr val="F7F7F7"/>
                </a:highlight>
                <a:latin typeface="Courier New"/>
                <a:ea typeface="Courier New"/>
                <a:cs typeface="Courier New"/>
                <a:sym typeface="Courier New"/>
              </a:rPr>
              <a:t>from</a:t>
            </a:r>
            <a:r>
              <a:rPr lang="en-IN" sz="1050">
                <a:highlight>
                  <a:srgbClr val="F7F7F7"/>
                </a:highlight>
                <a:latin typeface="Courier New"/>
                <a:ea typeface="Courier New"/>
                <a:cs typeface="Courier New"/>
                <a:sym typeface="Courier New"/>
              </a:rPr>
              <a:t> keras.callbacks </a:t>
            </a: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ModelCheckpoint</a:t>
            </a:r>
            <a:endParaRPr sz="1050">
              <a:highlight>
                <a:srgbClr val="F7F7F7"/>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IN" sz="1050">
                <a:solidFill>
                  <a:srgbClr val="AF00DB"/>
                </a:solidFill>
                <a:highlight>
                  <a:srgbClr val="F7F7F7"/>
                </a:highlight>
                <a:latin typeface="Courier New"/>
                <a:ea typeface="Courier New"/>
                <a:cs typeface="Courier New"/>
                <a:sym typeface="Courier New"/>
              </a:rPr>
              <a:t>from</a:t>
            </a:r>
            <a:r>
              <a:rPr lang="en-IN" sz="1050">
                <a:highlight>
                  <a:srgbClr val="F7F7F7"/>
                </a:highlight>
                <a:latin typeface="Courier New"/>
                <a:ea typeface="Courier New"/>
                <a:cs typeface="Courier New"/>
                <a:sym typeface="Courier New"/>
              </a:rPr>
              <a:t> tensorflow.keras.optimizers </a:t>
            </a: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Adam</a:t>
            </a:r>
            <a:endParaRPr sz="1050">
              <a:highlight>
                <a:srgbClr val="F7F7F7"/>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IN" sz="1050">
                <a:solidFill>
                  <a:srgbClr val="AF00DB"/>
                </a:solidFill>
                <a:highlight>
                  <a:srgbClr val="F7F7F7"/>
                </a:highlight>
                <a:latin typeface="Courier New"/>
                <a:ea typeface="Courier New"/>
                <a:cs typeface="Courier New"/>
                <a:sym typeface="Courier New"/>
              </a:rPr>
              <a:t>import</a:t>
            </a:r>
            <a:r>
              <a:rPr lang="en-IN" sz="1050">
                <a:highlight>
                  <a:srgbClr val="F7F7F7"/>
                </a:highlight>
                <a:latin typeface="Courier New"/>
                <a:ea typeface="Courier New"/>
                <a:cs typeface="Courier New"/>
                <a:sym typeface="Courier New"/>
              </a:rPr>
              <a:t> tensorflow </a:t>
            </a:r>
            <a:r>
              <a:rPr lang="en-IN" sz="1050">
                <a:solidFill>
                  <a:srgbClr val="AF00DB"/>
                </a:solidFill>
                <a:highlight>
                  <a:srgbClr val="F7F7F7"/>
                </a:highlight>
                <a:latin typeface="Courier New"/>
                <a:ea typeface="Courier New"/>
                <a:cs typeface="Courier New"/>
                <a:sym typeface="Courier New"/>
              </a:rPr>
              <a:t>as</a:t>
            </a:r>
            <a:r>
              <a:rPr lang="en-IN" sz="1050">
                <a:highlight>
                  <a:srgbClr val="F7F7F7"/>
                </a:highlight>
                <a:latin typeface="Courier New"/>
                <a:ea typeface="Courier New"/>
                <a:cs typeface="Courier New"/>
                <a:sym typeface="Courier New"/>
              </a:rPr>
              <a:t> tf</a:t>
            </a:r>
            <a:endParaRPr sz="1050">
              <a:highlight>
                <a:srgbClr val="F7F7F7"/>
              </a:highlight>
              <a:latin typeface="Courier New"/>
              <a:ea typeface="Courier New"/>
              <a:cs typeface="Courier New"/>
              <a:sym typeface="Courier New"/>
            </a:endParaRPr>
          </a:p>
          <a:p>
            <a:pPr indent="0" lvl="0" marL="457200" rtl="0" algn="l">
              <a:spcBef>
                <a:spcPts val="1000"/>
              </a:spcBef>
              <a:spcAft>
                <a:spcPts val="0"/>
              </a:spcAft>
              <a:buNone/>
            </a:pPr>
            <a:r>
              <a:t/>
            </a:r>
            <a:endParaRPr sz="1500"/>
          </a:p>
        </p:txBody>
      </p:sp>
      <p:pic>
        <p:nvPicPr>
          <p:cNvPr id="217" name="Google Shape;217;p30"/>
          <p:cNvPicPr preferRelativeResize="0"/>
          <p:nvPr/>
        </p:nvPicPr>
        <p:blipFill rotWithShape="1">
          <a:blip r:embed="rId3">
            <a:alphaModFix/>
          </a:blip>
          <a:srcRect b="86927" l="1037" r="60106" t="1046"/>
          <a:stretch/>
        </p:blipFill>
        <p:spPr>
          <a:xfrm>
            <a:off x="10053698" y="155424"/>
            <a:ext cx="1875826" cy="773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838200" y="0"/>
            <a:ext cx="10515600" cy="1325700"/>
          </a:xfrm>
          <a:prstGeom prst="rect">
            <a:avLst/>
          </a:prstGeom>
        </p:spPr>
        <p:txBody>
          <a:bodyPr anchorCtr="0" anchor="ctr" bIns="45700" lIns="91425" spcFirstLastPara="1" rIns="91425" wrap="square" tIns="45700">
            <a:normAutofit/>
          </a:bodyPr>
          <a:lstStyle/>
          <a:p>
            <a:pPr indent="-228600" lvl="0" marL="228600" rtl="0" algn="l">
              <a:spcBef>
                <a:spcPts val="0"/>
              </a:spcBef>
              <a:spcAft>
                <a:spcPts val="0"/>
              </a:spcAft>
              <a:buSzPts val="2800"/>
              <a:buFont typeface="Arial"/>
              <a:buChar char="•"/>
            </a:pPr>
            <a:r>
              <a:rPr lang="en-IN" sz="2800">
                <a:latin typeface="Times New Roman"/>
                <a:ea typeface="Times New Roman"/>
                <a:cs typeface="Times New Roman"/>
                <a:sym typeface="Times New Roman"/>
              </a:rPr>
              <a:t>Phase 1 – Work Flow &amp; Algorithm Used</a:t>
            </a:r>
            <a:endParaRPr/>
          </a:p>
        </p:txBody>
      </p:sp>
      <p:sp>
        <p:nvSpPr>
          <p:cNvPr id="223" name="Google Shape;223;p31"/>
          <p:cNvSpPr txBox="1"/>
          <p:nvPr>
            <p:ph idx="1" type="body"/>
          </p:nvPr>
        </p:nvSpPr>
        <p:spPr>
          <a:xfrm>
            <a:off x="948425" y="1476125"/>
            <a:ext cx="7254300" cy="4652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b="1" lang="en-IN" sz="1500"/>
              <a:t>5. </a:t>
            </a:r>
            <a:r>
              <a:rPr b="1" lang="en-IN" sz="2000"/>
              <a:t>Training Model: </a:t>
            </a:r>
            <a:r>
              <a:rPr lang="en-IN" sz="2000"/>
              <a:t>In our Stacked-LSTM model, we have </a:t>
            </a:r>
            <a:r>
              <a:rPr lang="en-IN" sz="2000"/>
              <a:t>included</a:t>
            </a:r>
            <a:r>
              <a:rPr lang="en-IN" sz="2000"/>
              <a:t> layers like LSTM with units=50,60,80 and 120 . At last , we combined all the layers using while</a:t>
            </a:r>
            <a:endParaRPr sz="2000"/>
          </a:p>
          <a:p>
            <a:pPr indent="0" lvl="0" marL="0" rtl="0" algn="l">
              <a:spcBef>
                <a:spcPts val="1000"/>
              </a:spcBef>
              <a:spcAft>
                <a:spcPts val="0"/>
              </a:spcAft>
              <a:buNone/>
            </a:pPr>
            <a:r>
              <a:t/>
            </a:r>
            <a:endParaRPr sz="2000"/>
          </a:p>
          <a:p>
            <a:pPr indent="0" lvl="0" marL="457200" rtl="0" algn="l">
              <a:lnSpc>
                <a:spcPct val="135714"/>
              </a:lnSpc>
              <a:spcBef>
                <a:spcPts val="0"/>
              </a:spcBef>
              <a:spcAft>
                <a:spcPts val="0"/>
              </a:spcAft>
              <a:buNone/>
            </a:pPr>
            <a:r>
              <a:rPr lang="en-IN" sz="1050">
                <a:highlight>
                  <a:srgbClr val="F7F7F7"/>
                </a:highlight>
                <a:latin typeface="Courier New"/>
                <a:ea typeface="Courier New"/>
                <a:cs typeface="Courier New"/>
                <a:sym typeface="Courier New"/>
              </a:rPr>
              <a:t>model.add(tf.keras.layers.Dense(units=</a:t>
            </a:r>
            <a:r>
              <a:rPr lang="en-IN" sz="1050">
                <a:solidFill>
                  <a:srgbClr val="116644"/>
                </a:solidFill>
                <a:highlight>
                  <a:srgbClr val="F7F7F7"/>
                </a:highlight>
                <a:latin typeface="Courier New"/>
                <a:ea typeface="Courier New"/>
                <a:cs typeface="Courier New"/>
                <a:sym typeface="Courier New"/>
              </a:rPr>
              <a:t>1</a:t>
            </a:r>
            <a:r>
              <a:rPr lang="en-IN" sz="1050">
                <a:highlight>
                  <a:srgbClr val="F7F7F7"/>
                </a:highlight>
                <a:latin typeface="Courier New"/>
                <a:ea typeface="Courier New"/>
                <a:cs typeface="Courier New"/>
                <a:sym typeface="Courier New"/>
              </a:rPr>
              <a:t>, kernel_initializer=Orthogonal(gain=</a:t>
            </a:r>
            <a:r>
              <a:rPr lang="en-IN" sz="1050">
                <a:solidFill>
                  <a:srgbClr val="116644"/>
                </a:solidFill>
                <a:highlight>
                  <a:srgbClr val="F7F7F7"/>
                </a:highlight>
                <a:latin typeface="Courier New"/>
                <a:ea typeface="Courier New"/>
                <a:cs typeface="Courier New"/>
                <a:sym typeface="Courier New"/>
              </a:rPr>
              <a:t>1.0</a:t>
            </a:r>
            <a:r>
              <a:rPr lang="en-IN" sz="1050">
                <a:highlight>
                  <a:srgbClr val="F7F7F7"/>
                </a:highlight>
                <a:latin typeface="Courier New"/>
                <a:ea typeface="Courier New"/>
                <a:cs typeface="Courier New"/>
                <a:sym typeface="Courier New"/>
              </a:rPr>
              <a:t>, seed=</a:t>
            </a:r>
            <a:r>
              <a:rPr lang="en-IN" sz="1050">
                <a:solidFill>
                  <a:srgbClr val="0000FF"/>
                </a:solidFill>
                <a:highlight>
                  <a:srgbClr val="F7F7F7"/>
                </a:highlight>
                <a:latin typeface="Courier New"/>
                <a:ea typeface="Courier New"/>
                <a:cs typeface="Courier New"/>
                <a:sym typeface="Courier New"/>
              </a:rPr>
              <a:t>None</a:t>
            </a:r>
            <a:r>
              <a:rPr lang="en-I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spcBef>
                <a:spcPts val="1000"/>
              </a:spcBef>
              <a:spcAft>
                <a:spcPts val="0"/>
              </a:spcAft>
              <a:buNone/>
            </a:pPr>
            <a:r>
              <a:rPr lang="en-IN" sz="2000"/>
              <a:t> 	While initializing the optimizers as </a:t>
            </a:r>
            <a:endParaRPr sz="2000"/>
          </a:p>
          <a:p>
            <a:pPr indent="0" lvl="0" marL="0" rtl="0" algn="l">
              <a:spcBef>
                <a:spcPts val="1000"/>
              </a:spcBef>
              <a:spcAft>
                <a:spcPts val="0"/>
              </a:spcAft>
              <a:buClr>
                <a:schemeClr val="dk1"/>
              </a:buClr>
              <a:buSzPts val="1100"/>
              <a:buFont typeface="Arial"/>
              <a:buNone/>
            </a:pPr>
            <a:r>
              <a:t/>
            </a:r>
            <a:endParaRPr sz="2000"/>
          </a:p>
          <a:p>
            <a:pPr indent="457200" lvl="0" marL="0" rtl="0" algn="l">
              <a:lnSpc>
                <a:spcPct val="135714"/>
              </a:lnSpc>
              <a:spcBef>
                <a:spcPts val="0"/>
              </a:spcBef>
              <a:spcAft>
                <a:spcPts val="0"/>
              </a:spcAft>
              <a:buClr>
                <a:schemeClr val="dk1"/>
              </a:buClr>
              <a:buSzPts val="1100"/>
              <a:buFont typeface="Arial"/>
              <a:buNone/>
            </a:pPr>
            <a:r>
              <a:rPr lang="en-IN" sz="1050">
                <a:solidFill>
                  <a:srgbClr val="008000"/>
                </a:solidFill>
                <a:highlight>
                  <a:srgbClr val="F7F7F7"/>
                </a:highlight>
                <a:latin typeface="Courier New"/>
                <a:ea typeface="Courier New"/>
                <a:cs typeface="Courier New"/>
                <a:sym typeface="Courier New"/>
              </a:rPr>
              <a:t># Set Optimizer</a:t>
            </a:r>
            <a:endParaRPr sz="1050">
              <a:solidFill>
                <a:srgbClr val="008000"/>
              </a:solidFill>
              <a:highlight>
                <a:srgbClr val="F7F7F7"/>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IN" sz="1050">
                <a:highlight>
                  <a:srgbClr val="F7F7F7"/>
                </a:highlight>
                <a:latin typeface="Courier New"/>
                <a:ea typeface="Courier New"/>
                <a:cs typeface="Courier New"/>
                <a:sym typeface="Courier New"/>
              </a:rPr>
              <a:t>opt = Adam(learning_rate=</a:t>
            </a:r>
            <a:r>
              <a:rPr lang="en-IN" sz="1050">
                <a:solidFill>
                  <a:srgbClr val="116644"/>
                </a:solidFill>
                <a:highlight>
                  <a:srgbClr val="F7F7F7"/>
                </a:highlight>
                <a:latin typeface="Courier New"/>
                <a:ea typeface="Courier New"/>
                <a:cs typeface="Courier New"/>
                <a:sym typeface="Courier New"/>
              </a:rPr>
              <a:t>0.001</a:t>
            </a:r>
            <a:r>
              <a:rPr lang="en-IN" sz="1050">
                <a:highlight>
                  <a:srgbClr val="F7F7F7"/>
                </a:highlight>
                <a:latin typeface="Courier New"/>
                <a:ea typeface="Courier New"/>
                <a:cs typeface="Courier New"/>
                <a:sym typeface="Courier New"/>
              </a:rPr>
              <a:t>, beta_1=</a:t>
            </a:r>
            <a:r>
              <a:rPr lang="en-IN" sz="1050">
                <a:solidFill>
                  <a:srgbClr val="116644"/>
                </a:solidFill>
                <a:highlight>
                  <a:srgbClr val="F7F7F7"/>
                </a:highlight>
                <a:latin typeface="Courier New"/>
                <a:ea typeface="Courier New"/>
                <a:cs typeface="Courier New"/>
                <a:sym typeface="Courier New"/>
              </a:rPr>
              <a:t>0.9</a:t>
            </a:r>
            <a:r>
              <a:rPr lang="en-IN" sz="1050">
                <a:highlight>
                  <a:srgbClr val="F7F7F7"/>
                </a:highlight>
                <a:latin typeface="Courier New"/>
                <a:ea typeface="Courier New"/>
                <a:cs typeface="Courier New"/>
                <a:sym typeface="Courier New"/>
              </a:rPr>
              <a:t>, beta_2=</a:t>
            </a:r>
            <a:r>
              <a:rPr lang="en-IN" sz="1050">
                <a:solidFill>
                  <a:srgbClr val="116644"/>
                </a:solidFill>
                <a:highlight>
                  <a:srgbClr val="F7F7F7"/>
                </a:highlight>
                <a:latin typeface="Courier New"/>
                <a:ea typeface="Courier New"/>
                <a:cs typeface="Courier New"/>
                <a:sym typeface="Courier New"/>
              </a:rPr>
              <a:t>0.999</a:t>
            </a:r>
            <a:r>
              <a:rPr lang="en-IN" sz="1050">
                <a:highlight>
                  <a:srgbClr val="F7F7F7"/>
                </a:highlight>
                <a:latin typeface="Courier New"/>
                <a:ea typeface="Courier New"/>
                <a:cs typeface="Courier New"/>
                <a:sym typeface="Courier New"/>
              </a:rPr>
              <a:t>, epsilon=</a:t>
            </a:r>
            <a:r>
              <a:rPr lang="en-IN" sz="1050">
                <a:solidFill>
                  <a:srgbClr val="116644"/>
                </a:solidFill>
                <a:highlight>
                  <a:srgbClr val="F7F7F7"/>
                </a:highlight>
                <a:latin typeface="Courier New"/>
                <a:ea typeface="Courier New"/>
                <a:cs typeface="Courier New"/>
                <a:sym typeface="Courier New"/>
              </a:rPr>
              <a:t>1e-07</a:t>
            </a:r>
            <a:r>
              <a:rPr lang="en-I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spcBef>
                <a:spcPts val="1000"/>
              </a:spcBef>
              <a:spcAft>
                <a:spcPts val="0"/>
              </a:spcAft>
              <a:buNone/>
            </a:pPr>
            <a:r>
              <a:t/>
            </a:r>
            <a:endParaRPr sz="2000"/>
          </a:p>
          <a:p>
            <a:pPr indent="0" lvl="0" marL="0" rtl="0" algn="l">
              <a:spcBef>
                <a:spcPts val="1000"/>
              </a:spcBef>
              <a:spcAft>
                <a:spcPts val="0"/>
              </a:spcAft>
              <a:buNone/>
            </a:pPr>
            <a:r>
              <a:rPr b="1" lang="en-IN" sz="1500"/>
              <a:t>6.</a:t>
            </a:r>
            <a:r>
              <a:rPr b="1" lang="en-IN" sz="2000"/>
              <a:t> Evaluation:</a:t>
            </a:r>
            <a:r>
              <a:rPr lang="en-IN" sz="2000"/>
              <a:t> For evaluation,we assumed that taking mean of previous 100 days and 200 days to date would be considered for </a:t>
            </a:r>
            <a:r>
              <a:rPr lang="en-IN" sz="2000"/>
              <a:t>comparison</a:t>
            </a:r>
            <a:r>
              <a:rPr lang="en-IN" sz="2000"/>
              <a:t> of model predicted value.</a:t>
            </a:r>
            <a:endParaRPr sz="2000"/>
          </a:p>
          <a:p>
            <a:pPr indent="0" lvl="0" marL="0" rtl="0" algn="l">
              <a:spcBef>
                <a:spcPts val="1000"/>
              </a:spcBef>
              <a:spcAft>
                <a:spcPts val="0"/>
              </a:spcAft>
              <a:buClr>
                <a:schemeClr val="dk1"/>
              </a:buClr>
              <a:buSzPts val="1100"/>
              <a:buFont typeface="Arial"/>
              <a:buNone/>
            </a:pPr>
            <a:r>
              <a:t/>
            </a:r>
            <a:endParaRPr sz="2000"/>
          </a:p>
        </p:txBody>
      </p:sp>
      <p:pic>
        <p:nvPicPr>
          <p:cNvPr id="224" name="Google Shape;224;p31"/>
          <p:cNvPicPr preferRelativeResize="0"/>
          <p:nvPr/>
        </p:nvPicPr>
        <p:blipFill>
          <a:blip r:embed="rId3">
            <a:alphaModFix/>
          </a:blip>
          <a:stretch>
            <a:fillRect/>
          </a:stretch>
        </p:blipFill>
        <p:spPr>
          <a:xfrm>
            <a:off x="8202725" y="2058050"/>
            <a:ext cx="3474774" cy="2942275"/>
          </a:xfrm>
          <a:prstGeom prst="rect">
            <a:avLst/>
          </a:prstGeom>
          <a:noFill/>
          <a:ln cap="flat" cmpd="sng" w="9525">
            <a:solidFill>
              <a:schemeClr val="dk1"/>
            </a:solidFill>
            <a:prstDash val="solid"/>
            <a:round/>
            <a:headEnd len="sm" w="sm" type="none"/>
            <a:tailEnd len="sm" w="sm" type="none"/>
          </a:ln>
        </p:spPr>
      </p:pic>
      <p:pic>
        <p:nvPicPr>
          <p:cNvPr id="225" name="Google Shape;225;p31"/>
          <p:cNvPicPr preferRelativeResize="0"/>
          <p:nvPr/>
        </p:nvPicPr>
        <p:blipFill rotWithShape="1">
          <a:blip r:embed="rId4">
            <a:alphaModFix/>
          </a:blip>
          <a:srcRect b="86927" l="1037" r="60106" t="1046"/>
          <a:stretch/>
        </p:blipFill>
        <p:spPr>
          <a:xfrm>
            <a:off x="10501949" y="127500"/>
            <a:ext cx="1458726" cy="601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Abstract</a:t>
            </a:r>
            <a:endParaRPr/>
          </a:p>
        </p:txBody>
      </p:sp>
      <p:sp>
        <p:nvSpPr>
          <p:cNvPr id="95" name="Google Shape;95;p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55000" lnSpcReduction="10000"/>
          </a:bodyPr>
          <a:lstStyle/>
          <a:p>
            <a:pPr indent="-179373" lvl="0" marL="179999" rtl="0" algn="just">
              <a:lnSpc>
                <a:spcPct val="90000"/>
              </a:lnSpc>
              <a:spcBef>
                <a:spcPts val="0"/>
              </a:spcBef>
              <a:spcAft>
                <a:spcPts val="0"/>
              </a:spcAft>
              <a:buClr>
                <a:schemeClr val="dk1"/>
              </a:buClr>
              <a:buSzPct val="100000"/>
              <a:buChar char="•"/>
            </a:pPr>
            <a:r>
              <a:rPr b="1" lang="en-IN" sz="3772">
                <a:solidFill>
                  <a:srgbClr val="1F1F1F"/>
                </a:solidFill>
                <a:highlight>
                  <a:srgbClr val="FFFFFF"/>
                </a:highlight>
                <a:latin typeface="Times New Roman"/>
                <a:ea typeface="Times New Roman"/>
                <a:cs typeface="Times New Roman"/>
                <a:sym typeface="Times New Roman"/>
              </a:rPr>
              <a:t>Deep Learning for Complexities:</a:t>
            </a:r>
            <a:r>
              <a:rPr lang="en-IN" sz="3772">
                <a:solidFill>
                  <a:srgbClr val="1F1F1F"/>
                </a:solidFill>
                <a:highlight>
                  <a:srgbClr val="FFFFFF"/>
                </a:highlight>
                <a:latin typeface="Times New Roman"/>
                <a:ea typeface="Times New Roman"/>
                <a:cs typeface="Times New Roman"/>
                <a:sym typeface="Times New Roman"/>
              </a:rPr>
              <a:t> This novel stock prediction system leverages Long Short-Term Memory (LSTM) networks, a powerful type of neural network that excels at capturing hidden patterns and relationships within historical stock data. This allows the system to handle the inherent complexity of stock movements.</a:t>
            </a:r>
            <a:endParaRPr sz="3772">
              <a:solidFill>
                <a:srgbClr val="1F1F1F"/>
              </a:solidFill>
              <a:highlight>
                <a:srgbClr val="FFFFFF"/>
              </a:highlight>
              <a:latin typeface="Times New Roman"/>
              <a:ea typeface="Times New Roman"/>
              <a:cs typeface="Times New Roman"/>
              <a:sym typeface="Times New Roman"/>
            </a:endParaRPr>
          </a:p>
          <a:p>
            <a:pPr indent="0" lvl="0" marL="228600" rtl="0" algn="just">
              <a:lnSpc>
                <a:spcPct val="90000"/>
              </a:lnSpc>
              <a:spcBef>
                <a:spcPts val="0"/>
              </a:spcBef>
              <a:spcAft>
                <a:spcPts val="0"/>
              </a:spcAft>
              <a:buNone/>
            </a:pPr>
            <a:r>
              <a:t/>
            </a:r>
            <a:endParaRPr sz="3772">
              <a:solidFill>
                <a:srgbClr val="1F1F1F"/>
              </a:solidFill>
              <a:highlight>
                <a:srgbClr val="FFFFFF"/>
              </a:highlight>
              <a:latin typeface="Times New Roman"/>
              <a:ea typeface="Times New Roman"/>
              <a:cs typeface="Times New Roman"/>
              <a:sym typeface="Times New Roman"/>
            </a:endParaRPr>
          </a:p>
          <a:p>
            <a:pPr indent="-179373" lvl="0" marL="179999" rtl="0" algn="l">
              <a:lnSpc>
                <a:spcPct val="100000"/>
              </a:lnSpc>
              <a:spcBef>
                <a:spcPts val="300"/>
              </a:spcBef>
              <a:spcAft>
                <a:spcPts val="0"/>
              </a:spcAft>
              <a:buClr>
                <a:srgbClr val="1F1F1F"/>
              </a:buClr>
              <a:buSzPct val="100000"/>
              <a:buChar char="•"/>
            </a:pPr>
            <a:r>
              <a:rPr b="1" lang="en-IN" sz="3772">
                <a:solidFill>
                  <a:srgbClr val="1F1F1F"/>
                </a:solidFill>
                <a:highlight>
                  <a:srgbClr val="FFFFFF"/>
                </a:highlight>
                <a:latin typeface="Times New Roman"/>
                <a:ea typeface="Times New Roman"/>
                <a:cs typeface="Times New Roman"/>
                <a:sym typeface="Times New Roman"/>
              </a:rPr>
              <a:t>Time Matters: Capturing Trends:</a:t>
            </a:r>
            <a:r>
              <a:rPr lang="en-IN" sz="3772">
                <a:solidFill>
                  <a:srgbClr val="1F1F1F"/>
                </a:solidFill>
                <a:highlight>
                  <a:srgbClr val="FFFFFF"/>
                </a:highlight>
                <a:latin typeface="Times New Roman"/>
                <a:ea typeface="Times New Roman"/>
                <a:cs typeface="Times New Roman"/>
                <a:sym typeface="Times New Roman"/>
              </a:rPr>
              <a:t> By harnessing the sequential learning power of LSTMs, the system excels at modeling the dynamic nature of stock prices. It can account for both short-term fluctuations and long-term trends, leading to more accurate predictions.</a:t>
            </a:r>
            <a:endParaRPr sz="3772">
              <a:solidFill>
                <a:srgbClr val="1F1F1F"/>
              </a:solidFill>
              <a:highlight>
                <a:srgbClr val="FFFFFF"/>
              </a:highlight>
              <a:latin typeface="Times New Roman"/>
              <a:ea typeface="Times New Roman"/>
              <a:cs typeface="Times New Roman"/>
              <a:sym typeface="Times New Roman"/>
            </a:endParaRPr>
          </a:p>
          <a:p>
            <a:pPr indent="0" lvl="0" marL="228600" rtl="0" algn="l">
              <a:lnSpc>
                <a:spcPct val="90000"/>
              </a:lnSpc>
              <a:spcBef>
                <a:spcPts val="1000"/>
              </a:spcBef>
              <a:spcAft>
                <a:spcPts val="0"/>
              </a:spcAft>
              <a:buNone/>
            </a:pPr>
            <a:r>
              <a:t/>
            </a:r>
            <a:endParaRPr sz="3772">
              <a:latin typeface="Times New Roman"/>
              <a:ea typeface="Times New Roman"/>
              <a:cs typeface="Times New Roman"/>
              <a:sym typeface="Times New Roman"/>
            </a:endParaRPr>
          </a:p>
          <a:p>
            <a:pPr indent="-179373" lvl="0" marL="179999" rtl="0" algn="l">
              <a:lnSpc>
                <a:spcPct val="100000"/>
              </a:lnSpc>
              <a:spcBef>
                <a:spcPts val="300"/>
              </a:spcBef>
              <a:spcAft>
                <a:spcPts val="0"/>
              </a:spcAft>
              <a:buClr>
                <a:srgbClr val="1F1F1F"/>
              </a:buClr>
              <a:buSzPct val="100000"/>
              <a:buChar char="•"/>
            </a:pPr>
            <a:r>
              <a:rPr b="1" lang="en-IN" sz="3772">
                <a:solidFill>
                  <a:srgbClr val="1F1F1F"/>
                </a:solidFill>
                <a:highlight>
                  <a:srgbClr val="FFFFFF"/>
                </a:highlight>
                <a:latin typeface="Times New Roman"/>
                <a:ea typeface="Times New Roman"/>
                <a:cs typeface="Times New Roman"/>
                <a:sym typeface="Times New Roman"/>
              </a:rPr>
              <a:t>Data-Driven Insights for Informed Decisions:</a:t>
            </a:r>
            <a:r>
              <a:rPr lang="en-IN" sz="3772">
                <a:solidFill>
                  <a:srgbClr val="1F1F1F"/>
                </a:solidFill>
                <a:highlight>
                  <a:srgbClr val="FFFFFF"/>
                </a:highlight>
                <a:latin typeface="Times New Roman"/>
                <a:ea typeface="Times New Roman"/>
                <a:cs typeface="Times New Roman"/>
                <a:sym typeface="Times New Roman"/>
              </a:rPr>
              <a:t> The system utilizes machine learning to extract valuable insights from vast amounts of historical data, technical indicators, and potentially even external factors. These robust forecasts empower investors with actionable intelligence, enabling informed decision-making in the dynamic world of finance.</a:t>
            </a:r>
            <a:endParaRPr sz="3772">
              <a:solidFill>
                <a:srgbClr val="1F1F1F"/>
              </a:solidFill>
              <a:highlight>
                <a:srgbClr val="FFFFFF"/>
              </a:highlight>
              <a:latin typeface="Times New Roman"/>
              <a:ea typeface="Times New Roman"/>
              <a:cs typeface="Times New Roman"/>
              <a:sym typeface="Times New Roman"/>
            </a:endParaRPr>
          </a:p>
          <a:p>
            <a:pPr indent="0" lvl="0" marL="228600" rtl="0" algn="l">
              <a:lnSpc>
                <a:spcPct val="90000"/>
              </a:lnSpc>
              <a:spcBef>
                <a:spcPts val="1000"/>
              </a:spcBef>
              <a:spcAft>
                <a:spcPts val="0"/>
              </a:spcAft>
              <a:buNone/>
            </a:pPr>
            <a:r>
              <a:t/>
            </a:r>
            <a:endParaRPr/>
          </a:p>
        </p:txBody>
      </p:sp>
      <p:pic>
        <p:nvPicPr>
          <p:cNvPr id="96" name="Google Shape;96;p14"/>
          <p:cNvPicPr preferRelativeResize="0"/>
          <p:nvPr/>
        </p:nvPicPr>
        <p:blipFill rotWithShape="1">
          <a:blip r:embed="rId3">
            <a:alphaModFix/>
          </a:blip>
          <a:srcRect b="86928" l="1038" r="60105" t="1046"/>
          <a:stretch/>
        </p:blipFill>
        <p:spPr>
          <a:xfrm>
            <a:off x="226359" y="161646"/>
            <a:ext cx="2595282" cy="10706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807175" y="0"/>
            <a:ext cx="10515600" cy="941400"/>
          </a:xfrm>
          <a:prstGeom prst="rect">
            <a:avLst/>
          </a:prstGeom>
        </p:spPr>
        <p:txBody>
          <a:bodyPr anchorCtr="0" anchor="ctr" bIns="45700" lIns="91425" spcFirstLastPara="1" rIns="91425" wrap="square" tIns="45700">
            <a:normAutofit/>
          </a:bodyPr>
          <a:lstStyle/>
          <a:p>
            <a:pPr indent="-228600" lvl="0" marL="228600" rtl="0" algn="l">
              <a:spcBef>
                <a:spcPts val="0"/>
              </a:spcBef>
              <a:spcAft>
                <a:spcPts val="0"/>
              </a:spcAft>
              <a:buSzPts val="2800"/>
              <a:buFont typeface="Arial"/>
              <a:buChar char="•"/>
            </a:pPr>
            <a:r>
              <a:rPr lang="en-IN" sz="2800">
                <a:latin typeface="Times New Roman"/>
                <a:ea typeface="Times New Roman"/>
                <a:cs typeface="Times New Roman"/>
                <a:sym typeface="Times New Roman"/>
              </a:rPr>
              <a:t>Phase 1 – Work Flow &amp; Algorithm Used</a:t>
            </a:r>
            <a:endParaRPr/>
          </a:p>
        </p:txBody>
      </p:sp>
      <p:pic>
        <p:nvPicPr>
          <p:cNvPr id="231" name="Google Shape;231;p32"/>
          <p:cNvPicPr preferRelativeResize="0"/>
          <p:nvPr/>
        </p:nvPicPr>
        <p:blipFill>
          <a:blip r:embed="rId3">
            <a:alphaModFix/>
          </a:blip>
          <a:stretch>
            <a:fillRect/>
          </a:stretch>
        </p:blipFill>
        <p:spPr>
          <a:xfrm>
            <a:off x="980975" y="2248177"/>
            <a:ext cx="4101550" cy="2669625"/>
          </a:xfrm>
          <a:prstGeom prst="rect">
            <a:avLst/>
          </a:prstGeom>
          <a:noFill/>
          <a:ln cap="flat" cmpd="sng" w="9525">
            <a:solidFill>
              <a:schemeClr val="dk1"/>
            </a:solidFill>
            <a:prstDash val="solid"/>
            <a:round/>
            <a:headEnd len="sm" w="sm" type="none"/>
            <a:tailEnd len="sm" w="sm" type="none"/>
          </a:ln>
        </p:spPr>
      </p:pic>
      <p:sp>
        <p:nvSpPr>
          <p:cNvPr id="232" name="Google Shape;232;p32"/>
          <p:cNvSpPr txBox="1"/>
          <p:nvPr/>
        </p:nvSpPr>
        <p:spPr>
          <a:xfrm>
            <a:off x="5575675" y="1006425"/>
            <a:ext cx="5747100" cy="13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500">
                <a:solidFill>
                  <a:schemeClr val="dk1"/>
                </a:solidFill>
                <a:latin typeface="Calibri"/>
                <a:ea typeface="Calibri"/>
                <a:cs typeface="Calibri"/>
                <a:sym typeface="Calibri"/>
              </a:rPr>
              <a:t>Input Layer:</a:t>
            </a:r>
            <a:endParaRPr b="1" sz="1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500">
                <a:solidFill>
                  <a:schemeClr val="dk1"/>
                </a:solidFill>
                <a:latin typeface="Calibri"/>
                <a:ea typeface="Calibri"/>
                <a:cs typeface="Calibri"/>
                <a:sym typeface="Calibri"/>
              </a:rPr>
              <a:t>The input layer of an LSTM network receives sequential data, such as time series data or text data.Each input in the sequence is represented as a vector of features. For example, in stock price prediction, each input may contain historical price data or technical indicators.</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233" name="Google Shape;233;p32"/>
          <p:cNvSpPr txBox="1"/>
          <p:nvPr/>
        </p:nvSpPr>
        <p:spPr>
          <a:xfrm>
            <a:off x="5606700" y="2392425"/>
            <a:ext cx="5747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1500">
                <a:solidFill>
                  <a:schemeClr val="dk1"/>
                </a:solidFill>
                <a:latin typeface="Calibri"/>
                <a:ea typeface="Calibri"/>
                <a:cs typeface="Calibri"/>
                <a:sym typeface="Calibri"/>
              </a:rPr>
              <a:t>LSTM Layer (Memory Cell):</a:t>
            </a:r>
            <a:endParaRPr b="1" sz="1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500">
                <a:solidFill>
                  <a:schemeClr val="dk1"/>
                </a:solidFill>
                <a:latin typeface="Calibri"/>
                <a:ea typeface="Calibri"/>
                <a:cs typeface="Calibri"/>
                <a:sym typeface="Calibri"/>
              </a:rPr>
              <a:t>The core of the LSTM architecture is the LSTM layer, also known as the memory cell.The LSTM layer consists of multiple memory cells, each responsible for capturing and storing information over time.</a:t>
            </a:r>
            <a:endParaRPr sz="1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234" name="Google Shape;234;p32"/>
          <p:cNvSpPr txBox="1"/>
          <p:nvPr/>
        </p:nvSpPr>
        <p:spPr>
          <a:xfrm flipH="1">
            <a:off x="5606700" y="3627150"/>
            <a:ext cx="5747100" cy="13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500">
                <a:solidFill>
                  <a:schemeClr val="dk1"/>
                </a:solidFill>
                <a:latin typeface="Calibri"/>
                <a:ea typeface="Calibri"/>
                <a:cs typeface="Calibri"/>
                <a:sym typeface="Calibri"/>
              </a:rPr>
              <a:t>Forget Gate:</a:t>
            </a:r>
            <a:endParaRPr b="1" sz="1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500">
                <a:solidFill>
                  <a:schemeClr val="dk1"/>
                </a:solidFill>
                <a:latin typeface="Calibri"/>
                <a:ea typeface="Calibri"/>
                <a:cs typeface="Calibri"/>
                <a:sym typeface="Calibri"/>
              </a:rPr>
              <a:t>The forget gate determines which information from the previous time step should be discarded or forgotten.</a:t>
            </a:r>
            <a:endParaRPr sz="1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500">
                <a:solidFill>
                  <a:schemeClr val="dk1"/>
                </a:solidFill>
                <a:latin typeface="Calibri"/>
                <a:ea typeface="Calibri"/>
                <a:cs typeface="Calibri"/>
                <a:sym typeface="Calibri"/>
              </a:rPr>
              <a:t>It takes as input the concatenation of the current input and the output from the previous time step and outputs a forget vector.</a:t>
            </a:r>
            <a:endParaRPr sz="1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235" name="Google Shape;235;p32"/>
          <p:cNvSpPr txBox="1"/>
          <p:nvPr/>
        </p:nvSpPr>
        <p:spPr>
          <a:xfrm>
            <a:off x="5575675" y="4984650"/>
            <a:ext cx="5778000" cy="1357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IN" sz="1500">
                <a:solidFill>
                  <a:schemeClr val="dk1"/>
                </a:solidFill>
                <a:latin typeface="Calibri"/>
                <a:ea typeface="Calibri"/>
                <a:cs typeface="Calibri"/>
                <a:sym typeface="Calibri"/>
              </a:rPr>
              <a:t>Output Layer:</a:t>
            </a:r>
            <a:endParaRPr b="1" sz="1500">
              <a:solidFill>
                <a:schemeClr val="dk1"/>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lang="en-IN" sz="1500">
                <a:solidFill>
                  <a:schemeClr val="dk1"/>
                </a:solidFill>
                <a:latin typeface="Calibri"/>
                <a:ea typeface="Calibri"/>
                <a:cs typeface="Calibri"/>
                <a:sym typeface="Calibri"/>
              </a:rPr>
              <a:t>The output layer receives the output from the LSTM layer and produces the final predictions or classifications.</a:t>
            </a:r>
            <a:endParaRPr sz="1500">
              <a:solidFill>
                <a:schemeClr val="dk1"/>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lang="en-IN" sz="1500">
                <a:solidFill>
                  <a:schemeClr val="dk1"/>
                </a:solidFill>
                <a:latin typeface="Calibri"/>
                <a:ea typeface="Calibri"/>
                <a:cs typeface="Calibri"/>
                <a:sym typeface="Calibri"/>
              </a:rPr>
              <a:t>Depending on the task, the output layer may consist of one or more neurons with appropriate activation functions.</a:t>
            </a:r>
            <a:endParaRPr sz="1500">
              <a:solidFill>
                <a:schemeClr val="dk1"/>
              </a:solidFill>
              <a:latin typeface="Calibri"/>
              <a:ea typeface="Calibri"/>
              <a:cs typeface="Calibri"/>
              <a:sym typeface="Calibri"/>
            </a:endParaRPr>
          </a:p>
          <a:p>
            <a:pPr indent="0" lvl="0" marL="228600" rtl="0" algn="l">
              <a:lnSpc>
                <a:spcPct val="90000"/>
              </a:lnSpc>
              <a:spcBef>
                <a:spcPts val="0"/>
              </a:spcBef>
              <a:spcAft>
                <a:spcPts val="0"/>
              </a:spcAft>
              <a:buClr>
                <a:schemeClr val="dk1"/>
              </a:buClr>
              <a:buSzPts val="1100"/>
              <a:buFont typeface="Arial"/>
              <a:buNone/>
            </a:pPr>
            <a:r>
              <a:t/>
            </a:r>
            <a:endParaRPr sz="1500">
              <a:solidFill>
                <a:schemeClr val="dk1"/>
              </a:solidFill>
              <a:latin typeface="Calibri"/>
              <a:ea typeface="Calibri"/>
              <a:cs typeface="Calibri"/>
              <a:sym typeface="Calibri"/>
            </a:endParaRPr>
          </a:p>
          <a:p>
            <a:pPr indent="0" lvl="0" marL="228600" rtl="0" algn="l">
              <a:lnSpc>
                <a:spcPct val="90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236" name="Google Shape;236;p32"/>
          <p:cNvSpPr txBox="1"/>
          <p:nvPr/>
        </p:nvSpPr>
        <p:spPr>
          <a:xfrm>
            <a:off x="2084875" y="1493750"/>
            <a:ext cx="1837200" cy="5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300">
                <a:solidFill>
                  <a:schemeClr val="dk1"/>
                </a:solidFill>
                <a:latin typeface="Calibri"/>
                <a:ea typeface="Calibri"/>
                <a:cs typeface="Calibri"/>
                <a:sym typeface="Calibri"/>
              </a:rPr>
              <a:t>LSTM Layers</a:t>
            </a:r>
            <a:endParaRPr b="1" sz="2300">
              <a:solidFill>
                <a:schemeClr val="dk1"/>
              </a:solidFill>
              <a:latin typeface="Calibri"/>
              <a:ea typeface="Calibri"/>
              <a:cs typeface="Calibri"/>
              <a:sym typeface="Calibri"/>
            </a:endParaRPr>
          </a:p>
        </p:txBody>
      </p:sp>
      <p:pic>
        <p:nvPicPr>
          <p:cNvPr id="237" name="Google Shape;237;p32"/>
          <p:cNvPicPr preferRelativeResize="0"/>
          <p:nvPr/>
        </p:nvPicPr>
        <p:blipFill rotWithShape="1">
          <a:blip r:embed="rId4">
            <a:alphaModFix/>
          </a:blip>
          <a:srcRect b="86927" l="1037" r="60106" t="1046"/>
          <a:stretch/>
        </p:blipFill>
        <p:spPr>
          <a:xfrm>
            <a:off x="10603848" y="86950"/>
            <a:ext cx="1369278" cy="5648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838200" y="0"/>
            <a:ext cx="10515600" cy="1325700"/>
          </a:xfrm>
          <a:prstGeom prst="rect">
            <a:avLst/>
          </a:prstGeom>
        </p:spPr>
        <p:txBody>
          <a:bodyPr anchorCtr="0" anchor="ctr" bIns="45700" lIns="91425" spcFirstLastPara="1" rIns="91425" wrap="square" tIns="45700">
            <a:normAutofit/>
          </a:bodyPr>
          <a:lstStyle/>
          <a:p>
            <a:pPr indent="-228600" lvl="0" marL="228600" rtl="0" algn="l">
              <a:spcBef>
                <a:spcPts val="1000"/>
              </a:spcBef>
              <a:spcAft>
                <a:spcPts val="0"/>
              </a:spcAft>
              <a:buSzPts val="2800"/>
              <a:buFont typeface="Arial"/>
              <a:buChar char="•"/>
            </a:pPr>
            <a:r>
              <a:rPr lang="en-IN" sz="2800">
                <a:latin typeface="Times New Roman"/>
                <a:ea typeface="Times New Roman"/>
                <a:cs typeface="Times New Roman"/>
                <a:sym typeface="Times New Roman"/>
              </a:rPr>
              <a:t>Phase 2 – Evaluation metrics &amp; Performance Analysis</a:t>
            </a:r>
            <a:endParaRPr/>
          </a:p>
        </p:txBody>
      </p:sp>
      <p:pic>
        <p:nvPicPr>
          <p:cNvPr id="243" name="Google Shape;243;p33"/>
          <p:cNvPicPr preferRelativeResize="0"/>
          <p:nvPr/>
        </p:nvPicPr>
        <p:blipFill rotWithShape="1">
          <a:blip r:embed="rId3">
            <a:alphaModFix/>
          </a:blip>
          <a:srcRect b="0" l="0" r="0" t="19087"/>
          <a:stretch/>
        </p:blipFill>
        <p:spPr>
          <a:xfrm>
            <a:off x="838200" y="3877000"/>
            <a:ext cx="6615149" cy="2302549"/>
          </a:xfrm>
          <a:prstGeom prst="rect">
            <a:avLst/>
          </a:prstGeom>
          <a:noFill/>
          <a:ln>
            <a:noFill/>
          </a:ln>
        </p:spPr>
      </p:pic>
      <p:pic>
        <p:nvPicPr>
          <p:cNvPr id="244" name="Google Shape;244;p33"/>
          <p:cNvPicPr preferRelativeResize="0"/>
          <p:nvPr/>
        </p:nvPicPr>
        <p:blipFill>
          <a:blip r:embed="rId4">
            <a:alphaModFix/>
          </a:blip>
          <a:stretch>
            <a:fillRect/>
          </a:stretch>
        </p:blipFill>
        <p:spPr>
          <a:xfrm>
            <a:off x="838200" y="1462225"/>
            <a:ext cx="6615149" cy="2044675"/>
          </a:xfrm>
          <a:prstGeom prst="rect">
            <a:avLst/>
          </a:prstGeom>
          <a:noFill/>
          <a:ln>
            <a:noFill/>
          </a:ln>
        </p:spPr>
      </p:pic>
      <p:sp>
        <p:nvSpPr>
          <p:cNvPr id="245" name="Google Shape;245;p33"/>
          <p:cNvSpPr txBox="1"/>
          <p:nvPr/>
        </p:nvSpPr>
        <p:spPr>
          <a:xfrm>
            <a:off x="7689200" y="1462225"/>
            <a:ext cx="3258300" cy="12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700">
                <a:solidFill>
                  <a:schemeClr val="dk1"/>
                </a:solidFill>
                <a:latin typeface="Calibri"/>
                <a:ea typeface="Calibri"/>
                <a:cs typeface="Calibri"/>
                <a:sym typeface="Calibri"/>
              </a:rPr>
              <a:t>Epoch=50</a:t>
            </a:r>
            <a:endParaRPr b="1" sz="1700">
              <a:solidFill>
                <a:schemeClr val="dk1"/>
              </a:solidFill>
              <a:latin typeface="Calibri"/>
              <a:ea typeface="Calibri"/>
              <a:cs typeface="Calibri"/>
              <a:sym typeface="Calibri"/>
            </a:endParaRPr>
          </a:p>
          <a:p>
            <a:pPr indent="0" lvl="0" marL="0" rtl="0" algn="l">
              <a:spcBef>
                <a:spcPts val="0"/>
              </a:spcBef>
              <a:spcAft>
                <a:spcPts val="0"/>
              </a:spcAft>
              <a:buNone/>
            </a:pPr>
            <a:r>
              <a:rPr lang="en-IN" sz="1700">
                <a:solidFill>
                  <a:schemeClr val="dk1"/>
                </a:solidFill>
                <a:latin typeface="Calibri"/>
                <a:ea typeface="Calibri"/>
                <a:cs typeface="Calibri"/>
                <a:sym typeface="Calibri"/>
              </a:rPr>
              <a:t>Mean_Squared_Error= 0.0027</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en-IN" sz="1700">
                <a:solidFill>
                  <a:schemeClr val="dk1"/>
                </a:solidFill>
                <a:latin typeface="Calibri"/>
                <a:ea typeface="Calibri"/>
                <a:cs typeface="Calibri"/>
                <a:sym typeface="Calibri"/>
              </a:rPr>
              <a:t>Mean_Absolute Error= 0.0363</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en-IN" sz="1700">
                <a:solidFill>
                  <a:schemeClr val="dk1"/>
                </a:solidFill>
                <a:latin typeface="Calibri"/>
                <a:ea typeface="Calibri"/>
                <a:cs typeface="Calibri"/>
                <a:sym typeface="Calibri"/>
              </a:rPr>
              <a:t>R_Square=0.9714</a:t>
            </a:r>
            <a:endParaRPr sz="1700">
              <a:solidFill>
                <a:schemeClr val="dk1"/>
              </a:solidFill>
              <a:latin typeface="Calibri"/>
              <a:ea typeface="Calibri"/>
              <a:cs typeface="Calibri"/>
              <a:sym typeface="Calibri"/>
            </a:endParaRPr>
          </a:p>
        </p:txBody>
      </p:sp>
      <p:sp>
        <p:nvSpPr>
          <p:cNvPr id="246" name="Google Shape;246;p33"/>
          <p:cNvSpPr txBox="1"/>
          <p:nvPr/>
        </p:nvSpPr>
        <p:spPr>
          <a:xfrm>
            <a:off x="7738850" y="3877000"/>
            <a:ext cx="35748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1700">
                <a:solidFill>
                  <a:schemeClr val="dk1"/>
                </a:solidFill>
                <a:latin typeface="Calibri"/>
                <a:ea typeface="Calibri"/>
                <a:cs typeface="Calibri"/>
                <a:sym typeface="Calibri"/>
              </a:rPr>
              <a:t>Epoch=75</a:t>
            </a:r>
            <a:endParaRPr b="1" sz="17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700">
                <a:solidFill>
                  <a:schemeClr val="dk1"/>
                </a:solidFill>
                <a:latin typeface="Calibri"/>
                <a:ea typeface="Calibri"/>
                <a:cs typeface="Calibri"/>
                <a:sym typeface="Calibri"/>
              </a:rPr>
              <a:t>Mean_Squared_Error= 0.0023</a:t>
            </a:r>
            <a:endParaRPr sz="17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700">
                <a:solidFill>
                  <a:schemeClr val="dk1"/>
                </a:solidFill>
                <a:latin typeface="Calibri"/>
                <a:ea typeface="Calibri"/>
                <a:cs typeface="Calibri"/>
                <a:sym typeface="Calibri"/>
              </a:rPr>
              <a:t>Mean_Absolute Error= 0.0351</a:t>
            </a:r>
            <a:endParaRPr sz="17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700">
                <a:solidFill>
                  <a:schemeClr val="dk1"/>
                </a:solidFill>
                <a:latin typeface="Calibri"/>
                <a:ea typeface="Calibri"/>
                <a:cs typeface="Calibri"/>
                <a:sym typeface="Calibri"/>
              </a:rPr>
              <a:t>R_Square=0.9756</a:t>
            </a:r>
            <a:endParaRPr sz="1800">
              <a:solidFill>
                <a:schemeClr val="dk1"/>
              </a:solidFill>
              <a:latin typeface="Calibri"/>
              <a:ea typeface="Calibri"/>
              <a:cs typeface="Calibri"/>
              <a:sym typeface="Calibri"/>
            </a:endParaRPr>
          </a:p>
        </p:txBody>
      </p:sp>
      <p:pic>
        <p:nvPicPr>
          <p:cNvPr id="247" name="Google Shape;247;p33"/>
          <p:cNvPicPr preferRelativeResize="0"/>
          <p:nvPr/>
        </p:nvPicPr>
        <p:blipFill rotWithShape="1">
          <a:blip r:embed="rId5">
            <a:alphaModFix/>
          </a:blip>
          <a:srcRect b="86927" l="1037" r="60106" t="1046"/>
          <a:stretch/>
        </p:blipFill>
        <p:spPr>
          <a:xfrm>
            <a:off x="10380350" y="127500"/>
            <a:ext cx="1617674" cy="6673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794750" y="0"/>
            <a:ext cx="10515600" cy="873000"/>
          </a:xfrm>
          <a:prstGeom prst="rect">
            <a:avLst/>
          </a:prstGeom>
        </p:spPr>
        <p:txBody>
          <a:bodyPr anchorCtr="0" anchor="ctr" bIns="45700" lIns="91425" spcFirstLastPara="1" rIns="91425" wrap="square" tIns="45700">
            <a:normAutofit/>
          </a:bodyPr>
          <a:lstStyle/>
          <a:p>
            <a:pPr indent="-228600" lvl="0" marL="228600" rtl="0" algn="l">
              <a:spcBef>
                <a:spcPts val="1000"/>
              </a:spcBef>
              <a:spcAft>
                <a:spcPts val="0"/>
              </a:spcAft>
              <a:buSzPts val="2800"/>
              <a:buFont typeface="Arial"/>
              <a:buChar char="•"/>
            </a:pPr>
            <a:r>
              <a:rPr lang="en-IN" sz="2800">
                <a:latin typeface="Times New Roman"/>
                <a:ea typeface="Times New Roman"/>
                <a:cs typeface="Times New Roman"/>
                <a:sym typeface="Times New Roman"/>
              </a:rPr>
              <a:t>Phase 2 – Evaluation metrics &amp; Performance Analysis</a:t>
            </a:r>
            <a:endParaRPr/>
          </a:p>
        </p:txBody>
      </p:sp>
      <p:pic>
        <p:nvPicPr>
          <p:cNvPr id="253" name="Google Shape;253;p34"/>
          <p:cNvPicPr preferRelativeResize="0"/>
          <p:nvPr/>
        </p:nvPicPr>
        <p:blipFill>
          <a:blip r:embed="rId3">
            <a:alphaModFix/>
          </a:blip>
          <a:stretch>
            <a:fillRect/>
          </a:stretch>
        </p:blipFill>
        <p:spPr>
          <a:xfrm>
            <a:off x="794750" y="1056050"/>
            <a:ext cx="6565500" cy="2585099"/>
          </a:xfrm>
          <a:prstGeom prst="rect">
            <a:avLst/>
          </a:prstGeom>
          <a:noFill/>
          <a:ln>
            <a:noFill/>
          </a:ln>
        </p:spPr>
      </p:pic>
      <p:pic>
        <p:nvPicPr>
          <p:cNvPr id="254" name="Google Shape;254;p34"/>
          <p:cNvPicPr preferRelativeResize="0"/>
          <p:nvPr/>
        </p:nvPicPr>
        <p:blipFill>
          <a:blip r:embed="rId4">
            <a:alphaModFix/>
          </a:blip>
          <a:stretch>
            <a:fillRect/>
          </a:stretch>
        </p:blipFill>
        <p:spPr>
          <a:xfrm>
            <a:off x="822700" y="3790100"/>
            <a:ext cx="6537548" cy="2662525"/>
          </a:xfrm>
          <a:prstGeom prst="rect">
            <a:avLst/>
          </a:prstGeom>
          <a:noFill/>
          <a:ln>
            <a:noFill/>
          </a:ln>
        </p:spPr>
      </p:pic>
      <p:sp>
        <p:nvSpPr>
          <p:cNvPr id="255" name="Google Shape;255;p34"/>
          <p:cNvSpPr txBox="1"/>
          <p:nvPr/>
        </p:nvSpPr>
        <p:spPr>
          <a:xfrm>
            <a:off x="7735550" y="1056050"/>
            <a:ext cx="35748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1700">
                <a:solidFill>
                  <a:schemeClr val="dk1"/>
                </a:solidFill>
                <a:latin typeface="Calibri"/>
                <a:ea typeface="Calibri"/>
                <a:cs typeface="Calibri"/>
                <a:sym typeface="Calibri"/>
              </a:rPr>
              <a:t>Epoch=100</a:t>
            </a:r>
            <a:endParaRPr b="1" sz="17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700">
                <a:solidFill>
                  <a:schemeClr val="dk1"/>
                </a:solidFill>
                <a:latin typeface="Calibri"/>
                <a:ea typeface="Calibri"/>
                <a:cs typeface="Calibri"/>
                <a:sym typeface="Calibri"/>
              </a:rPr>
              <a:t>Mean_Squared_Error= 0.0021</a:t>
            </a:r>
            <a:endParaRPr sz="17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700">
                <a:solidFill>
                  <a:schemeClr val="dk1"/>
                </a:solidFill>
                <a:latin typeface="Calibri"/>
                <a:ea typeface="Calibri"/>
                <a:cs typeface="Calibri"/>
                <a:sym typeface="Calibri"/>
              </a:rPr>
              <a:t>Mean_Absolute Error= 0.0334</a:t>
            </a:r>
            <a:endParaRPr sz="17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700">
                <a:solidFill>
                  <a:schemeClr val="dk1"/>
                </a:solidFill>
                <a:latin typeface="Calibri"/>
                <a:ea typeface="Calibri"/>
                <a:cs typeface="Calibri"/>
                <a:sym typeface="Calibri"/>
              </a:rPr>
              <a:t>R_Square=0.9780</a:t>
            </a:r>
            <a:endParaRPr sz="1900">
              <a:solidFill>
                <a:schemeClr val="dk1"/>
              </a:solidFill>
              <a:latin typeface="Calibri"/>
              <a:ea typeface="Calibri"/>
              <a:cs typeface="Calibri"/>
              <a:sym typeface="Calibri"/>
            </a:endParaRPr>
          </a:p>
        </p:txBody>
      </p:sp>
      <p:sp>
        <p:nvSpPr>
          <p:cNvPr id="256" name="Google Shape;256;p34"/>
          <p:cNvSpPr txBox="1"/>
          <p:nvPr/>
        </p:nvSpPr>
        <p:spPr>
          <a:xfrm>
            <a:off x="7735550" y="3833525"/>
            <a:ext cx="3690000" cy="23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700">
                <a:solidFill>
                  <a:schemeClr val="dk1"/>
                </a:solidFill>
                <a:latin typeface="Calibri"/>
                <a:ea typeface="Calibri"/>
                <a:cs typeface="Calibri"/>
                <a:sym typeface="Calibri"/>
              </a:rPr>
              <a:t>Epoch=75</a:t>
            </a:r>
            <a:endParaRPr b="1" sz="17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700">
                <a:solidFill>
                  <a:schemeClr val="dk1"/>
                </a:solidFill>
                <a:latin typeface="Calibri"/>
                <a:ea typeface="Calibri"/>
                <a:cs typeface="Calibri"/>
                <a:sym typeface="Calibri"/>
              </a:rPr>
              <a:t>Mean_Squared_Error= 0.0025</a:t>
            </a:r>
            <a:endParaRPr sz="17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700">
                <a:solidFill>
                  <a:schemeClr val="dk1"/>
                </a:solidFill>
                <a:latin typeface="Calibri"/>
                <a:ea typeface="Calibri"/>
                <a:cs typeface="Calibri"/>
                <a:sym typeface="Calibri"/>
              </a:rPr>
              <a:t>Mean_Absolute Error= 0.0367</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en-IN" sz="1700">
                <a:solidFill>
                  <a:schemeClr val="dk1"/>
                </a:solidFill>
                <a:latin typeface="Calibri"/>
                <a:ea typeface="Calibri"/>
                <a:cs typeface="Calibri"/>
                <a:sym typeface="Calibri"/>
              </a:rPr>
              <a:t>R_Square=0.9775</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en-IN" sz="1700">
                <a:solidFill>
                  <a:schemeClr val="dk1"/>
                </a:solidFill>
                <a:latin typeface="Calibri"/>
                <a:ea typeface="Calibri"/>
                <a:cs typeface="Calibri"/>
                <a:sym typeface="Calibri"/>
              </a:rPr>
              <a:t>Batch Size=32</a:t>
            </a:r>
            <a:endParaRPr sz="17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700">
                <a:solidFill>
                  <a:schemeClr val="dk1"/>
                </a:solidFill>
                <a:latin typeface="Calibri"/>
                <a:ea typeface="Calibri"/>
                <a:cs typeface="Calibri"/>
                <a:sym typeface="Calibri"/>
              </a:rPr>
              <a:t>Layers=6 (including Dense Layer)</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p:txBody>
      </p:sp>
      <p:pic>
        <p:nvPicPr>
          <p:cNvPr id="257" name="Google Shape;257;p34"/>
          <p:cNvPicPr preferRelativeResize="0"/>
          <p:nvPr/>
        </p:nvPicPr>
        <p:blipFill rotWithShape="1">
          <a:blip r:embed="rId5">
            <a:alphaModFix/>
          </a:blip>
          <a:srcRect b="86927" l="1037" r="60106" t="1046"/>
          <a:stretch/>
        </p:blipFill>
        <p:spPr>
          <a:xfrm>
            <a:off x="10408547" y="191599"/>
            <a:ext cx="1651699" cy="6813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838200" y="0"/>
            <a:ext cx="10515600" cy="1325700"/>
          </a:xfrm>
          <a:prstGeom prst="rect">
            <a:avLst/>
          </a:prstGeom>
        </p:spPr>
        <p:txBody>
          <a:bodyPr anchorCtr="0" anchor="ctr" bIns="45700" lIns="91425" spcFirstLastPara="1" rIns="91425" wrap="square" tIns="45700">
            <a:normAutofit/>
          </a:bodyPr>
          <a:lstStyle/>
          <a:p>
            <a:pPr indent="-228600" lvl="0" marL="228600" rtl="0" algn="l">
              <a:spcBef>
                <a:spcPts val="1000"/>
              </a:spcBef>
              <a:spcAft>
                <a:spcPts val="0"/>
              </a:spcAft>
              <a:buSzPts val="2800"/>
              <a:buFont typeface="Arial"/>
              <a:buChar char="•"/>
            </a:pPr>
            <a:r>
              <a:rPr lang="en-IN" sz="2800">
                <a:latin typeface="Times New Roman"/>
                <a:ea typeface="Times New Roman"/>
                <a:cs typeface="Times New Roman"/>
                <a:sym typeface="Times New Roman"/>
              </a:rPr>
              <a:t>Phase 3 – Results &amp; Discussion</a:t>
            </a:r>
            <a:endParaRPr/>
          </a:p>
        </p:txBody>
      </p:sp>
      <p:pic>
        <p:nvPicPr>
          <p:cNvPr id="263" name="Google Shape;263;p35"/>
          <p:cNvPicPr preferRelativeResize="0"/>
          <p:nvPr/>
        </p:nvPicPr>
        <p:blipFill>
          <a:blip r:embed="rId3">
            <a:alphaModFix/>
          </a:blip>
          <a:stretch>
            <a:fillRect/>
          </a:stretch>
        </p:blipFill>
        <p:spPr>
          <a:xfrm>
            <a:off x="838200" y="1155350"/>
            <a:ext cx="5857299" cy="3205725"/>
          </a:xfrm>
          <a:prstGeom prst="rect">
            <a:avLst/>
          </a:prstGeom>
          <a:noFill/>
          <a:ln>
            <a:noFill/>
          </a:ln>
        </p:spPr>
      </p:pic>
      <p:sp>
        <p:nvSpPr>
          <p:cNvPr id="264" name="Google Shape;264;p35"/>
          <p:cNvSpPr txBox="1"/>
          <p:nvPr/>
        </p:nvSpPr>
        <p:spPr>
          <a:xfrm>
            <a:off x="838200" y="4429325"/>
            <a:ext cx="17688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800">
                <a:solidFill>
                  <a:schemeClr val="dk1"/>
                </a:solidFill>
                <a:latin typeface="Calibri"/>
                <a:ea typeface="Calibri"/>
                <a:cs typeface="Calibri"/>
                <a:sym typeface="Calibri"/>
              </a:rPr>
              <a:t>Epochs-50 result</a:t>
            </a:r>
            <a:endParaRPr b="1" sz="1800">
              <a:solidFill>
                <a:schemeClr val="dk1"/>
              </a:solidFill>
              <a:latin typeface="Calibri"/>
              <a:ea typeface="Calibri"/>
              <a:cs typeface="Calibri"/>
              <a:sym typeface="Calibri"/>
            </a:endParaRPr>
          </a:p>
        </p:txBody>
      </p:sp>
      <p:sp>
        <p:nvSpPr>
          <p:cNvPr id="265" name="Google Shape;265;p35"/>
          <p:cNvSpPr txBox="1"/>
          <p:nvPr/>
        </p:nvSpPr>
        <p:spPr>
          <a:xfrm>
            <a:off x="6981700" y="1155350"/>
            <a:ext cx="43722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900">
                <a:solidFill>
                  <a:schemeClr val="dk1"/>
                </a:solidFill>
                <a:latin typeface="Calibri"/>
                <a:ea typeface="Calibri"/>
                <a:cs typeface="Calibri"/>
                <a:sym typeface="Calibri"/>
              </a:rPr>
              <a:t>The following plot is created for the prediction of Google Stock with the model trained at epochs=50  , with batch size= 32. The model was initialized with 5 layers with dropout value of (0.5) in last layer of LSTM.</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sz="1900">
              <a:solidFill>
                <a:schemeClr val="dk1"/>
              </a:solidFill>
              <a:latin typeface="Calibri"/>
              <a:ea typeface="Calibri"/>
              <a:cs typeface="Calibri"/>
              <a:sym typeface="Calibri"/>
            </a:endParaRPr>
          </a:p>
          <a:p>
            <a:pPr indent="0" lvl="0" marL="0" rtl="0" algn="l">
              <a:spcBef>
                <a:spcPts val="0"/>
              </a:spcBef>
              <a:spcAft>
                <a:spcPts val="0"/>
              </a:spcAft>
              <a:buNone/>
            </a:pPr>
            <a:r>
              <a:rPr lang="en-IN" sz="1900">
                <a:solidFill>
                  <a:schemeClr val="dk1"/>
                </a:solidFill>
                <a:latin typeface="Calibri"/>
                <a:ea typeface="Calibri"/>
                <a:cs typeface="Calibri"/>
                <a:sym typeface="Calibri"/>
              </a:rPr>
              <a:t>The achieved result is:</a:t>
            </a:r>
            <a:endParaRPr sz="1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700">
                <a:solidFill>
                  <a:schemeClr val="dk1"/>
                </a:solidFill>
                <a:latin typeface="Calibri"/>
                <a:ea typeface="Calibri"/>
                <a:cs typeface="Calibri"/>
                <a:sym typeface="Calibri"/>
              </a:rPr>
              <a:t>Mean_Squared_Error= 0.0027</a:t>
            </a:r>
            <a:endParaRPr sz="17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700">
                <a:solidFill>
                  <a:schemeClr val="dk1"/>
                </a:solidFill>
                <a:latin typeface="Calibri"/>
                <a:ea typeface="Calibri"/>
                <a:cs typeface="Calibri"/>
                <a:sym typeface="Calibri"/>
              </a:rPr>
              <a:t>Mean_Absolute Error= 0.0363</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en-IN" sz="1700">
                <a:solidFill>
                  <a:schemeClr val="dk1"/>
                </a:solidFill>
                <a:latin typeface="Calibri"/>
                <a:ea typeface="Calibri"/>
                <a:cs typeface="Calibri"/>
                <a:sym typeface="Calibri"/>
              </a:rPr>
              <a:t>R_Square=0.9714</a:t>
            </a:r>
            <a:endParaRPr sz="17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p:txBody>
      </p:sp>
      <p:pic>
        <p:nvPicPr>
          <p:cNvPr id="266" name="Google Shape;266;p35"/>
          <p:cNvPicPr preferRelativeResize="0"/>
          <p:nvPr/>
        </p:nvPicPr>
        <p:blipFill rotWithShape="1">
          <a:blip r:embed="rId4">
            <a:alphaModFix/>
          </a:blip>
          <a:srcRect b="86927" l="1037" r="60106" t="1046"/>
          <a:stretch/>
        </p:blipFill>
        <p:spPr>
          <a:xfrm>
            <a:off x="10228025" y="87150"/>
            <a:ext cx="1813576" cy="7481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838200" y="0"/>
            <a:ext cx="10515600" cy="947700"/>
          </a:xfrm>
          <a:prstGeom prst="rect">
            <a:avLst/>
          </a:prstGeom>
        </p:spPr>
        <p:txBody>
          <a:bodyPr anchorCtr="0" anchor="ctr" bIns="45700" lIns="91425" spcFirstLastPara="1" rIns="91425" wrap="square" tIns="45700">
            <a:normAutofit/>
          </a:bodyPr>
          <a:lstStyle/>
          <a:p>
            <a:pPr indent="-228600" lvl="0" marL="228600" rtl="0" algn="l">
              <a:spcBef>
                <a:spcPts val="1000"/>
              </a:spcBef>
              <a:spcAft>
                <a:spcPts val="0"/>
              </a:spcAft>
              <a:buSzPts val="2800"/>
              <a:buFont typeface="Arial"/>
              <a:buChar char="•"/>
            </a:pPr>
            <a:r>
              <a:rPr lang="en-IN" sz="2800">
                <a:latin typeface="Times New Roman"/>
                <a:ea typeface="Times New Roman"/>
                <a:cs typeface="Times New Roman"/>
                <a:sym typeface="Times New Roman"/>
              </a:rPr>
              <a:t>Phase 3 – Results &amp; Discussion</a:t>
            </a:r>
            <a:endParaRPr/>
          </a:p>
        </p:txBody>
      </p:sp>
      <p:pic>
        <p:nvPicPr>
          <p:cNvPr id="272" name="Google Shape;272;p36"/>
          <p:cNvPicPr preferRelativeResize="0"/>
          <p:nvPr/>
        </p:nvPicPr>
        <p:blipFill>
          <a:blip r:embed="rId3">
            <a:alphaModFix/>
          </a:blip>
          <a:stretch>
            <a:fillRect/>
          </a:stretch>
        </p:blipFill>
        <p:spPr>
          <a:xfrm>
            <a:off x="838200" y="1175950"/>
            <a:ext cx="6013125" cy="3288100"/>
          </a:xfrm>
          <a:prstGeom prst="rect">
            <a:avLst/>
          </a:prstGeom>
          <a:noFill/>
          <a:ln>
            <a:noFill/>
          </a:ln>
        </p:spPr>
      </p:pic>
      <p:sp>
        <p:nvSpPr>
          <p:cNvPr id="273" name="Google Shape;273;p36"/>
          <p:cNvSpPr txBox="1"/>
          <p:nvPr/>
        </p:nvSpPr>
        <p:spPr>
          <a:xfrm>
            <a:off x="838200" y="45219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solidFill>
                  <a:schemeClr val="dk1"/>
                </a:solidFill>
                <a:latin typeface="Calibri"/>
                <a:ea typeface="Calibri"/>
                <a:cs typeface="Calibri"/>
                <a:sym typeface="Calibri"/>
              </a:rPr>
              <a:t>Epochs-75 result</a:t>
            </a:r>
            <a:endParaRPr b="1" sz="1800">
              <a:solidFill>
                <a:schemeClr val="dk1"/>
              </a:solidFill>
              <a:latin typeface="Calibri"/>
              <a:ea typeface="Calibri"/>
              <a:cs typeface="Calibri"/>
              <a:sym typeface="Calibri"/>
            </a:endParaRPr>
          </a:p>
        </p:txBody>
      </p:sp>
      <p:sp>
        <p:nvSpPr>
          <p:cNvPr id="274" name="Google Shape;274;p36"/>
          <p:cNvSpPr txBox="1"/>
          <p:nvPr/>
        </p:nvSpPr>
        <p:spPr>
          <a:xfrm>
            <a:off x="7136825" y="1189650"/>
            <a:ext cx="4909200" cy="55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1900">
                <a:solidFill>
                  <a:schemeClr val="dk1"/>
                </a:solidFill>
                <a:latin typeface="Calibri"/>
                <a:ea typeface="Calibri"/>
                <a:cs typeface="Calibri"/>
                <a:sym typeface="Calibri"/>
              </a:rPr>
              <a:t>The following plot is created for the prediction of Google Stock with the model trained at epochs=75 , with batch size=32. The model was initialized with 5 layers with dropout value of (0.5) in last layer.</a:t>
            </a:r>
            <a:endParaRPr sz="1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900">
              <a:solidFill>
                <a:schemeClr val="dk1"/>
              </a:solidFill>
              <a:latin typeface="Calibri"/>
              <a:ea typeface="Calibri"/>
              <a:cs typeface="Calibri"/>
              <a:sym typeface="Calibri"/>
            </a:endParaRPr>
          </a:p>
          <a:p>
            <a:pPr indent="0" lvl="0" marL="0" rtl="0" algn="l">
              <a:spcBef>
                <a:spcPts val="0"/>
              </a:spcBef>
              <a:spcAft>
                <a:spcPts val="0"/>
              </a:spcAft>
              <a:buNone/>
            </a:pPr>
            <a:r>
              <a:rPr lang="en-IN" sz="1900">
                <a:solidFill>
                  <a:schemeClr val="dk1"/>
                </a:solidFill>
                <a:latin typeface="Calibri"/>
                <a:ea typeface="Calibri"/>
                <a:cs typeface="Calibri"/>
                <a:sym typeface="Calibri"/>
              </a:rPr>
              <a:t>The achieved result is:</a:t>
            </a:r>
            <a:endParaRPr sz="1900">
              <a:solidFill>
                <a:schemeClr val="dk1"/>
              </a:solidFill>
              <a:latin typeface="Calibri"/>
              <a:ea typeface="Calibri"/>
              <a:cs typeface="Calibri"/>
              <a:sym typeface="Calibri"/>
            </a:endParaRPr>
          </a:p>
          <a:p>
            <a:pPr indent="0" lvl="0" marL="0" rtl="0" algn="l">
              <a:spcBef>
                <a:spcPts val="0"/>
              </a:spcBef>
              <a:spcAft>
                <a:spcPts val="0"/>
              </a:spcAft>
              <a:buNone/>
            </a:pPr>
            <a:r>
              <a:rPr lang="en-IN" sz="1700">
                <a:solidFill>
                  <a:schemeClr val="dk1"/>
                </a:solidFill>
                <a:latin typeface="Calibri"/>
                <a:ea typeface="Calibri"/>
                <a:cs typeface="Calibri"/>
                <a:sym typeface="Calibri"/>
              </a:rPr>
              <a:t>Mean_Squared_Error= 0.0023</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en-IN" sz="1700">
                <a:solidFill>
                  <a:schemeClr val="dk1"/>
                </a:solidFill>
                <a:latin typeface="Calibri"/>
                <a:ea typeface="Calibri"/>
                <a:cs typeface="Calibri"/>
                <a:sym typeface="Calibri"/>
              </a:rPr>
              <a:t>Mean_Absolute Error= 0.0351</a:t>
            </a:r>
            <a:endParaRPr sz="17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700">
                <a:solidFill>
                  <a:schemeClr val="dk1"/>
                </a:solidFill>
                <a:latin typeface="Calibri"/>
                <a:ea typeface="Calibri"/>
                <a:cs typeface="Calibri"/>
                <a:sym typeface="Calibri"/>
              </a:rPr>
              <a:t>R_Square=0.9756</a:t>
            </a:r>
            <a:endParaRPr sz="1900">
              <a:solidFill>
                <a:schemeClr val="dk1"/>
              </a:solidFill>
              <a:latin typeface="Calibri"/>
              <a:ea typeface="Calibri"/>
              <a:cs typeface="Calibri"/>
              <a:sym typeface="Calibri"/>
            </a:endParaRPr>
          </a:p>
        </p:txBody>
      </p:sp>
      <p:pic>
        <p:nvPicPr>
          <p:cNvPr id="275" name="Google Shape;275;p36"/>
          <p:cNvPicPr preferRelativeResize="0"/>
          <p:nvPr/>
        </p:nvPicPr>
        <p:blipFill rotWithShape="1">
          <a:blip r:embed="rId4">
            <a:alphaModFix/>
          </a:blip>
          <a:srcRect b="86927" l="1037" r="60106" t="1046"/>
          <a:stretch/>
        </p:blipFill>
        <p:spPr>
          <a:xfrm>
            <a:off x="10078597" y="118949"/>
            <a:ext cx="1832250" cy="755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838200" y="0"/>
            <a:ext cx="10515600" cy="1040700"/>
          </a:xfrm>
          <a:prstGeom prst="rect">
            <a:avLst/>
          </a:prstGeom>
        </p:spPr>
        <p:txBody>
          <a:bodyPr anchorCtr="0" anchor="ctr" bIns="45700" lIns="91425" spcFirstLastPara="1" rIns="91425" wrap="square" tIns="45700">
            <a:normAutofit/>
          </a:bodyPr>
          <a:lstStyle/>
          <a:p>
            <a:pPr indent="-228600" lvl="0" marL="228600" rtl="0" algn="l">
              <a:spcBef>
                <a:spcPts val="1000"/>
              </a:spcBef>
              <a:spcAft>
                <a:spcPts val="0"/>
              </a:spcAft>
              <a:buSzPts val="2800"/>
              <a:buFont typeface="Arial"/>
              <a:buChar char="•"/>
            </a:pPr>
            <a:r>
              <a:rPr lang="en-IN" sz="2800">
                <a:latin typeface="Times New Roman"/>
                <a:ea typeface="Times New Roman"/>
                <a:cs typeface="Times New Roman"/>
                <a:sym typeface="Times New Roman"/>
              </a:rPr>
              <a:t>Phase 3 – Results &amp; Discussion</a:t>
            </a:r>
            <a:endParaRPr/>
          </a:p>
        </p:txBody>
      </p:sp>
      <p:pic>
        <p:nvPicPr>
          <p:cNvPr id="281" name="Google Shape;281;p37"/>
          <p:cNvPicPr preferRelativeResize="0"/>
          <p:nvPr/>
        </p:nvPicPr>
        <p:blipFill>
          <a:blip r:embed="rId3">
            <a:alphaModFix/>
          </a:blip>
          <a:stretch>
            <a:fillRect/>
          </a:stretch>
        </p:blipFill>
        <p:spPr>
          <a:xfrm>
            <a:off x="881650" y="1186450"/>
            <a:ext cx="5963629" cy="3261524"/>
          </a:xfrm>
          <a:prstGeom prst="rect">
            <a:avLst/>
          </a:prstGeom>
          <a:noFill/>
          <a:ln>
            <a:noFill/>
          </a:ln>
        </p:spPr>
      </p:pic>
      <p:sp>
        <p:nvSpPr>
          <p:cNvPr id="282" name="Google Shape;282;p37"/>
          <p:cNvSpPr txBox="1"/>
          <p:nvPr/>
        </p:nvSpPr>
        <p:spPr>
          <a:xfrm>
            <a:off x="7093375" y="1195850"/>
            <a:ext cx="4915500" cy="32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1900">
                <a:solidFill>
                  <a:schemeClr val="dk1"/>
                </a:solidFill>
                <a:latin typeface="Calibri"/>
                <a:ea typeface="Calibri"/>
                <a:cs typeface="Calibri"/>
                <a:sym typeface="Calibri"/>
              </a:rPr>
              <a:t>The following plot is created for the prediction of Google Stock with the model trained at epochs=100 , with batch size= 32. The model was initialized with 5 layers with dropout value of (0.5) in last layer.</a:t>
            </a:r>
            <a:endParaRPr sz="1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900">
              <a:solidFill>
                <a:schemeClr val="dk1"/>
              </a:solidFill>
              <a:latin typeface="Calibri"/>
              <a:ea typeface="Calibri"/>
              <a:cs typeface="Calibri"/>
              <a:sym typeface="Calibri"/>
            </a:endParaRPr>
          </a:p>
          <a:p>
            <a:pPr indent="0" lvl="0" marL="0" rtl="0" algn="l">
              <a:spcBef>
                <a:spcPts val="0"/>
              </a:spcBef>
              <a:spcAft>
                <a:spcPts val="0"/>
              </a:spcAft>
              <a:buNone/>
            </a:pPr>
            <a:r>
              <a:rPr lang="en-IN" sz="1900">
                <a:solidFill>
                  <a:schemeClr val="dk1"/>
                </a:solidFill>
                <a:latin typeface="Calibri"/>
                <a:ea typeface="Calibri"/>
                <a:cs typeface="Calibri"/>
                <a:sym typeface="Calibri"/>
              </a:rPr>
              <a:t>The achieved result is:</a:t>
            </a:r>
            <a:endParaRPr sz="1900">
              <a:solidFill>
                <a:schemeClr val="dk1"/>
              </a:solidFill>
              <a:latin typeface="Calibri"/>
              <a:ea typeface="Calibri"/>
              <a:cs typeface="Calibri"/>
              <a:sym typeface="Calibri"/>
            </a:endParaRPr>
          </a:p>
          <a:p>
            <a:pPr indent="0" lvl="0" marL="0" rtl="0" algn="l">
              <a:spcBef>
                <a:spcPts val="0"/>
              </a:spcBef>
              <a:spcAft>
                <a:spcPts val="0"/>
              </a:spcAft>
              <a:buNone/>
            </a:pPr>
            <a:r>
              <a:rPr lang="en-IN" sz="1700">
                <a:solidFill>
                  <a:schemeClr val="dk1"/>
                </a:solidFill>
                <a:latin typeface="Calibri"/>
                <a:ea typeface="Calibri"/>
                <a:cs typeface="Calibri"/>
                <a:sym typeface="Calibri"/>
              </a:rPr>
              <a:t>Mean_Squared_Error= 0.0021</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en-IN" sz="1700">
                <a:solidFill>
                  <a:schemeClr val="dk1"/>
                </a:solidFill>
                <a:latin typeface="Calibri"/>
                <a:ea typeface="Calibri"/>
                <a:cs typeface="Calibri"/>
                <a:sym typeface="Calibri"/>
              </a:rPr>
              <a:t>Mean_Absolute Error= 0.0334</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en-IN" sz="1700">
                <a:solidFill>
                  <a:schemeClr val="dk1"/>
                </a:solidFill>
                <a:latin typeface="Calibri"/>
                <a:ea typeface="Calibri"/>
                <a:cs typeface="Calibri"/>
                <a:sym typeface="Calibri"/>
              </a:rPr>
              <a:t>R_Square=0.9780</a:t>
            </a:r>
            <a:endParaRPr sz="1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900">
              <a:solidFill>
                <a:schemeClr val="dk1"/>
              </a:solidFill>
              <a:latin typeface="Calibri"/>
              <a:ea typeface="Calibri"/>
              <a:cs typeface="Calibri"/>
              <a:sym typeface="Calibri"/>
            </a:endParaRPr>
          </a:p>
        </p:txBody>
      </p:sp>
      <p:sp>
        <p:nvSpPr>
          <p:cNvPr id="283" name="Google Shape;283;p37"/>
          <p:cNvSpPr txBox="1"/>
          <p:nvPr/>
        </p:nvSpPr>
        <p:spPr>
          <a:xfrm>
            <a:off x="881650" y="44933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solidFill>
                  <a:schemeClr val="dk1"/>
                </a:solidFill>
                <a:latin typeface="Calibri"/>
                <a:ea typeface="Calibri"/>
                <a:cs typeface="Calibri"/>
                <a:sym typeface="Calibri"/>
              </a:rPr>
              <a:t>Epochs-100 result</a:t>
            </a:r>
            <a:endParaRPr b="1" sz="1800">
              <a:solidFill>
                <a:schemeClr val="dk1"/>
              </a:solidFill>
              <a:latin typeface="Calibri"/>
              <a:ea typeface="Calibri"/>
              <a:cs typeface="Calibri"/>
              <a:sym typeface="Calibri"/>
            </a:endParaRPr>
          </a:p>
        </p:txBody>
      </p:sp>
      <p:pic>
        <p:nvPicPr>
          <p:cNvPr id="284" name="Google Shape;284;p37"/>
          <p:cNvPicPr preferRelativeResize="0"/>
          <p:nvPr/>
        </p:nvPicPr>
        <p:blipFill rotWithShape="1">
          <a:blip r:embed="rId4">
            <a:alphaModFix/>
          </a:blip>
          <a:srcRect b="86927" l="1037" r="60106" t="1046"/>
          <a:stretch/>
        </p:blipFill>
        <p:spPr>
          <a:xfrm>
            <a:off x="9909025" y="80700"/>
            <a:ext cx="2032949" cy="8386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838200" y="0"/>
            <a:ext cx="10515600" cy="1109100"/>
          </a:xfrm>
          <a:prstGeom prst="rect">
            <a:avLst/>
          </a:prstGeom>
        </p:spPr>
        <p:txBody>
          <a:bodyPr anchorCtr="0" anchor="ctr" bIns="45700" lIns="91425" spcFirstLastPara="1" rIns="91425" wrap="square" tIns="45700">
            <a:normAutofit/>
          </a:bodyPr>
          <a:lstStyle/>
          <a:p>
            <a:pPr indent="-228600" lvl="0" marL="228600" rtl="0" algn="l">
              <a:spcBef>
                <a:spcPts val="1000"/>
              </a:spcBef>
              <a:spcAft>
                <a:spcPts val="0"/>
              </a:spcAft>
              <a:buSzPts val="2800"/>
              <a:buFont typeface="Arial"/>
              <a:buChar char="•"/>
            </a:pPr>
            <a:r>
              <a:rPr lang="en-IN" sz="2800">
                <a:latin typeface="Times New Roman"/>
                <a:ea typeface="Times New Roman"/>
                <a:cs typeface="Times New Roman"/>
                <a:sym typeface="Times New Roman"/>
              </a:rPr>
              <a:t>Phase 3 – Results &amp; Discussion</a:t>
            </a:r>
            <a:endParaRPr/>
          </a:p>
        </p:txBody>
      </p:sp>
      <p:pic>
        <p:nvPicPr>
          <p:cNvPr id="290" name="Google Shape;290;p38"/>
          <p:cNvPicPr preferRelativeResize="0"/>
          <p:nvPr/>
        </p:nvPicPr>
        <p:blipFill>
          <a:blip r:embed="rId3">
            <a:alphaModFix/>
          </a:blip>
          <a:stretch>
            <a:fillRect/>
          </a:stretch>
        </p:blipFill>
        <p:spPr>
          <a:xfrm>
            <a:off x="838200" y="1000825"/>
            <a:ext cx="6137251" cy="3358425"/>
          </a:xfrm>
          <a:prstGeom prst="rect">
            <a:avLst/>
          </a:prstGeom>
          <a:noFill/>
          <a:ln>
            <a:noFill/>
          </a:ln>
        </p:spPr>
      </p:pic>
      <p:sp>
        <p:nvSpPr>
          <p:cNvPr id="291" name="Google Shape;291;p38"/>
          <p:cNvSpPr txBox="1"/>
          <p:nvPr/>
        </p:nvSpPr>
        <p:spPr>
          <a:xfrm>
            <a:off x="838200" y="44685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solidFill>
                  <a:schemeClr val="dk1"/>
                </a:solidFill>
                <a:latin typeface="Calibri"/>
                <a:ea typeface="Calibri"/>
                <a:cs typeface="Calibri"/>
                <a:sym typeface="Calibri"/>
              </a:rPr>
              <a:t>Epochs-75 result</a:t>
            </a:r>
            <a:endParaRPr b="1" sz="1800">
              <a:solidFill>
                <a:schemeClr val="dk1"/>
              </a:solidFill>
              <a:latin typeface="Calibri"/>
              <a:ea typeface="Calibri"/>
              <a:cs typeface="Calibri"/>
              <a:sym typeface="Calibri"/>
            </a:endParaRPr>
          </a:p>
        </p:txBody>
      </p:sp>
      <p:sp>
        <p:nvSpPr>
          <p:cNvPr id="292" name="Google Shape;292;p38"/>
          <p:cNvSpPr txBox="1"/>
          <p:nvPr/>
        </p:nvSpPr>
        <p:spPr>
          <a:xfrm>
            <a:off x="7285775" y="1000825"/>
            <a:ext cx="4561800" cy="55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1900">
                <a:solidFill>
                  <a:schemeClr val="dk1"/>
                </a:solidFill>
                <a:latin typeface="Calibri"/>
                <a:ea typeface="Calibri"/>
                <a:cs typeface="Calibri"/>
                <a:sym typeface="Calibri"/>
              </a:rPr>
              <a:t>The following plot is created for the prediction of Google Stock with the model trained at epochs=75 , with batch size= 32. The model was initialized with 6 layers with dropout value of (0.5) in last layer.</a:t>
            </a:r>
            <a:endParaRPr sz="1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900">
                <a:solidFill>
                  <a:schemeClr val="dk1"/>
                </a:solidFill>
                <a:latin typeface="Calibri"/>
                <a:ea typeface="Calibri"/>
                <a:cs typeface="Calibri"/>
                <a:sym typeface="Calibri"/>
              </a:rPr>
              <a:t>The achieved result is:</a:t>
            </a:r>
            <a:endParaRPr sz="1900">
              <a:solidFill>
                <a:schemeClr val="dk1"/>
              </a:solidFill>
              <a:latin typeface="Calibri"/>
              <a:ea typeface="Calibri"/>
              <a:cs typeface="Calibri"/>
              <a:sym typeface="Calibri"/>
            </a:endParaRPr>
          </a:p>
          <a:p>
            <a:pPr indent="0" lvl="0" marL="0" rtl="0" algn="l">
              <a:spcBef>
                <a:spcPts val="0"/>
              </a:spcBef>
              <a:spcAft>
                <a:spcPts val="0"/>
              </a:spcAft>
              <a:buNone/>
            </a:pPr>
            <a:r>
              <a:rPr lang="en-IN" sz="1700">
                <a:solidFill>
                  <a:schemeClr val="dk1"/>
                </a:solidFill>
                <a:latin typeface="Calibri"/>
                <a:ea typeface="Calibri"/>
                <a:cs typeface="Calibri"/>
                <a:sym typeface="Calibri"/>
              </a:rPr>
              <a:t>Mean_Squared_Error = 0.0025</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en-IN" sz="1700">
                <a:solidFill>
                  <a:schemeClr val="dk1"/>
                </a:solidFill>
                <a:latin typeface="Calibri"/>
                <a:ea typeface="Calibri"/>
                <a:cs typeface="Calibri"/>
                <a:sym typeface="Calibri"/>
              </a:rPr>
              <a:t>Mean_Absolute Error= 0.0367</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en-IN" sz="1700">
                <a:solidFill>
                  <a:schemeClr val="dk1"/>
                </a:solidFill>
                <a:latin typeface="Calibri"/>
                <a:ea typeface="Calibri"/>
                <a:cs typeface="Calibri"/>
                <a:sym typeface="Calibri"/>
              </a:rPr>
              <a:t>R_Square=0.9775</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p:txBody>
      </p:sp>
      <p:pic>
        <p:nvPicPr>
          <p:cNvPr id="293" name="Google Shape;293;p38"/>
          <p:cNvPicPr preferRelativeResize="0"/>
          <p:nvPr/>
        </p:nvPicPr>
        <p:blipFill rotWithShape="1">
          <a:blip r:embed="rId4">
            <a:alphaModFix/>
          </a:blip>
          <a:srcRect b="86927" l="1037" r="60106" t="1046"/>
          <a:stretch/>
        </p:blipFill>
        <p:spPr>
          <a:xfrm>
            <a:off x="10167623" y="19199"/>
            <a:ext cx="1880201" cy="775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838200" y="148950"/>
            <a:ext cx="8247300" cy="811200"/>
          </a:xfrm>
          <a:prstGeom prst="rect">
            <a:avLst/>
          </a:prstGeom>
        </p:spPr>
        <p:txBody>
          <a:bodyPr anchorCtr="0" anchor="ctr" bIns="45700" lIns="91425" spcFirstLastPara="1" rIns="91425" wrap="square" tIns="45700">
            <a:normAutofit/>
          </a:bodyPr>
          <a:lstStyle/>
          <a:p>
            <a:pPr indent="-228600" lvl="0" marL="228600" rtl="0" algn="l">
              <a:spcBef>
                <a:spcPts val="1000"/>
              </a:spcBef>
              <a:spcAft>
                <a:spcPts val="0"/>
              </a:spcAft>
              <a:buSzPts val="2800"/>
              <a:buFont typeface="Arial"/>
              <a:buChar char="•"/>
            </a:pPr>
            <a:r>
              <a:rPr lang="en-IN" sz="2800">
                <a:latin typeface="Times New Roman"/>
                <a:ea typeface="Times New Roman"/>
                <a:cs typeface="Times New Roman"/>
                <a:sym typeface="Times New Roman"/>
              </a:rPr>
              <a:t>Phase 4 – Conclusion &amp; Future Enhancement</a:t>
            </a:r>
            <a:endParaRPr/>
          </a:p>
        </p:txBody>
      </p:sp>
      <p:sp>
        <p:nvSpPr>
          <p:cNvPr id="299" name="Google Shape;299;p39"/>
          <p:cNvSpPr txBox="1"/>
          <p:nvPr/>
        </p:nvSpPr>
        <p:spPr>
          <a:xfrm>
            <a:off x="6617725" y="1362775"/>
            <a:ext cx="4499700" cy="1905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80000"/>
              </a:lnSpc>
              <a:spcBef>
                <a:spcPts val="1000"/>
              </a:spcBef>
              <a:spcAft>
                <a:spcPts val="0"/>
              </a:spcAft>
              <a:buClr>
                <a:schemeClr val="dk1"/>
              </a:buClr>
              <a:buSzPts val="275"/>
              <a:buFont typeface="Arial"/>
              <a:buNone/>
            </a:pPr>
            <a:r>
              <a:rPr b="1" lang="en-IN" sz="1700" u="sng">
                <a:solidFill>
                  <a:schemeClr val="dk1"/>
                </a:solidFill>
                <a:latin typeface="Times New Roman"/>
                <a:ea typeface="Times New Roman"/>
                <a:cs typeface="Times New Roman"/>
                <a:sym typeface="Times New Roman"/>
              </a:rPr>
              <a:t>Model-2</a:t>
            </a:r>
            <a:endParaRPr b="1" sz="1700" u="sng">
              <a:solidFill>
                <a:schemeClr val="dk1"/>
              </a:solidFill>
              <a:latin typeface="Times New Roman"/>
              <a:ea typeface="Times New Roman"/>
              <a:cs typeface="Times New Roman"/>
              <a:sym typeface="Times New Roman"/>
            </a:endParaRPr>
          </a:p>
          <a:p>
            <a:pPr indent="0" lvl="0" marL="0" rtl="0" algn="ctr">
              <a:lnSpc>
                <a:spcPct val="80000"/>
              </a:lnSpc>
              <a:spcBef>
                <a:spcPts val="1000"/>
              </a:spcBef>
              <a:spcAft>
                <a:spcPts val="0"/>
              </a:spcAft>
              <a:buClr>
                <a:schemeClr val="dk1"/>
              </a:buClr>
              <a:buSzPts val="275"/>
              <a:buFont typeface="Arial"/>
              <a:buNone/>
            </a:pPr>
            <a:r>
              <a:rPr lang="en-IN" sz="1700">
                <a:solidFill>
                  <a:schemeClr val="dk1"/>
                </a:solidFill>
                <a:latin typeface="Times New Roman"/>
                <a:ea typeface="Times New Roman"/>
                <a:cs typeface="Times New Roman"/>
                <a:sym typeface="Times New Roman"/>
              </a:rPr>
              <a:t>Model trained for 75 epochs, 6 layers, dropout 0.5 in the last layer:</a:t>
            </a:r>
            <a:endParaRPr sz="1700">
              <a:solidFill>
                <a:schemeClr val="dk1"/>
              </a:solidFill>
              <a:latin typeface="Times New Roman"/>
              <a:ea typeface="Times New Roman"/>
              <a:cs typeface="Times New Roman"/>
              <a:sym typeface="Times New Roman"/>
            </a:endParaRPr>
          </a:p>
          <a:p>
            <a:pPr indent="0" lvl="0" marL="0" rtl="0" algn="ctr">
              <a:lnSpc>
                <a:spcPct val="80000"/>
              </a:lnSpc>
              <a:spcBef>
                <a:spcPts val="1000"/>
              </a:spcBef>
              <a:spcAft>
                <a:spcPts val="0"/>
              </a:spcAft>
              <a:buClr>
                <a:schemeClr val="dk1"/>
              </a:buClr>
              <a:buSzPts val="275"/>
              <a:buFont typeface="Arial"/>
              <a:buNone/>
            </a:pPr>
            <a:r>
              <a:rPr lang="en-IN" sz="1700">
                <a:solidFill>
                  <a:schemeClr val="dk1"/>
                </a:solidFill>
                <a:latin typeface="Times New Roman"/>
                <a:ea typeface="Times New Roman"/>
                <a:cs typeface="Times New Roman"/>
                <a:sym typeface="Times New Roman"/>
              </a:rPr>
              <a:t>Mean Squared Error (MSE): 0.0025</a:t>
            </a:r>
            <a:endParaRPr sz="1700">
              <a:solidFill>
                <a:schemeClr val="dk1"/>
              </a:solidFill>
              <a:latin typeface="Times New Roman"/>
              <a:ea typeface="Times New Roman"/>
              <a:cs typeface="Times New Roman"/>
              <a:sym typeface="Times New Roman"/>
            </a:endParaRPr>
          </a:p>
          <a:p>
            <a:pPr indent="0" lvl="0" marL="0" rtl="0" algn="ctr">
              <a:lnSpc>
                <a:spcPct val="80000"/>
              </a:lnSpc>
              <a:spcBef>
                <a:spcPts val="1000"/>
              </a:spcBef>
              <a:spcAft>
                <a:spcPts val="0"/>
              </a:spcAft>
              <a:buClr>
                <a:schemeClr val="dk1"/>
              </a:buClr>
              <a:buSzPts val="275"/>
              <a:buFont typeface="Arial"/>
              <a:buNone/>
            </a:pPr>
            <a:r>
              <a:rPr lang="en-IN" sz="1700">
                <a:solidFill>
                  <a:schemeClr val="dk1"/>
                </a:solidFill>
                <a:latin typeface="Times New Roman"/>
                <a:ea typeface="Times New Roman"/>
                <a:cs typeface="Times New Roman"/>
                <a:sym typeface="Times New Roman"/>
              </a:rPr>
              <a:t>Mean Absolute Error (MAE): 0.0367</a:t>
            </a:r>
            <a:endParaRPr sz="1700">
              <a:solidFill>
                <a:schemeClr val="dk1"/>
              </a:solidFill>
              <a:latin typeface="Times New Roman"/>
              <a:ea typeface="Times New Roman"/>
              <a:cs typeface="Times New Roman"/>
              <a:sym typeface="Times New Roman"/>
            </a:endParaRPr>
          </a:p>
          <a:p>
            <a:pPr indent="0" lvl="0" marL="0" rtl="0" algn="ctr">
              <a:lnSpc>
                <a:spcPct val="80000"/>
              </a:lnSpc>
              <a:spcBef>
                <a:spcPts val="1000"/>
              </a:spcBef>
              <a:spcAft>
                <a:spcPts val="0"/>
              </a:spcAft>
              <a:buNone/>
            </a:pPr>
            <a:r>
              <a:rPr lang="en-IN" sz="1700">
                <a:solidFill>
                  <a:schemeClr val="dk1"/>
                </a:solidFill>
                <a:latin typeface="Times New Roman"/>
                <a:ea typeface="Times New Roman"/>
                <a:cs typeface="Times New Roman"/>
                <a:sym typeface="Times New Roman"/>
              </a:rPr>
              <a:t>R-Square (R²): 0.9775</a:t>
            </a:r>
            <a:endParaRPr sz="1700">
              <a:solidFill>
                <a:schemeClr val="dk1"/>
              </a:solidFill>
              <a:latin typeface="Calibri"/>
              <a:ea typeface="Calibri"/>
              <a:cs typeface="Calibri"/>
              <a:sym typeface="Calibri"/>
            </a:endParaRPr>
          </a:p>
        </p:txBody>
      </p:sp>
      <p:sp>
        <p:nvSpPr>
          <p:cNvPr id="300" name="Google Shape;300;p39"/>
          <p:cNvSpPr txBox="1"/>
          <p:nvPr/>
        </p:nvSpPr>
        <p:spPr>
          <a:xfrm>
            <a:off x="6617775" y="3916925"/>
            <a:ext cx="4499700" cy="1958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80000"/>
              </a:lnSpc>
              <a:spcBef>
                <a:spcPts val="1000"/>
              </a:spcBef>
              <a:spcAft>
                <a:spcPts val="0"/>
              </a:spcAft>
              <a:buClr>
                <a:schemeClr val="dk1"/>
              </a:buClr>
              <a:buSzPts val="275"/>
              <a:buFont typeface="Arial"/>
              <a:buNone/>
            </a:pPr>
            <a:r>
              <a:rPr b="1" lang="en-IN" sz="1700" u="sng">
                <a:solidFill>
                  <a:schemeClr val="dk1"/>
                </a:solidFill>
                <a:latin typeface="Times New Roman"/>
                <a:ea typeface="Times New Roman"/>
                <a:cs typeface="Times New Roman"/>
                <a:sym typeface="Times New Roman"/>
              </a:rPr>
              <a:t>Model-4</a:t>
            </a:r>
            <a:endParaRPr b="1" sz="1700" u="sng">
              <a:solidFill>
                <a:schemeClr val="dk1"/>
              </a:solidFill>
              <a:latin typeface="Times New Roman"/>
              <a:ea typeface="Times New Roman"/>
              <a:cs typeface="Times New Roman"/>
              <a:sym typeface="Times New Roman"/>
            </a:endParaRPr>
          </a:p>
          <a:p>
            <a:pPr indent="0" lvl="0" marL="0" rtl="0" algn="ctr">
              <a:lnSpc>
                <a:spcPct val="80000"/>
              </a:lnSpc>
              <a:spcBef>
                <a:spcPts val="1000"/>
              </a:spcBef>
              <a:spcAft>
                <a:spcPts val="0"/>
              </a:spcAft>
              <a:buClr>
                <a:schemeClr val="dk1"/>
              </a:buClr>
              <a:buSzPts val="275"/>
              <a:buFont typeface="Arial"/>
              <a:buNone/>
            </a:pPr>
            <a:r>
              <a:rPr lang="en-IN" sz="1700">
                <a:solidFill>
                  <a:schemeClr val="dk1"/>
                </a:solidFill>
                <a:latin typeface="Times New Roman"/>
                <a:ea typeface="Times New Roman"/>
                <a:cs typeface="Times New Roman"/>
                <a:sym typeface="Times New Roman"/>
              </a:rPr>
              <a:t>Model trained for 100 epochs, 5 layers, dropout 0.5 in the last layer:</a:t>
            </a:r>
            <a:endParaRPr sz="1700">
              <a:solidFill>
                <a:schemeClr val="dk1"/>
              </a:solidFill>
              <a:latin typeface="Times New Roman"/>
              <a:ea typeface="Times New Roman"/>
              <a:cs typeface="Times New Roman"/>
              <a:sym typeface="Times New Roman"/>
            </a:endParaRPr>
          </a:p>
          <a:p>
            <a:pPr indent="0" lvl="0" marL="0" rtl="0" algn="ctr">
              <a:lnSpc>
                <a:spcPct val="80000"/>
              </a:lnSpc>
              <a:spcBef>
                <a:spcPts val="1000"/>
              </a:spcBef>
              <a:spcAft>
                <a:spcPts val="0"/>
              </a:spcAft>
              <a:buClr>
                <a:schemeClr val="dk1"/>
              </a:buClr>
              <a:buSzPts val="275"/>
              <a:buFont typeface="Arial"/>
              <a:buNone/>
            </a:pPr>
            <a:r>
              <a:rPr lang="en-IN" sz="1700">
                <a:solidFill>
                  <a:schemeClr val="dk1"/>
                </a:solidFill>
                <a:latin typeface="Times New Roman"/>
                <a:ea typeface="Times New Roman"/>
                <a:cs typeface="Times New Roman"/>
                <a:sym typeface="Times New Roman"/>
              </a:rPr>
              <a:t>Mean Squared Error (MSE): 0.0021</a:t>
            </a:r>
            <a:endParaRPr sz="1700">
              <a:solidFill>
                <a:schemeClr val="dk1"/>
              </a:solidFill>
              <a:latin typeface="Times New Roman"/>
              <a:ea typeface="Times New Roman"/>
              <a:cs typeface="Times New Roman"/>
              <a:sym typeface="Times New Roman"/>
            </a:endParaRPr>
          </a:p>
          <a:p>
            <a:pPr indent="0" lvl="0" marL="0" rtl="0" algn="ctr">
              <a:lnSpc>
                <a:spcPct val="80000"/>
              </a:lnSpc>
              <a:spcBef>
                <a:spcPts val="1000"/>
              </a:spcBef>
              <a:spcAft>
                <a:spcPts val="0"/>
              </a:spcAft>
              <a:buClr>
                <a:schemeClr val="dk1"/>
              </a:buClr>
              <a:buSzPts val="275"/>
              <a:buFont typeface="Arial"/>
              <a:buNone/>
            </a:pPr>
            <a:r>
              <a:rPr lang="en-IN" sz="1700">
                <a:solidFill>
                  <a:schemeClr val="dk1"/>
                </a:solidFill>
                <a:latin typeface="Times New Roman"/>
                <a:ea typeface="Times New Roman"/>
                <a:cs typeface="Times New Roman"/>
                <a:sym typeface="Times New Roman"/>
              </a:rPr>
              <a:t>Mean Absolute Error (MAE): 0.0334</a:t>
            </a:r>
            <a:endParaRPr sz="1700">
              <a:solidFill>
                <a:schemeClr val="dk1"/>
              </a:solidFill>
              <a:latin typeface="Times New Roman"/>
              <a:ea typeface="Times New Roman"/>
              <a:cs typeface="Times New Roman"/>
              <a:sym typeface="Times New Roman"/>
            </a:endParaRPr>
          </a:p>
          <a:p>
            <a:pPr indent="0" lvl="0" marL="0" rtl="0" algn="ctr">
              <a:lnSpc>
                <a:spcPct val="80000"/>
              </a:lnSpc>
              <a:spcBef>
                <a:spcPts val="1000"/>
              </a:spcBef>
              <a:spcAft>
                <a:spcPts val="0"/>
              </a:spcAft>
              <a:buClr>
                <a:schemeClr val="dk1"/>
              </a:buClr>
              <a:buSzPts val="275"/>
              <a:buFont typeface="Arial"/>
              <a:buNone/>
            </a:pPr>
            <a:r>
              <a:rPr lang="en-IN" sz="1700">
                <a:solidFill>
                  <a:schemeClr val="dk1"/>
                </a:solidFill>
                <a:latin typeface="Times New Roman"/>
                <a:ea typeface="Times New Roman"/>
                <a:cs typeface="Times New Roman"/>
                <a:sym typeface="Times New Roman"/>
              </a:rPr>
              <a:t>R-Square (R²): 0.9780</a:t>
            </a:r>
            <a:endParaRPr sz="1600">
              <a:solidFill>
                <a:schemeClr val="dk1"/>
              </a:solidFill>
              <a:latin typeface="Calibri"/>
              <a:ea typeface="Calibri"/>
              <a:cs typeface="Calibri"/>
              <a:sym typeface="Calibri"/>
            </a:endParaRPr>
          </a:p>
        </p:txBody>
      </p:sp>
      <p:sp>
        <p:nvSpPr>
          <p:cNvPr id="301" name="Google Shape;301;p39"/>
          <p:cNvSpPr txBox="1"/>
          <p:nvPr/>
        </p:nvSpPr>
        <p:spPr>
          <a:xfrm>
            <a:off x="902475" y="3916925"/>
            <a:ext cx="4593600" cy="1958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80000"/>
              </a:lnSpc>
              <a:spcBef>
                <a:spcPts val="1000"/>
              </a:spcBef>
              <a:spcAft>
                <a:spcPts val="0"/>
              </a:spcAft>
              <a:buClr>
                <a:schemeClr val="dk1"/>
              </a:buClr>
              <a:buSzPts val="275"/>
              <a:buFont typeface="Arial"/>
              <a:buNone/>
            </a:pPr>
            <a:r>
              <a:rPr b="1" lang="en-IN" sz="1700" u="sng">
                <a:solidFill>
                  <a:schemeClr val="dk1"/>
                </a:solidFill>
                <a:latin typeface="Times New Roman"/>
                <a:ea typeface="Times New Roman"/>
                <a:cs typeface="Times New Roman"/>
                <a:sym typeface="Times New Roman"/>
              </a:rPr>
              <a:t>Model-3</a:t>
            </a:r>
            <a:endParaRPr b="1" sz="1700" u="sng">
              <a:solidFill>
                <a:schemeClr val="dk1"/>
              </a:solidFill>
              <a:latin typeface="Times New Roman"/>
              <a:ea typeface="Times New Roman"/>
              <a:cs typeface="Times New Roman"/>
              <a:sym typeface="Times New Roman"/>
            </a:endParaRPr>
          </a:p>
          <a:p>
            <a:pPr indent="0" lvl="0" marL="0" rtl="0" algn="ctr">
              <a:lnSpc>
                <a:spcPct val="80000"/>
              </a:lnSpc>
              <a:spcBef>
                <a:spcPts val="1000"/>
              </a:spcBef>
              <a:spcAft>
                <a:spcPts val="0"/>
              </a:spcAft>
              <a:buClr>
                <a:schemeClr val="dk1"/>
              </a:buClr>
              <a:buSzPts val="275"/>
              <a:buFont typeface="Arial"/>
              <a:buNone/>
            </a:pPr>
            <a:r>
              <a:rPr lang="en-IN" sz="1700">
                <a:solidFill>
                  <a:schemeClr val="dk1"/>
                </a:solidFill>
                <a:latin typeface="Times New Roman"/>
                <a:ea typeface="Times New Roman"/>
                <a:cs typeface="Times New Roman"/>
                <a:sym typeface="Times New Roman"/>
              </a:rPr>
              <a:t>Model trained for 75 epochs, 5 layers, dropout 0.5 in the last layer:</a:t>
            </a:r>
            <a:endParaRPr sz="1700">
              <a:solidFill>
                <a:schemeClr val="dk1"/>
              </a:solidFill>
              <a:latin typeface="Times New Roman"/>
              <a:ea typeface="Times New Roman"/>
              <a:cs typeface="Times New Roman"/>
              <a:sym typeface="Times New Roman"/>
            </a:endParaRPr>
          </a:p>
          <a:p>
            <a:pPr indent="0" lvl="0" marL="0" rtl="0" algn="ctr">
              <a:lnSpc>
                <a:spcPct val="80000"/>
              </a:lnSpc>
              <a:spcBef>
                <a:spcPts val="1000"/>
              </a:spcBef>
              <a:spcAft>
                <a:spcPts val="0"/>
              </a:spcAft>
              <a:buClr>
                <a:schemeClr val="dk1"/>
              </a:buClr>
              <a:buSzPts val="275"/>
              <a:buFont typeface="Arial"/>
              <a:buNone/>
            </a:pPr>
            <a:r>
              <a:rPr lang="en-IN" sz="1700">
                <a:solidFill>
                  <a:schemeClr val="dk1"/>
                </a:solidFill>
                <a:latin typeface="Times New Roman"/>
                <a:ea typeface="Times New Roman"/>
                <a:cs typeface="Times New Roman"/>
                <a:sym typeface="Times New Roman"/>
              </a:rPr>
              <a:t>Mean Squared Error (MSE): 0.0023</a:t>
            </a:r>
            <a:endParaRPr sz="1700">
              <a:solidFill>
                <a:schemeClr val="dk1"/>
              </a:solidFill>
              <a:latin typeface="Times New Roman"/>
              <a:ea typeface="Times New Roman"/>
              <a:cs typeface="Times New Roman"/>
              <a:sym typeface="Times New Roman"/>
            </a:endParaRPr>
          </a:p>
          <a:p>
            <a:pPr indent="0" lvl="0" marL="0" rtl="0" algn="ctr">
              <a:lnSpc>
                <a:spcPct val="80000"/>
              </a:lnSpc>
              <a:spcBef>
                <a:spcPts val="1000"/>
              </a:spcBef>
              <a:spcAft>
                <a:spcPts val="0"/>
              </a:spcAft>
              <a:buClr>
                <a:schemeClr val="dk1"/>
              </a:buClr>
              <a:buSzPts val="275"/>
              <a:buFont typeface="Arial"/>
              <a:buNone/>
            </a:pPr>
            <a:r>
              <a:rPr lang="en-IN" sz="1700">
                <a:solidFill>
                  <a:schemeClr val="dk1"/>
                </a:solidFill>
                <a:latin typeface="Times New Roman"/>
                <a:ea typeface="Times New Roman"/>
                <a:cs typeface="Times New Roman"/>
                <a:sym typeface="Times New Roman"/>
              </a:rPr>
              <a:t>Mean Absolute Error (MAE): 0.0351</a:t>
            </a:r>
            <a:endParaRPr sz="1700">
              <a:solidFill>
                <a:schemeClr val="dk1"/>
              </a:solidFill>
              <a:latin typeface="Times New Roman"/>
              <a:ea typeface="Times New Roman"/>
              <a:cs typeface="Times New Roman"/>
              <a:sym typeface="Times New Roman"/>
            </a:endParaRPr>
          </a:p>
          <a:p>
            <a:pPr indent="0" lvl="0" marL="0" rtl="0" algn="ctr">
              <a:lnSpc>
                <a:spcPct val="80000"/>
              </a:lnSpc>
              <a:spcBef>
                <a:spcPts val="1000"/>
              </a:spcBef>
              <a:spcAft>
                <a:spcPts val="0"/>
              </a:spcAft>
              <a:buClr>
                <a:schemeClr val="dk1"/>
              </a:buClr>
              <a:buSzPts val="275"/>
              <a:buFont typeface="Arial"/>
              <a:buNone/>
            </a:pPr>
            <a:r>
              <a:rPr lang="en-IN" sz="1700">
                <a:solidFill>
                  <a:schemeClr val="dk1"/>
                </a:solidFill>
                <a:latin typeface="Times New Roman"/>
                <a:ea typeface="Times New Roman"/>
                <a:cs typeface="Times New Roman"/>
                <a:sym typeface="Times New Roman"/>
              </a:rPr>
              <a:t>R-Square (R²): 0.9756</a:t>
            </a:r>
            <a:endParaRPr sz="1600">
              <a:solidFill>
                <a:schemeClr val="dk1"/>
              </a:solidFill>
              <a:latin typeface="Calibri"/>
              <a:ea typeface="Calibri"/>
              <a:cs typeface="Calibri"/>
              <a:sym typeface="Calibri"/>
            </a:endParaRPr>
          </a:p>
        </p:txBody>
      </p:sp>
      <p:sp>
        <p:nvSpPr>
          <p:cNvPr id="302" name="Google Shape;302;p39"/>
          <p:cNvSpPr txBox="1"/>
          <p:nvPr/>
        </p:nvSpPr>
        <p:spPr>
          <a:xfrm>
            <a:off x="902475" y="1362775"/>
            <a:ext cx="4593600" cy="1905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80000"/>
              </a:lnSpc>
              <a:spcBef>
                <a:spcPts val="1000"/>
              </a:spcBef>
              <a:spcAft>
                <a:spcPts val="0"/>
              </a:spcAft>
              <a:buClr>
                <a:schemeClr val="dk1"/>
              </a:buClr>
              <a:buSzPts val="275"/>
              <a:buFont typeface="Arial"/>
              <a:buNone/>
            </a:pPr>
            <a:r>
              <a:rPr b="1" lang="en-IN" sz="1700" u="sng">
                <a:solidFill>
                  <a:schemeClr val="dk1"/>
                </a:solidFill>
                <a:latin typeface="Times New Roman"/>
                <a:ea typeface="Times New Roman"/>
                <a:cs typeface="Times New Roman"/>
                <a:sym typeface="Times New Roman"/>
              </a:rPr>
              <a:t>Model-1</a:t>
            </a:r>
            <a:endParaRPr b="1" sz="1700" u="sng">
              <a:solidFill>
                <a:schemeClr val="dk1"/>
              </a:solidFill>
              <a:latin typeface="Times New Roman"/>
              <a:ea typeface="Times New Roman"/>
              <a:cs typeface="Times New Roman"/>
              <a:sym typeface="Times New Roman"/>
            </a:endParaRPr>
          </a:p>
          <a:p>
            <a:pPr indent="0" lvl="0" marL="0" rtl="0" algn="ctr">
              <a:lnSpc>
                <a:spcPct val="80000"/>
              </a:lnSpc>
              <a:spcBef>
                <a:spcPts val="1000"/>
              </a:spcBef>
              <a:spcAft>
                <a:spcPts val="0"/>
              </a:spcAft>
              <a:buClr>
                <a:schemeClr val="dk1"/>
              </a:buClr>
              <a:buSzPts val="275"/>
              <a:buFont typeface="Arial"/>
              <a:buNone/>
            </a:pPr>
            <a:r>
              <a:rPr lang="en-IN" sz="1700">
                <a:solidFill>
                  <a:schemeClr val="dk1"/>
                </a:solidFill>
                <a:latin typeface="Times New Roman"/>
                <a:ea typeface="Times New Roman"/>
                <a:cs typeface="Times New Roman"/>
                <a:sym typeface="Times New Roman"/>
              </a:rPr>
              <a:t>Model trained for 50 epochs, 5 layers, dropout 0.5 in the last layer:</a:t>
            </a:r>
            <a:endParaRPr sz="1700">
              <a:solidFill>
                <a:schemeClr val="dk1"/>
              </a:solidFill>
              <a:latin typeface="Times New Roman"/>
              <a:ea typeface="Times New Roman"/>
              <a:cs typeface="Times New Roman"/>
              <a:sym typeface="Times New Roman"/>
            </a:endParaRPr>
          </a:p>
          <a:p>
            <a:pPr indent="0" lvl="0" marL="0" rtl="0" algn="ctr">
              <a:lnSpc>
                <a:spcPct val="80000"/>
              </a:lnSpc>
              <a:spcBef>
                <a:spcPts val="1000"/>
              </a:spcBef>
              <a:spcAft>
                <a:spcPts val="0"/>
              </a:spcAft>
              <a:buClr>
                <a:schemeClr val="dk1"/>
              </a:buClr>
              <a:buSzPts val="275"/>
              <a:buFont typeface="Arial"/>
              <a:buNone/>
            </a:pPr>
            <a:r>
              <a:rPr lang="en-IN" sz="1700">
                <a:solidFill>
                  <a:schemeClr val="dk1"/>
                </a:solidFill>
                <a:latin typeface="Times New Roman"/>
                <a:ea typeface="Times New Roman"/>
                <a:cs typeface="Times New Roman"/>
                <a:sym typeface="Times New Roman"/>
              </a:rPr>
              <a:t>Mean Squared Error (MSE): 0.0027</a:t>
            </a:r>
            <a:endParaRPr sz="1700">
              <a:solidFill>
                <a:schemeClr val="dk1"/>
              </a:solidFill>
              <a:latin typeface="Times New Roman"/>
              <a:ea typeface="Times New Roman"/>
              <a:cs typeface="Times New Roman"/>
              <a:sym typeface="Times New Roman"/>
            </a:endParaRPr>
          </a:p>
          <a:p>
            <a:pPr indent="0" lvl="0" marL="0" rtl="0" algn="ctr">
              <a:lnSpc>
                <a:spcPct val="80000"/>
              </a:lnSpc>
              <a:spcBef>
                <a:spcPts val="1000"/>
              </a:spcBef>
              <a:spcAft>
                <a:spcPts val="0"/>
              </a:spcAft>
              <a:buClr>
                <a:schemeClr val="dk1"/>
              </a:buClr>
              <a:buSzPts val="275"/>
              <a:buFont typeface="Arial"/>
              <a:buNone/>
            </a:pPr>
            <a:r>
              <a:rPr lang="en-IN" sz="1700">
                <a:solidFill>
                  <a:schemeClr val="dk1"/>
                </a:solidFill>
                <a:latin typeface="Times New Roman"/>
                <a:ea typeface="Times New Roman"/>
                <a:cs typeface="Times New Roman"/>
                <a:sym typeface="Times New Roman"/>
              </a:rPr>
              <a:t>Mean Absolute Error (MAE): 0.0363</a:t>
            </a:r>
            <a:endParaRPr sz="1700">
              <a:solidFill>
                <a:schemeClr val="dk1"/>
              </a:solidFill>
              <a:latin typeface="Times New Roman"/>
              <a:ea typeface="Times New Roman"/>
              <a:cs typeface="Times New Roman"/>
              <a:sym typeface="Times New Roman"/>
            </a:endParaRPr>
          </a:p>
          <a:p>
            <a:pPr indent="0" lvl="0" marL="0" rtl="0" algn="ctr">
              <a:lnSpc>
                <a:spcPct val="80000"/>
              </a:lnSpc>
              <a:spcBef>
                <a:spcPts val="1000"/>
              </a:spcBef>
              <a:spcAft>
                <a:spcPts val="0"/>
              </a:spcAft>
              <a:buClr>
                <a:schemeClr val="dk1"/>
              </a:buClr>
              <a:buSzPts val="275"/>
              <a:buFont typeface="Arial"/>
              <a:buNone/>
            </a:pPr>
            <a:r>
              <a:rPr lang="en-IN" sz="1700">
                <a:solidFill>
                  <a:schemeClr val="dk1"/>
                </a:solidFill>
                <a:latin typeface="Times New Roman"/>
                <a:ea typeface="Times New Roman"/>
                <a:cs typeface="Times New Roman"/>
                <a:sym typeface="Times New Roman"/>
              </a:rPr>
              <a:t>R-Square (R²): 0.9714</a:t>
            </a:r>
            <a:endParaRPr sz="1600">
              <a:solidFill>
                <a:schemeClr val="dk1"/>
              </a:solidFill>
              <a:latin typeface="Calibri"/>
              <a:ea typeface="Calibri"/>
              <a:cs typeface="Calibri"/>
              <a:sym typeface="Calibri"/>
            </a:endParaRPr>
          </a:p>
        </p:txBody>
      </p:sp>
      <p:pic>
        <p:nvPicPr>
          <p:cNvPr id="303" name="Google Shape;303;p39"/>
          <p:cNvPicPr preferRelativeResize="0"/>
          <p:nvPr/>
        </p:nvPicPr>
        <p:blipFill rotWithShape="1">
          <a:blip r:embed="rId3">
            <a:alphaModFix/>
          </a:blip>
          <a:srcRect b="86927" l="1037" r="60106" t="1046"/>
          <a:stretch/>
        </p:blipFill>
        <p:spPr>
          <a:xfrm>
            <a:off x="10225509" y="105624"/>
            <a:ext cx="1710264" cy="7055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726475" y="0"/>
            <a:ext cx="10515600" cy="782400"/>
          </a:xfrm>
          <a:prstGeom prst="rect">
            <a:avLst/>
          </a:prstGeom>
        </p:spPr>
        <p:txBody>
          <a:bodyPr anchorCtr="0" anchor="ctr" bIns="45700" lIns="91425" spcFirstLastPara="1" rIns="91425" wrap="square" tIns="45700">
            <a:normAutofit/>
          </a:bodyPr>
          <a:lstStyle/>
          <a:p>
            <a:pPr indent="-228600" lvl="0" marL="228600" rtl="0" algn="l">
              <a:spcBef>
                <a:spcPts val="1000"/>
              </a:spcBef>
              <a:spcAft>
                <a:spcPts val="0"/>
              </a:spcAft>
              <a:buSzPts val="2800"/>
              <a:buFont typeface="Arial"/>
              <a:buChar char="•"/>
            </a:pPr>
            <a:r>
              <a:rPr lang="en-IN" sz="2800">
                <a:latin typeface="Times New Roman"/>
                <a:ea typeface="Times New Roman"/>
                <a:cs typeface="Times New Roman"/>
                <a:sym typeface="Times New Roman"/>
              </a:rPr>
              <a:t>Phase 4 – Conclusion &amp; Future Enhancement</a:t>
            </a:r>
            <a:endParaRPr/>
          </a:p>
        </p:txBody>
      </p:sp>
      <p:sp>
        <p:nvSpPr>
          <p:cNvPr id="309" name="Google Shape;309;p40"/>
          <p:cNvSpPr txBox="1"/>
          <p:nvPr>
            <p:ph idx="1" type="body"/>
          </p:nvPr>
        </p:nvSpPr>
        <p:spPr>
          <a:xfrm>
            <a:off x="583725" y="835975"/>
            <a:ext cx="10658400" cy="5762100"/>
          </a:xfrm>
          <a:prstGeom prst="rect">
            <a:avLst/>
          </a:prstGeom>
        </p:spPr>
        <p:txBody>
          <a:bodyPr anchorCtr="0" anchor="t" bIns="45700" lIns="91425" spcFirstLastPara="1" rIns="91425" wrap="square" tIns="45700">
            <a:noAutofit/>
          </a:bodyPr>
          <a:lstStyle/>
          <a:p>
            <a:pPr indent="0" lvl="0" marL="0" rtl="0" algn="l">
              <a:lnSpc>
                <a:spcPct val="80000"/>
              </a:lnSpc>
              <a:spcBef>
                <a:spcPts val="1000"/>
              </a:spcBef>
              <a:spcAft>
                <a:spcPts val="0"/>
              </a:spcAft>
              <a:buClr>
                <a:schemeClr val="dk1"/>
              </a:buClr>
              <a:buSzPts val="275"/>
              <a:buFont typeface="Arial"/>
              <a:buNone/>
            </a:pPr>
            <a:r>
              <a:rPr lang="en-IN" sz="1700">
                <a:latin typeface="Times New Roman"/>
                <a:ea typeface="Times New Roman"/>
                <a:cs typeface="Times New Roman"/>
                <a:sym typeface="Times New Roman"/>
              </a:rPr>
              <a:t>To determine which model is better for predicting Google Stock prices and better trained, let's compare the metrics of each model configuration:</a:t>
            </a:r>
            <a:endParaRPr sz="170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275"/>
              <a:buFont typeface="Arial"/>
              <a:buNone/>
            </a:pPr>
            <a:r>
              <a:rPr b="1" lang="en-IN" sz="1700">
                <a:latin typeface="Times New Roman"/>
                <a:ea typeface="Times New Roman"/>
                <a:cs typeface="Times New Roman"/>
                <a:sym typeface="Times New Roman"/>
              </a:rPr>
              <a:t>Evaluation:</a:t>
            </a:r>
            <a:endParaRPr b="1" sz="170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275"/>
              <a:buFont typeface="Arial"/>
              <a:buNone/>
            </a:pPr>
            <a:r>
              <a:rPr lang="en-IN" sz="1700">
                <a:latin typeface="Times New Roman"/>
                <a:ea typeface="Times New Roman"/>
                <a:cs typeface="Times New Roman"/>
                <a:sym typeface="Times New Roman"/>
              </a:rPr>
              <a:t>The performance of these models can be assessed based on the MSE, MAE, and R² values:</a:t>
            </a:r>
            <a:endParaRPr sz="1700">
              <a:latin typeface="Times New Roman"/>
              <a:ea typeface="Times New Roman"/>
              <a:cs typeface="Times New Roman"/>
              <a:sym typeface="Times New Roman"/>
            </a:endParaRPr>
          </a:p>
          <a:p>
            <a:pPr indent="-336550" lvl="0" marL="457200" rtl="0" algn="l">
              <a:lnSpc>
                <a:spcPct val="80000"/>
              </a:lnSpc>
              <a:spcBef>
                <a:spcPts val="1000"/>
              </a:spcBef>
              <a:spcAft>
                <a:spcPts val="0"/>
              </a:spcAft>
              <a:buSzPts val="1700"/>
              <a:buFont typeface="Times New Roman"/>
              <a:buChar char="•"/>
            </a:pPr>
            <a:r>
              <a:rPr lang="en-IN" sz="1700">
                <a:latin typeface="Times New Roman"/>
                <a:ea typeface="Times New Roman"/>
                <a:cs typeface="Times New Roman"/>
                <a:sym typeface="Times New Roman"/>
              </a:rPr>
              <a:t>Lower MSE suggests a model that makes predictions closer to the actual data points.</a:t>
            </a:r>
            <a:endParaRPr sz="1700">
              <a:latin typeface="Times New Roman"/>
              <a:ea typeface="Times New Roman"/>
              <a:cs typeface="Times New Roman"/>
              <a:sym typeface="Times New Roman"/>
            </a:endParaRPr>
          </a:p>
          <a:p>
            <a:pPr indent="-336550" lvl="0" marL="457200" rtl="0" algn="l">
              <a:lnSpc>
                <a:spcPct val="80000"/>
              </a:lnSpc>
              <a:spcBef>
                <a:spcPts val="0"/>
              </a:spcBef>
              <a:spcAft>
                <a:spcPts val="0"/>
              </a:spcAft>
              <a:buSzPts val="1700"/>
              <a:buFont typeface="Times New Roman"/>
              <a:buChar char="•"/>
            </a:pPr>
            <a:r>
              <a:rPr lang="en-IN" sz="1700">
                <a:latin typeface="Times New Roman"/>
                <a:ea typeface="Times New Roman"/>
                <a:cs typeface="Times New Roman"/>
                <a:sym typeface="Times New Roman"/>
              </a:rPr>
              <a:t>Lower MAE indicates a model that, on average, errors less in its predictions.</a:t>
            </a:r>
            <a:endParaRPr sz="1700">
              <a:latin typeface="Times New Roman"/>
              <a:ea typeface="Times New Roman"/>
              <a:cs typeface="Times New Roman"/>
              <a:sym typeface="Times New Roman"/>
            </a:endParaRPr>
          </a:p>
          <a:p>
            <a:pPr indent="-336550" lvl="0" marL="457200" rtl="0" algn="l">
              <a:lnSpc>
                <a:spcPct val="80000"/>
              </a:lnSpc>
              <a:spcBef>
                <a:spcPts val="0"/>
              </a:spcBef>
              <a:spcAft>
                <a:spcPts val="0"/>
              </a:spcAft>
              <a:buSzPts val="1700"/>
              <a:buFont typeface="Times New Roman"/>
              <a:buChar char="•"/>
            </a:pPr>
            <a:r>
              <a:rPr lang="en-IN" sz="1700">
                <a:latin typeface="Times New Roman"/>
                <a:ea typeface="Times New Roman"/>
                <a:cs typeface="Times New Roman"/>
                <a:sym typeface="Times New Roman"/>
              </a:rPr>
              <a:t>Higher R² indicates a model that better explains the variance in the data from the predictors.</a:t>
            </a:r>
            <a:endParaRPr sz="1700">
              <a:latin typeface="Times New Roman"/>
              <a:ea typeface="Times New Roman"/>
              <a:cs typeface="Times New Roman"/>
              <a:sym typeface="Times New Roman"/>
            </a:endParaRPr>
          </a:p>
          <a:p>
            <a:pPr indent="0" lvl="0" marL="457200" rtl="0" algn="l">
              <a:lnSpc>
                <a:spcPct val="80000"/>
              </a:lnSpc>
              <a:spcBef>
                <a:spcPts val="1000"/>
              </a:spcBef>
              <a:spcAft>
                <a:spcPts val="0"/>
              </a:spcAft>
              <a:buNone/>
            </a:pPr>
            <a:r>
              <a:t/>
            </a:r>
            <a:endParaRPr sz="170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275"/>
              <a:buFont typeface="Arial"/>
              <a:buNone/>
            </a:pPr>
            <a:r>
              <a:rPr b="1" lang="en-IN" sz="1700">
                <a:latin typeface="Times New Roman"/>
                <a:ea typeface="Times New Roman"/>
                <a:cs typeface="Times New Roman"/>
                <a:sym typeface="Times New Roman"/>
              </a:rPr>
              <a:t>Best Performing Model:</a:t>
            </a:r>
            <a:endParaRPr b="1" sz="170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275"/>
              <a:buFont typeface="Arial"/>
              <a:buNone/>
            </a:pPr>
            <a:r>
              <a:rPr lang="en-IN" sz="1700">
                <a:latin typeface="Times New Roman"/>
                <a:ea typeface="Times New Roman"/>
                <a:cs typeface="Times New Roman"/>
                <a:sym typeface="Times New Roman"/>
              </a:rPr>
              <a:t>The model trained for 100 epochs with 5 layers (dropout of 0.5 in the last layer) demonstrates the best performance across all the metrics compared:</a:t>
            </a:r>
            <a:endParaRPr sz="1700">
              <a:latin typeface="Times New Roman"/>
              <a:ea typeface="Times New Roman"/>
              <a:cs typeface="Times New Roman"/>
              <a:sym typeface="Times New Roman"/>
            </a:endParaRPr>
          </a:p>
          <a:p>
            <a:pPr indent="-336550" lvl="0" marL="457200" rtl="0" algn="l">
              <a:lnSpc>
                <a:spcPct val="80000"/>
              </a:lnSpc>
              <a:spcBef>
                <a:spcPts val="1000"/>
              </a:spcBef>
              <a:spcAft>
                <a:spcPts val="0"/>
              </a:spcAft>
              <a:buSzPts val="1700"/>
              <a:buFont typeface="Times New Roman"/>
              <a:buChar char="•"/>
            </a:pPr>
            <a:r>
              <a:rPr lang="en-IN" sz="1700">
                <a:latin typeface="Times New Roman"/>
                <a:ea typeface="Times New Roman"/>
                <a:cs typeface="Times New Roman"/>
                <a:sym typeface="Times New Roman"/>
              </a:rPr>
              <a:t>MSE: It has the lowest MSE of 0.0021, suggesting the least errors squared over the dataset.</a:t>
            </a:r>
            <a:endParaRPr sz="1700">
              <a:latin typeface="Times New Roman"/>
              <a:ea typeface="Times New Roman"/>
              <a:cs typeface="Times New Roman"/>
              <a:sym typeface="Times New Roman"/>
            </a:endParaRPr>
          </a:p>
          <a:p>
            <a:pPr indent="-336550" lvl="0" marL="457200" rtl="0" algn="l">
              <a:lnSpc>
                <a:spcPct val="80000"/>
              </a:lnSpc>
              <a:spcBef>
                <a:spcPts val="0"/>
              </a:spcBef>
              <a:spcAft>
                <a:spcPts val="0"/>
              </a:spcAft>
              <a:buSzPts val="1700"/>
              <a:buFont typeface="Times New Roman"/>
              <a:buChar char="•"/>
            </a:pPr>
            <a:r>
              <a:rPr lang="en-IN" sz="1700">
                <a:latin typeface="Times New Roman"/>
                <a:ea typeface="Times New Roman"/>
                <a:cs typeface="Times New Roman"/>
                <a:sym typeface="Times New Roman"/>
              </a:rPr>
              <a:t>MAE: It also has the lowest MAE of 0.0334, meaning it averages the smallest errors.</a:t>
            </a:r>
            <a:endParaRPr sz="1700">
              <a:latin typeface="Times New Roman"/>
              <a:ea typeface="Times New Roman"/>
              <a:cs typeface="Times New Roman"/>
              <a:sym typeface="Times New Roman"/>
            </a:endParaRPr>
          </a:p>
          <a:p>
            <a:pPr indent="-336550" lvl="0" marL="457200" rtl="0" algn="l">
              <a:lnSpc>
                <a:spcPct val="80000"/>
              </a:lnSpc>
              <a:spcBef>
                <a:spcPts val="0"/>
              </a:spcBef>
              <a:spcAft>
                <a:spcPts val="0"/>
              </a:spcAft>
              <a:buSzPts val="1700"/>
              <a:buFont typeface="Times New Roman"/>
              <a:buChar char="•"/>
            </a:pPr>
            <a:r>
              <a:rPr lang="en-IN" sz="1700">
                <a:latin typeface="Times New Roman"/>
                <a:ea typeface="Times New Roman"/>
                <a:cs typeface="Times New Roman"/>
                <a:sym typeface="Times New Roman"/>
              </a:rPr>
              <a:t>R²: The highest R² of 0.9780, indicating it explains the most variance among the models compared.</a:t>
            </a:r>
            <a:endParaRPr sz="1700">
              <a:latin typeface="Times New Roman"/>
              <a:ea typeface="Times New Roman"/>
              <a:cs typeface="Times New Roman"/>
              <a:sym typeface="Times New Roman"/>
            </a:endParaRPr>
          </a:p>
          <a:p>
            <a:pPr indent="0" lvl="0" marL="457200" rtl="0" algn="l">
              <a:lnSpc>
                <a:spcPct val="80000"/>
              </a:lnSpc>
              <a:spcBef>
                <a:spcPts val="1000"/>
              </a:spcBef>
              <a:spcAft>
                <a:spcPts val="0"/>
              </a:spcAft>
              <a:buNone/>
            </a:pPr>
            <a:r>
              <a:t/>
            </a:r>
            <a:endParaRPr sz="170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275"/>
              <a:buFont typeface="Arial"/>
              <a:buNone/>
            </a:pPr>
            <a:r>
              <a:rPr b="1" lang="en-IN" sz="1700">
                <a:latin typeface="Times New Roman"/>
                <a:ea typeface="Times New Roman"/>
                <a:cs typeface="Times New Roman"/>
                <a:sym typeface="Times New Roman"/>
              </a:rPr>
              <a:t>Conclusion:</a:t>
            </a:r>
            <a:endParaRPr b="1" sz="1700">
              <a:latin typeface="Times New Roman"/>
              <a:ea typeface="Times New Roman"/>
              <a:cs typeface="Times New Roman"/>
              <a:sym typeface="Times New Roman"/>
            </a:endParaRPr>
          </a:p>
          <a:p>
            <a:pPr indent="0" lvl="0" marL="0" rtl="0" algn="l">
              <a:lnSpc>
                <a:spcPct val="80000"/>
              </a:lnSpc>
              <a:spcBef>
                <a:spcPts val="1000"/>
              </a:spcBef>
              <a:spcAft>
                <a:spcPts val="0"/>
              </a:spcAft>
              <a:buNone/>
            </a:pPr>
            <a:r>
              <a:rPr lang="en-IN" sz="1700">
                <a:latin typeface="Times New Roman"/>
                <a:ea typeface="Times New Roman"/>
                <a:cs typeface="Times New Roman"/>
                <a:sym typeface="Times New Roman"/>
              </a:rPr>
              <a:t>The </a:t>
            </a:r>
            <a:r>
              <a:rPr b="1" lang="en-IN" sz="1700">
                <a:latin typeface="Times New Roman"/>
                <a:ea typeface="Times New Roman"/>
                <a:cs typeface="Times New Roman"/>
                <a:sym typeface="Times New Roman"/>
              </a:rPr>
              <a:t>model trained for 100 epochs, with 5 layers and dropout of 0.5 </a:t>
            </a:r>
            <a:r>
              <a:rPr lang="en-IN" sz="1700">
                <a:latin typeface="Times New Roman"/>
                <a:ea typeface="Times New Roman"/>
                <a:cs typeface="Times New Roman"/>
                <a:sym typeface="Times New Roman"/>
              </a:rPr>
              <a:t>in the last layer is the best model for prediction and is the better-trained model among those listed. This configuration provides the most accurate and reliable predictions for Google Stock prices based on the metrics provided. The results suggest that a well-balanced approach to epochs and layers, without excessive complexity (as might be the case with 6 layers), yields the most effective training outcome.</a:t>
            </a:r>
            <a:endParaRPr sz="1700">
              <a:latin typeface="Times New Roman"/>
              <a:ea typeface="Times New Roman"/>
              <a:cs typeface="Times New Roman"/>
              <a:sym typeface="Times New Roman"/>
            </a:endParaRPr>
          </a:p>
        </p:txBody>
      </p:sp>
      <p:pic>
        <p:nvPicPr>
          <p:cNvPr id="310" name="Google Shape;310;p40"/>
          <p:cNvPicPr preferRelativeResize="0"/>
          <p:nvPr/>
        </p:nvPicPr>
        <p:blipFill rotWithShape="1">
          <a:blip r:embed="rId3">
            <a:alphaModFix/>
          </a:blip>
          <a:srcRect b="86927" l="1037" r="60106" t="1046"/>
          <a:stretch/>
        </p:blipFill>
        <p:spPr>
          <a:xfrm>
            <a:off x="10328086" y="83199"/>
            <a:ext cx="1694812" cy="6991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838200" y="110675"/>
            <a:ext cx="10515600" cy="867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References</a:t>
            </a:r>
            <a:endParaRPr/>
          </a:p>
        </p:txBody>
      </p:sp>
      <p:pic>
        <p:nvPicPr>
          <p:cNvPr id="316" name="Google Shape;316;p41"/>
          <p:cNvPicPr preferRelativeResize="0"/>
          <p:nvPr/>
        </p:nvPicPr>
        <p:blipFill rotWithShape="1">
          <a:blip r:embed="rId3">
            <a:alphaModFix/>
          </a:blip>
          <a:srcRect b="86927" l="1037" r="60106" t="1046"/>
          <a:stretch/>
        </p:blipFill>
        <p:spPr>
          <a:xfrm>
            <a:off x="393934" y="143046"/>
            <a:ext cx="2595282" cy="1070698"/>
          </a:xfrm>
          <a:prstGeom prst="rect">
            <a:avLst/>
          </a:prstGeom>
          <a:noFill/>
          <a:ln>
            <a:noFill/>
          </a:ln>
        </p:spPr>
      </p:pic>
      <p:sp>
        <p:nvSpPr>
          <p:cNvPr id="317" name="Google Shape;317;p41"/>
          <p:cNvSpPr txBox="1"/>
          <p:nvPr/>
        </p:nvSpPr>
        <p:spPr>
          <a:xfrm>
            <a:off x="838200" y="1269475"/>
            <a:ext cx="10515600" cy="47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600">
                <a:solidFill>
                  <a:schemeClr val="dk1"/>
                </a:solidFill>
                <a:latin typeface="Calibri"/>
                <a:ea typeface="Calibri"/>
                <a:cs typeface="Calibri"/>
                <a:sym typeface="Calibri"/>
              </a:rPr>
              <a:t>[1] B. Wang, F. L. Zhang, “Comparison of synthetic neural community and time series version for forecasting  stock prices”, Journal of Wuhan University of Technology (Information and Management Engineering), vol. 27, no. 6, pp. Sixty-nine-73, 2005.</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IN" sz="1600">
                <a:solidFill>
                  <a:schemeClr val="dk1"/>
                </a:solidFill>
                <a:latin typeface="Calibri"/>
                <a:ea typeface="Calibri"/>
                <a:cs typeface="Calibri"/>
                <a:sym typeface="Calibri"/>
              </a:rPr>
              <a:t>[2] J. Lin, Y. H. Guo, “Short time period prediction of inventory expenses primarily based on neural networks”, Journal of Southwest Jiao-tong University, vol. 33, no. 3, pp. 299-304, 1998.</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IN" sz="1600">
                <a:solidFill>
                  <a:schemeClr val="dk1"/>
                </a:solidFill>
                <a:latin typeface="Calibri"/>
                <a:ea typeface="Calibri"/>
                <a:cs typeface="Calibri"/>
                <a:sym typeface="Calibri"/>
              </a:rPr>
              <a:t>[3] J. H. Sun, “Long time series clustering method and its utility in inventory rate”, Diss. WuHan University, 2011.</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IN" sz="1600">
                <a:solidFill>
                  <a:schemeClr val="dk1"/>
                </a:solidFill>
                <a:latin typeface="Calibri"/>
                <a:ea typeface="Calibri"/>
                <a:cs typeface="Calibri"/>
                <a:sym typeface="Calibri"/>
              </a:rPr>
              <a:t>[4] Dose, Christian, and Silvano Cincotti. "Clustering of financial time series with application to index and enhanced index tracking portfolio." Physical A: Statistical Mechanics and its Applications 355.1 (2005): 145-151.</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IN" sz="1600">
                <a:solidFill>
                  <a:schemeClr val="dk1"/>
                </a:solidFill>
                <a:latin typeface="Calibri"/>
                <a:ea typeface="Calibri"/>
                <a:cs typeface="Calibri"/>
                <a:sym typeface="Calibri"/>
              </a:rPr>
              <a:t>[5] M. Arora, S. Verma, Kavita, and S. Chopra, “A systematic literature review of machine learning estimation approaches in scrum projects,” Cognitive Informatics and Soft Computing, vol. 1040, pp. 573–586, 2020.</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IN" sz="1600">
                <a:solidFill>
                  <a:schemeClr val="dk1"/>
                </a:solidFill>
                <a:latin typeface="Calibri"/>
                <a:ea typeface="Calibri"/>
                <a:cs typeface="Calibri"/>
                <a:sym typeface="Calibri"/>
              </a:rPr>
              <a:t>[6] G. Yang, M. A. Jan, A. U. Rehman, M. Babar, M. M. Aimal and S. Verma, "Interoperability and Data Storage in Internet of Multimedia Things: Investigating Current Trends,Research Challenges and Future Directions," in IEEE</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IN" sz="1600">
                <a:solidFill>
                  <a:schemeClr val="dk1"/>
                </a:solidFill>
                <a:latin typeface="Calibri"/>
                <a:ea typeface="Calibri"/>
                <a:cs typeface="Calibri"/>
                <a:sym typeface="Calibri"/>
              </a:rPr>
              <a:t>Access, vol. 8, pp. 124382-124401, 2020, doi:10.1109/ACCESS.2020.3006036.</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IN" sz="1600">
                <a:solidFill>
                  <a:schemeClr val="dk1"/>
                </a:solidFill>
                <a:latin typeface="Calibri"/>
                <a:ea typeface="Calibri"/>
                <a:cs typeface="Calibri"/>
                <a:sym typeface="Calibri"/>
              </a:rPr>
              <a:t>[7] S. Ramisetty, S. Varma, and S. Varma, “The amalgamative sharp wireless sensor networks routing and with enhanced machine learning,” Journal of Computational and Theoretical Nanoscience, vol. 16, no. 9, pp. 3766–3769, 2019.</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838200" y="365125"/>
            <a:ext cx="10515600" cy="1190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a:latin typeface="Times New Roman"/>
                <a:ea typeface="Times New Roman"/>
                <a:cs typeface="Times New Roman"/>
                <a:sym typeface="Times New Roman"/>
              </a:rPr>
              <a:t>Introduction</a:t>
            </a:r>
            <a:endParaRPr/>
          </a:p>
        </p:txBody>
      </p:sp>
      <p:sp>
        <p:nvSpPr>
          <p:cNvPr id="102" name="Google Shape;102;p15"/>
          <p:cNvSpPr txBox="1"/>
          <p:nvPr>
            <p:ph idx="1" type="body"/>
          </p:nvPr>
        </p:nvSpPr>
        <p:spPr>
          <a:xfrm>
            <a:off x="838200" y="1555825"/>
            <a:ext cx="10515600" cy="5014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IN" sz="1800">
                <a:solidFill>
                  <a:srgbClr val="333333"/>
                </a:solidFill>
                <a:highlight>
                  <a:srgbClr val="FFFFFF"/>
                </a:highlight>
                <a:latin typeface="Times New Roman"/>
                <a:ea typeface="Times New Roman"/>
                <a:cs typeface="Times New Roman"/>
                <a:sym typeface="Times New Roman"/>
              </a:rPr>
              <a:t>The world of </a:t>
            </a:r>
            <a:r>
              <a:rPr lang="en-IN" sz="1800">
                <a:solidFill>
                  <a:srgbClr val="333333"/>
                </a:solidFill>
                <a:latin typeface="Times New Roman"/>
                <a:ea typeface="Times New Roman"/>
                <a:cs typeface="Times New Roman"/>
                <a:sym typeface="Times New Roman"/>
              </a:rPr>
              <a:t>back</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may be a</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energetic</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environment</a:t>
            </a:r>
            <a:r>
              <a:rPr lang="en-IN" sz="1800">
                <a:solidFill>
                  <a:srgbClr val="333333"/>
                </a:solidFill>
                <a:highlight>
                  <a:srgbClr val="FFFFFF"/>
                </a:highlight>
                <a:latin typeface="Times New Roman"/>
                <a:ea typeface="Times New Roman"/>
                <a:cs typeface="Times New Roman"/>
                <a:sym typeface="Times New Roman"/>
              </a:rPr>
              <a:t> where </a:t>
            </a:r>
            <a:r>
              <a:rPr lang="en-IN" sz="1800">
                <a:solidFill>
                  <a:srgbClr val="333333"/>
                </a:solidFill>
                <a:latin typeface="Times New Roman"/>
                <a:ea typeface="Times New Roman"/>
                <a:cs typeface="Times New Roman"/>
                <a:sym typeface="Times New Roman"/>
              </a:rPr>
              <a:t>quick</a:t>
            </a:r>
            <a:r>
              <a:rPr lang="en-IN" sz="1800">
                <a:solidFill>
                  <a:srgbClr val="333333"/>
                </a:solidFill>
                <a:highlight>
                  <a:srgbClr val="FFFFFF"/>
                </a:highlight>
                <a:latin typeface="Times New Roman"/>
                <a:ea typeface="Times New Roman"/>
                <a:cs typeface="Times New Roman"/>
                <a:sym typeface="Times New Roman"/>
              </a:rPr>
              <a:t> decision-making is </a:t>
            </a:r>
            <a:r>
              <a:rPr lang="en-IN" sz="1800">
                <a:solidFill>
                  <a:srgbClr val="333333"/>
                </a:solidFill>
                <a:latin typeface="Times New Roman"/>
                <a:ea typeface="Times New Roman"/>
                <a:cs typeface="Times New Roman"/>
                <a:sym typeface="Times New Roman"/>
              </a:rPr>
              <a:t>essential</a:t>
            </a:r>
            <a:r>
              <a:rPr lang="en-IN" sz="1800">
                <a:solidFill>
                  <a:srgbClr val="333333"/>
                </a:solidFill>
                <a:highlight>
                  <a:srgbClr val="FFFFFF"/>
                </a:highlight>
                <a:latin typeface="Times New Roman"/>
                <a:ea typeface="Times New Roman"/>
                <a:cs typeface="Times New Roman"/>
                <a:sym typeface="Times New Roman"/>
              </a:rPr>
              <a:t> for </a:t>
            </a:r>
            <a:r>
              <a:rPr lang="en-IN" sz="1800">
                <a:solidFill>
                  <a:srgbClr val="333333"/>
                </a:solidFill>
                <a:latin typeface="Times New Roman"/>
                <a:ea typeface="Times New Roman"/>
                <a:cs typeface="Times New Roman"/>
                <a:sym typeface="Times New Roman"/>
              </a:rPr>
              <a:t>victory</a:t>
            </a:r>
            <a:r>
              <a:rPr lang="en-IN" sz="1800">
                <a:solidFill>
                  <a:srgbClr val="333333"/>
                </a:solidFill>
                <a:highlight>
                  <a:srgbClr val="FFFFFF"/>
                </a:highlight>
                <a:latin typeface="Times New Roman"/>
                <a:ea typeface="Times New Roman"/>
                <a:cs typeface="Times New Roman"/>
                <a:sym typeface="Times New Roman"/>
              </a:rPr>
              <a:t>. In this </a:t>
            </a:r>
            <a:r>
              <a:rPr lang="en-IN" sz="1800">
                <a:solidFill>
                  <a:srgbClr val="333333"/>
                </a:solidFill>
                <a:latin typeface="Times New Roman"/>
                <a:ea typeface="Times New Roman"/>
                <a:cs typeface="Times New Roman"/>
                <a:sym typeface="Times New Roman"/>
              </a:rPr>
              <a:t>setting</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exact</a:t>
            </a:r>
            <a:r>
              <a:rPr lang="en-IN" sz="1800">
                <a:solidFill>
                  <a:srgbClr val="333333"/>
                </a:solidFill>
                <a:highlight>
                  <a:srgbClr val="FFFFFF"/>
                </a:highlight>
                <a:latin typeface="Times New Roman"/>
                <a:ea typeface="Times New Roman"/>
                <a:cs typeface="Times New Roman"/>
                <a:sym typeface="Times New Roman"/>
              </a:rPr>
              <a:t> and </a:t>
            </a:r>
            <a:r>
              <a:rPr lang="en-IN" sz="1800">
                <a:solidFill>
                  <a:srgbClr val="333333"/>
                </a:solidFill>
                <a:latin typeface="Times New Roman"/>
                <a:ea typeface="Times New Roman"/>
                <a:cs typeface="Times New Roman"/>
                <a:sym typeface="Times New Roman"/>
              </a:rPr>
              <a:t>convenient</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forecasts</a:t>
            </a:r>
            <a:r>
              <a:rPr lang="en-IN" sz="1800">
                <a:solidFill>
                  <a:srgbClr val="333333"/>
                </a:solidFill>
                <a:highlight>
                  <a:srgbClr val="FFFFFF"/>
                </a:highlight>
                <a:latin typeface="Times New Roman"/>
                <a:ea typeface="Times New Roman"/>
                <a:cs typeface="Times New Roman"/>
                <a:sym typeface="Times New Roman"/>
              </a:rPr>
              <a:t> of stock </a:t>
            </a:r>
            <a:r>
              <a:rPr lang="en-IN" sz="1800">
                <a:solidFill>
                  <a:srgbClr val="333333"/>
                </a:solidFill>
                <a:latin typeface="Times New Roman"/>
                <a:ea typeface="Times New Roman"/>
                <a:cs typeface="Times New Roman"/>
                <a:sym typeface="Times New Roman"/>
              </a:rPr>
              <a:t>advertise</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developments</a:t>
            </a:r>
            <a:r>
              <a:rPr lang="en-IN" sz="1800">
                <a:solidFill>
                  <a:srgbClr val="333333"/>
                </a:solidFill>
                <a:highlight>
                  <a:srgbClr val="FFFFFF"/>
                </a:highlight>
                <a:latin typeface="Times New Roman"/>
                <a:ea typeface="Times New Roman"/>
                <a:cs typeface="Times New Roman"/>
                <a:sym typeface="Times New Roman"/>
              </a:rPr>
              <a:t> hold </a:t>
            </a:r>
            <a:r>
              <a:rPr lang="en-IN" sz="1800">
                <a:solidFill>
                  <a:srgbClr val="333333"/>
                </a:solidFill>
                <a:latin typeface="Times New Roman"/>
                <a:ea typeface="Times New Roman"/>
                <a:cs typeface="Times New Roman"/>
                <a:sym typeface="Times New Roman"/>
              </a:rPr>
              <a:t>colossal</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esteem</a:t>
            </a:r>
            <a:r>
              <a:rPr lang="en-IN" sz="1800">
                <a:solidFill>
                  <a:srgbClr val="333333"/>
                </a:solidFill>
                <a:highlight>
                  <a:srgbClr val="FFFFFF"/>
                </a:highlight>
                <a:latin typeface="Times New Roman"/>
                <a:ea typeface="Times New Roman"/>
                <a:cs typeface="Times New Roman"/>
                <a:sym typeface="Times New Roman"/>
              </a:rPr>
              <a:t> for </a:t>
            </a:r>
            <a:r>
              <a:rPr lang="en-IN" sz="1800">
                <a:solidFill>
                  <a:srgbClr val="333333"/>
                </a:solidFill>
                <a:latin typeface="Times New Roman"/>
                <a:ea typeface="Times New Roman"/>
                <a:cs typeface="Times New Roman"/>
                <a:sym typeface="Times New Roman"/>
              </a:rPr>
              <a:t>financial specialists</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dealers</a:t>
            </a:r>
            <a:r>
              <a:rPr lang="en-IN" sz="1800">
                <a:solidFill>
                  <a:srgbClr val="333333"/>
                </a:solidFill>
                <a:highlight>
                  <a:srgbClr val="FFFFFF"/>
                </a:highlight>
                <a:latin typeface="Times New Roman"/>
                <a:ea typeface="Times New Roman"/>
                <a:cs typeface="Times New Roman"/>
                <a:sym typeface="Times New Roman"/>
              </a:rPr>
              <a:t>, and </a:t>
            </a:r>
            <a:r>
              <a:rPr lang="en-IN" sz="1800">
                <a:solidFill>
                  <a:srgbClr val="333333"/>
                </a:solidFill>
                <a:latin typeface="Times New Roman"/>
                <a:ea typeface="Times New Roman"/>
                <a:cs typeface="Times New Roman"/>
                <a:sym typeface="Times New Roman"/>
              </a:rPr>
              <a:t>budgetary</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educate</a:t>
            </a:r>
            <a:r>
              <a:rPr lang="en-IN" sz="1800">
                <a:solidFill>
                  <a:srgbClr val="333333"/>
                </a:solidFill>
                <a:highlight>
                  <a:srgbClr val="FFFFFF"/>
                </a:highlight>
                <a:latin typeface="Times New Roman"/>
                <a:ea typeface="Times New Roman"/>
                <a:cs typeface="Times New Roman"/>
                <a:sym typeface="Times New Roman"/>
              </a:rPr>
              <a:t>. The "Stock </a:t>
            </a:r>
            <a:r>
              <a:rPr lang="en-IN" sz="1800">
                <a:solidFill>
                  <a:srgbClr val="333333"/>
                </a:solidFill>
                <a:latin typeface="Times New Roman"/>
                <a:ea typeface="Times New Roman"/>
                <a:cs typeface="Times New Roman"/>
                <a:sym typeface="Times New Roman"/>
              </a:rPr>
              <a:t>Expectation</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Framework</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utilizing</a:t>
            </a:r>
            <a:r>
              <a:rPr lang="en-IN" sz="1800">
                <a:solidFill>
                  <a:srgbClr val="333333"/>
                </a:solidFill>
                <a:highlight>
                  <a:srgbClr val="FFFFFF"/>
                </a:highlight>
                <a:latin typeface="Times New Roman"/>
                <a:ea typeface="Times New Roman"/>
                <a:cs typeface="Times New Roman"/>
                <a:sym typeface="Times New Roman"/>
              </a:rPr>
              <a:t> Stacked-LSTM" </a:t>
            </a:r>
            <a:r>
              <a:rPr lang="en-IN" sz="1800">
                <a:solidFill>
                  <a:srgbClr val="333333"/>
                </a:solidFill>
                <a:latin typeface="Times New Roman"/>
                <a:ea typeface="Times New Roman"/>
                <a:cs typeface="Times New Roman"/>
                <a:sym typeface="Times New Roman"/>
              </a:rPr>
              <a:t>extend</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speaks to</a:t>
            </a:r>
            <a:r>
              <a:rPr lang="en-IN" sz="1800">
                <a:solidFill>
                  <a:srgbClr val="333333"/>
                </a:solidFill>
                <a:highlight>
                  <a:srgbClr val="FFFFFF"/>
                </a:highlight>
                <a:latin typeface="Times New Roman"/>
                <a:ea typeface="Times New Roman"/>
                <a:cs typeface="Times New Roman"/>
                <a:sym typeface="Times New Roman"/>
              </a:rPr>
              <a:t> a cutting-edge endeavor at the </a:t>
            </a:r>
            <a:r>
              <a:rPr lang="en-IN" sz="1800">
                <a:solidFill>
                  <a:srgbClr val="333333"/>
                </a:solidFill>
                <a:latin typeface="Times New Roman"/>
                <a:ea typeface="Times New Roman"/>
                <a:cs typeface="Times New Roman"/>
                <a:sym typeface="Times New Roman"/>
              </a:rPr>
              <a:t>crossing point</a:t>
            </a:r>
            <a:r>
              <a:rPr lang="en-IN" sz="1800">
                <a:solidFill>
                  <a:srgbClr val="333333"/>
                </a:solidFill>
                <a:highlight>
                  <a:srgbClr val="FFFFFF"/>
                </a:highlight>
                <a:latin typeface="Times New Roman"/>
                <a:ea typeface="Times New Roman"/>
                <a:cs typeface="Times New Roman"/>
                <a:sym typeface="Times New Roman"/>
              </a:rPr>
              <a:t> of </a:t>
            </a:r>
            <a:r>
              <a:rPr lang="en-IN" sz="1800">
                <a:solidFill>
                  <a:srgbClr val="333333"/>
                </a:solidFill>
                <a:latin typeface="Times New Roman"/>
                <a:ea typeface="Times New Roman"/>
                <a:cs typeface="Times New Roman"/>
                <a:sym typeface="Times New Roman"/>
              </a:rPr>
              <a:t>manufactured</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insights</a:t>
            </a:r>
            <a:r>
              <a:rPr lang="en-IN" sz="1800">
                <a:solidFill>
                  <a:srgbClr val="333333"/>
                </a:solidFill>
                <a:highlight>
                  <a:srgbClr val="FFFFFF"/>
                </a:highlight>
                <a:latin typeface="Times New Roman"/>
                <a:ea typeface="Times New Roman"/>
                <a:cs typeface="Times New Roman"/>
                <a:sym typeface="Times New Roman"/>
              </a:rPr>
              <a:t> and </a:t>
            </a:r>
            <a:r>
              <a:rPr lang="en-IN" sz="1800">
                <a:solidFill>
                  <a:srgbClr val="333333"/>
                </a:solidFill>
                <a:latin typeface="Times New Roman"/>
                <a:ea typeface="Times New Roman"/>
                <a:cs typeface="Times New Roman"/>
                <a:sym typeface="Times New Roman"/>
              </a:rPr>
              <a:t>fund</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pointing</a:t>
            </a:r>
            <a:r>
              <a:rPr lang="en-IN" sz="1800">
                <a:solidFill>
                  <a:srgbClr val="333333"/>
                </a:solidFill>
                <a:highlight>
                  <a:srgbClr val="FFFFFF"/>
                </a:highlight>
                <a:latin typeface="Times New Roman"/>
                <a:ea typeface="Times New Roman"/>
                <a:cs typeface="Times New Roman"/>
                <a:sym typeface="Times New Roman"/>
              </a:rPr>
              <a:t> to </a:t>
            </a:r>
            <a:r>
              <a:rPr lang="en-IN" sz="1800">
                <a:solidFill>
                  <a:srgbClr val="333333"/>
                </a:solidFill>
                <a:latin typeface="Times New Roman"/>
                <a:ea typeface="Times New Roman"/>
                <a:cs typeface="Times New Roman"/>
                <a:sym typeface="Times New Roman"/>
              </a:rPr>
              <a:t>use</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progressed</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profound</a:t>
            </a:r>
            <a:r>
              <a:rPr lang="en-IN" sz="1800">
                <a:solidFill>
                  <a:srgbClr val="333333"/>
                </a:solidFill>
                <a:highlight>
                  <a:srgbClr val="FFFFFF"/>
                </a:highlight>
                <a:latin typeface="Times New Roman"/>
                <a:ea typeface="Times New Roman"/>
                <a:cs typeface="Times New Roman"/>
                <a:sym typeface="Times New Roman"/>
              </a:rPr>
              <a:t> learning </a:t>
            </a:r>
            <a:r>
              <a:rPr lang="en-IN" sz="1800">
                <a:solidFill>
                  <a:srgbClr val="333333"/>
                </a:solidFill>
                <a:latin typeface="Times New Roman"/>
                <a:ea typeface="Times New Roman"/>
                <a:cs typeface="Times New Roman"/>
                <a:sym typeface="Times New Roman"/>
              </a:rPr>
              <a:t>strategies</a:t>
            </a:r>
            <a:r>
              <a:rPr lang="en-IN" sz="1800">
                <a:solidFill>
                  <a:srgbClr val="333333"/>
                </a:solidFill>
                <a:highlight>
                  <a:srgbClr val="FFFFFF"/>
                </a:highlight>
                <a:latin typeface="Times New Roman"/>
                <a:ea typeface="Times New Roman"/>
                <a:cs typeface="Times New Roman"/>
                <a:sym typeface="Times New Roman"/>
              </a:rPr>
              <a:t> to </a:t>
            </a:r>
            <a:r>
              <a:rPr lang="en-IN" sz="1800">
                <a:solidFill>
                  <a:srgbClr val="333333"/>
                </a:solidFill>
                <a:latin typeface="Times New Roman"/>
                <a:ea typeface="Times New Roman"/>
                <a:cs typeface="Times New Roman"/>
                <a:sym typeface="Times New Roman"/>
              </a:rPr>
              <a:t>estimate</a:t>
            </a:r>
            <a:r>
              <a:rPr lang="en-IN" sz="1800">
                <a:solidFill>
                  <a:srgbClr val="333333"/>
                </a:solidFill>
                <a:highlight>
                  <a:srgbClr val="FFFFFF"/>
                </a:highlight>
                <a:latin typeface="Times New Roman"/>
                <a:ea typeface="Times New Roman"/>
                <a:cs typeface="Times New Roman"/>
                <a:sym typeface="Times New Roman"/>
              </a:rPr>
              <a:t> stock </a:t>
            </a:r>
            <a:r>
              <a:rPr lang="en-IN" sz="1800">
                <a:solidFill>
                  <a:srgbClr val="333333"/>
                </a:solidFill>
                <a:latin typeface="Times New Roman"/>
                <a:ea typeface="Times New Roman"/>
                <a:cs typeface="Times New Roman"/>
                <a:sym typeface="Times New Roman"/>
              </a:rPr>
              <a:t>costs</a:t>
            </a:r>
            <a:r>
              <a:rPr lang="en-IN" sz="1800">
                <a:solidFill>
                  <a:srgbClr val="333333"/>
                </a:solidFill>
                <a:highlight>
                  <a:srgbClr val="FFFFFF"/>
                </a:highlight>
                <a:latin typeface="Times New Roman"/>
                <a:ea typeface="Times New Roman"/>
                <a:cs typeface="Times New Roman"/>
                <a:sym typeface="Times New Roman"/>
              </a:rPr>
              <a:t> with </a:t>
            </a:r>
            <a:r>
              <a:rPr lang="en-IN" sz="1800">
                <a:solidFill>
                  <a:srgbClr val="333333"/>
                </a:solidFill>
                <a:latin typeface="Times New Roman"/>
                <a:ea typeface="Times New Roman"/>
                <a:cs typeface="Times New Roman"/>
                <a:sym typeface="Times New Roman"/>
              </a:rPr>
              <a:t>made strides</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exactness</a:t>
            </a:r>
            <a:r>
              <a:rPr lang="en-IN" sz="1800">
                <a:solidFill>
                  <a:srgbClr val="333333"/>
                </a:solidFill>
                <a:highlight>
                  <a:srgbClr val="FFFFFF"/>
                </a:highlight>
                <a:latin typeface="Times New Roman"/>
                <a:ea typeface="Times New Roman"/>
                <a:cs typeface="Times New Roman"/>
                <a:sym typeface="Times New Roman"/>
              </a:rPr>
              <a:t>.</a:t>
            </a:r>
            <a:endParaRPr sz="1800">
              <a:solidFill>
                <a:srgbClr val="333333"/>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IN" sz="1800">
                <a:solidFill>
                  <a:srgbClr val="333333"/>
                </a:solidFill>
                <a:highlight>
                  <a:srgbClr val="FFFFFF"/>
                </a:highlight>
                <a:latin typeface="Times New Roman"/>
                <a:ea typeface="Times New Roman"/>
                <a:cs typeface="Times New Roman"/>
                <a:sym typeface="Times New Roman"/>
              </a:rPr>
              <a:t>Built upon the </a:t>
            </a:r>
            <a:r>
              <a:rPr lang="en-IN" sz="1800">
                <a:solidFill>
                  <a:srgbClr val="333333"/>
                </a:solidFill>
                <a:latin typeface="Times New Roman"/>
                <a:ea typeface="Times New Roman"/>
                <a:cs typeface="Times New Roman"/>
                <a:sym typeface="Times New Roman"/>
              </a:rPr>
              <a:t>establishment</a:t>
            </a:r>
            <a:r>
              <a:rPr lang="en-IN" sz="1800">
                <a:solidFill>
                  <a:srgbClr val="333333"/>
                </a:solidFill>
                <a:highlight>
                  <a:srgbClr val="FFFFFF"/>
                </a:highlight>
                <a:latin typeface="Times New Roman"/>
                <a:ea typeface="Times New Roman"/>
                <a:cs typeface="Times New Roman"/>
                <a:sym typeface="Times New Roman"/>
              </a:rPr>
              <a:t> of Stacked Long Short-Term Memory (LSTM) </a:t>
            </a:r>
            <a:r>
              <a:rPr lang="en-IN" sz="1800">
                <a:solidFill>
                  <a:srgbClr val="333333"/>
                </a:solidFill>
                <a:latin typeface="Times New Roman"/>
                <a:ea typeface="Times New Roman"/>
                <a:cs typeface="Times New Roman"/>
                <a:sym typeface="Times New Roman"/>
              </a:rPr>
              <a:t>systems</a:t>
            </a:r>
            <a:r>
              <a:rPr lang="en-IN" sz="1800">
                <a:solidFill>
                  <a:srgbClr val="333333"/>
                </a:solidFill>
                <a:highlight>
                  <a:srgbClr val="FFFFFF"/>
                </a:highlight>
                <a:latin typeface="Times New Roman"/>
                <a:ea typeface="Times New Roman"/>
                <a:cs typeface="Times New Roman"/>
                <a:sym typeface="Times New Roman"/>
              </a:rPr>
              <a:t>, this </a:t>
            </a:r>
            <a:r>
              <a:rPr lang="en-IN" sz="1800">
                <a:solidFill>
                  <a:srgbClr val="333333"/>
                </a:solidFill>
                <a:latin typeface="Times New Roman"/>
                <a:ea typeface="Times New Roman"/>
                <a:cs typeface="Times New Roman"/>
                <a:sym typeface="Times New Roman"/>
              </a:rPr>
              <a:t>extend</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looks for</a:t>
            </a:r>
            <a:r>
              <a:rPr lang="en-IN" sz="1800">
                <a:solidFill>
                  <a:srgbClr val="333333"/>
                </a:solidFill>
                <a:highlight>
                  <a:srgbClr val="FFFFFF"/>
                </a:highlight>
                <a:latin typeface="Times New Roman"/>
                <a:ea typeface="Times New Roman"/>
                <a:cs typeface="Times New Roman"/>
                <a:sym typeface="Times New Roman"/>
              </a:rPr>
              <a:t> to address the </a:t>
            </a:r>
            <a:r>
              <a:rPr lang="en-IN" sz="1800">
                <a:solidFill>
                  <a:srgbClr val="333333"/>
                </a:solidFill>
                <a:latin typeface="Times New Roman"/>
                <a:ea typeface="Times New Roman"/>
                <a:cs typeface="Times New Roman"/>
                <a:sym typeface="Times New Roman"/>
              </a:rPr>
              <a:t>inalienable</a:t>
            </a:r>
            <a:r>
              <a:rPr lang="en-IN" sz="1800">
                <a:solidFill>
                  <a:srgbClr val="333333"/>
                </a:solidFill>
                <a:highlight>
                  <a:srgbClr val="FFFFFF"/>
                </a:highlight>
                <a:latin typeface="Times New Roman"/>
                <a:ea typeface="Times New Roman"/>
                <a:cs typeface="Times New Roman"/>
                <a:sym typeface="Times New Roman"/>
              </a:rPr>
              <a:t> challenges of stock </a:t>
            </a:r>
            <a:r>
              <a:rPr lang="en-IN" sz="1800">
                <a:solidFill>
                  <a:srgbClr val="333333"/>
                </a:solidFill>
                <a:latin typeface="Times New Roman"/>
                <a:ea typeface="Times New Roman"/>
                <a:cs typeface="Times New Roman"/>
                <a:sym typeface="Times New Roman"/>
              </a:rPr>
              <a:t>advertise</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expectation</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counting</a:t>
            </a:r>
            <a:r>
              <a:rPr lang="en-IN" sz="1800">
                <a:solidFill>
                  <a:srgbClr val="333333"/>
                </a:solidFill>
                <a:highlight>
                  <a:srgbClr val="FFFFFF"/>
                </a:highlight>
                <a:latin typeface="Times New Roman"/>
                <a:ea typeface="Times New Roman"/>
                <a:cs typeface="Times New Roman"/>
                <a:sym typeface="Times New Roman"/>
              </a:rPr>
              <a:t> non-linearity, </a:t>
            </a:r>
            <a:r>
              <a:rPr lang="en-IN" sz="1800">
                <a:solidFill>
                  <a:srgbClr val="333333"/>
                </a:solidFill>
                <a:latin typeface="Times New Roman"/>
                <a:ea typeface="Times New Roman"/>
                <a:cs typeface="Times New Roman"/>
                <a:sym typeface="Times New Roman"/>
              </a:rPr>
              <a:t>worldly</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conditions</a:t>
            </a:r>
            <a:r>
              <a:rPr lang="en-IN" sz="1800">
                <a:solidFill>
                  <a:srgbClr val="333333"/>
                </a:solidFill>
                <a:highlight>
                  <a:srgbClr val="FFFFFF"/>
                </a:highlight>
                <a:latin typeface="Times New Roman"/>
                <a:ea typeface="Times New Roman"/>
                <a:cs typeface="Times New Roman"/>
                <a:sym typeface="Times New Roman"/>
              </a:rPr>
              <a:t>, and </a:t>
            </a:r>
            <a:r>
              <a:rPr lang="en-IN" sz="1800">
                <a:solidFill>
                  <a:srgbClr val="333333"/>
                </a:solidFill>
                <a:latin typeface="Times New Roman"/>
                <a:ea typeface="Times New Roman"/>
                <a:cs typeface="Times New Roman"/>
                <a:sym typeface="Times New Roman"/>
              </a:rPr>
              <a:t>loud</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information</a:t>
            </a:r>
            <a:r>
              <a:rPr lang="en-IN" sz="1800">
                <a:solidFill>
                  <a:srgbClr val="333333"/>
                </a:solidFill>
                <a:highlight>
                  <a:srgbClr val="FFFFFF"/>
                </a:highlight>
                <a:latin typeface="Times New Roman"/>
                <a:ea typeface="Times New Roman"/>
                <a:cs typeface="Times New Roman"/>
                <a:sym typeface="Times New Roman"/>
              </a:rPr>
              <a:t>. By stacking </a:t>
            </a:r>
            <a:r>
              <a:rPr lang="en-IN" sz="1800">
                <a:solidFill>
                  <a:srgbClr val="333333"/>
                </a:solidFill>
                <a:latin typeface="Times New Roman"/>
                <a:ea typeface="Times New Roman"/>
                <a:cs typeface="Times New Roman"/>
                <a:sym typeface="Times New Roman"/>
              </a:rPr>
              <a:t>numerous</a:t>
            </a:r>
            <a:r>
              <a:rPr lang="en-IN" sz="1800">
                <a:solidFill>
                  <a:srgbClr val="333333"/>
                </a:solidFill>
                <a:highlight>
                  <a:srgbClr val="FFFFFF"/>
                </a:highlight>
                <a:latin typeface="Times New Roman"/>
                <a:ea typeface="Times New Roman"/>
                <a:cs typeface="Times New Roman"/>
                <a:sym typeface="Times New Roman"/>
              </a:rPr>
              <a:t> LSTM layers, the </a:t>
            </a:r>
            <a:r>
              <a:rPr lang="en-IN" sz="1800">
                <a:solidFill>
                  <a:srgbClr val="333333"/>
                </a:solidFill>
                <a:latin typeface="Times New Roman"/>
                <a:ea typeface="Times New Roman"/>
                <a:cs typeface="Times New Roman"/>
                <a:sym typeface="Times New Roman"/>
              </a:rPr>
              <a:t>demonstrate</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picks up</a:t>
            </a:r>
            <a:r>
              <a:rPr lang="en-IN" sz="1800">
                <a:solidFill>
                  <a:srgbClr val="333333"/>
                </a:solidFill>
                <a:highlight>
                  <a:srgbClr val="FFFFFF"/>
                </a:highlight>
                <a:latin typeface="Times New Roman"/>
                <a:ea typeface="Times New Roman"/>
                <a:cs typeface="Times New Roman"/>
                <a:sym typeface="Times New Roman"/>
              </a:rPr>
              <a:t> the </a:t>
            </a:r>
            <a:r>
              <a:rPr lang="en-IN" sz="1800">
                <a:solidFill>
                  <a:srgbClr val="333333"/>
                </a:solidFill>
                <a:latin typeface="Times New Roman"/>
                <a:ea typeface="Times New Roman"/>
                <a:cs typeface="Times New Roman"/>
                <a:sym typeface="Times New Roman"/>
              </a:rPr>
              <a:t>capacity</a:t>
            </a:r>
            <a:r>
              <a:rPr lang="en-IN" sz="1800">
                <a:solidFill>
                  <a:srgbClr val="333333"/>
                </a:solidFill>
                <a:highlight>
                  <a:srgbClr val="FFFFFF"/>
                </a:highlight>
                <a:latin typeface="Times New Roman"/>
                <a:ea typeface="Times New Roman"/>
                <a:cs typeface="Times New Roman"/>
                <a:sym typeface="Times New Roman"/>
              </a:rPr>
              <a:t> to capture </a:t>
            </a:r>
            <a:r>
              <a:rPr lang="en-IN" sz="1800">
                <a:solidFill>
                  <a:srgbClr val="333333"/>
                </a:solidFill>
                <a:latin typeface="Times New Roman"/>
                <a:ea typeface="Times New Roman"/>
                <a:cs typeface="Times New Roman"/>
                <a:sym typeface="Times New Roman"/>
              </a:rPr>
              <a:t>complex</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designs</a:t>
            </a:r>
            <a:r>
              <a:rPr lang="en-IN" sz="1800">
                <a:solidFill>
                  <a:srgbClr val="333333"/>
                </a:solidFill>
                <a:highlight>
                  <a:srgbClr val="FFFFFF"/>
                </a:highlight>
                <a:latin typeface="Times New Roman"/>
                <a:ea typeface="Times New Roman"/>
                <a:cs typeface="Times New Roman"/>
                <a:sym typeface="Times New Roman"/>
              </a:rPr>
              <a:t> and </a:t>
            </a:r>
            <a:r>
              <a:rPr lang="en-IN" sz="1800">
                <a:solidFill>
                  <a:srgbClr val="333333"/>
                </a:solidFill>
                <a:latin typeface="Times New Roman"/>
                <a:ea typeface="Times New Roman"/>
                <a:cs typeface="Times New Roman"/>
                <a:sym typeface="Times New Roman"/>
              </a:rPr>
              <a:t>conditions</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inside</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authentic</a:t>
            </a:r>
            <a:r>
              <a:rPr lang="en-IN" sz="1800">
                <a:solidFill>
                  <a:srgbClr val="333333"/>
                </a:solidFill>
                <a:highlight>
                  <a:srgbClr val="FFFFFF"/>
                </a:highlight>
                <a:latin typeface="Times New Roman"/>
                <a:ea typeface="Times New Roman"/>
                <a:cs typeface="Times New Roman"/>
                <a:sym typeface="Times New Roman"/>
              </a:rPr>
              <a:t> stock </a:t>
            </a:r>
            <a:r>
              <a:rPr lang="en-IN" sz="1800">
                <a:solidFill>
                  <a:srgbClr val="333333"/>
                </a:solidFill>
                <a:latin typeface="Times New Roman"/>
                <a:ea typeface="Times New Roman"/>
                <a:cs typeface="Times New Roman"/>
                <a:sym typeface="Times New Roman"/>
              </a:rPr>
              <a:t>cost</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information</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subsequently</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improving</a:t>
            </a:r>
            <a:r>
              <a:rPr lang="en-IN" sz="1800">
                <a:solidFill>
                  <a:srgbClr val="333333"/>
                </a:solidFill>
                <a:highlight>
                  <a:srgbClr val="FFFFFF"/>
                </a:highlight>
                <a:latin typeface="Times New Roman"/>
                <a:ea typeface="Times New Roman"/>
                <a:cs typeface="Times New Roman"/>
                <a:sym typeface="Times New Roman"/>
              </a:rPr>
              <a:t> its </a:t>
            </a:r>
            <a:r>
              <a:rPr lang="en-IN" sz="1800">
                <a:solidFill>
                  <a:srgbClr val="333333"/>
                </a:solidFill>
                <a:latin typeface="Times New Roman"/>
                <a:ea typeface="Times New Roman"/>
                <a:cs typeface="Times New Roman"/>
                <a:sym typeface="Times New Roman"/>
              </a:rPr>
              <a:t>prescient</a:t>
            </a:r>
            <a:r>
              <a:rPr lang="en-IN" sz="1800">
                <a:solidFill>
                  <a:srgbClr val="333333"/>
                </a:solidFill>
                <a:highlight>
                  <a:srgbClr val="FFFFFF"/>
                </a:highlight>
                <a:latin typeface="Times New Roman"/>
                <a:ea typeface="Times New Roman"/>
                <a:cs typeface="Times New Roman"/>
                <a:sym typeface="Times New Roman"/>
              </a:rPr>
              <a:t> capabilities.</a:t>
            </a:r>
            <a:endParaRPr sz="1800">
              <a:solidFill>
                <a:srgbClr val="333333"/>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spcBef>
                <a:spcPts val="1000"/>
              </a:spcBef>
              <a:spcAft>
                <a:spcPts val="0"/>
              </a:spcAft>
              <a:buNone/>
            </a:pPr>
            <a:r>
              <a:rPr lang="en-IN" sz="1800">
                <a:solidFill>
                  <a:srgbClr val="333333"/>
                </a:solidFill>
                <a:highlight>
                  <a:srgbClr val="FFFFFF"/>
                </a:highlight>
                <a:latin typeface="Times New Roman"/>
                <a:ea typeface="Times New Roman"/>
                <a:cs typeface="Times New Roman"/>
                <a:sym typeface="Times New Roman"/>
              </a:rPr>
              <a:t>Through this </a:t>
            </a:r>
            <a:r>
              <a:rPr lang="en-IN" sz="1800">
                <a:solidFill>
                  <a:srgbClr val="333333"/>
                </a:solidFill>
                <a:latin typeface="Times New Roman"/>
                <a:ea typeface="Times New Roman"/>
                <a:cs typeface="Times New Roman"/>
                <a:sym typeface="Times New Roman"/>
              </a:rPr>
              <a:t>venture</a:t>
            </a:r>
            <a:r>
              <a:rPr lang="en-IN" sz="1800">
                <a:solidFill>
                  <a:srgbClr val="333333"/>
                </a:solidFill>
                <a:highlight>
                  <a:srgbClr val="FFFFFF"/>
                </a:highlight>
                <a:latin typeface="Times New Roman"/>
                <a:ea typeface="Times New Roman"/>
                <a:cs typeface="Times New Roman"/>
                <a:sym typeface="Times New Roman"/>
              </a:rPr>
              <a:t>, we </a:t>
            </a:r>
            <a:r>
              <a:rPr lang="en-IN" sz="1800">
                <a:solidFill>
                  <a:srgbClr val="333333"/>
                </a:solidFill>
                <a:latin typeface="Times New Roman"/>
                <a:ea typeface="Times New Roman"/>
                <a:cs typeface="Times New Roman"/>
                <a:sym typeface="Times New Roman"/>
              </a:rPr>
              <a:t>set out</a:t>
            </a:r>
            <a:r>
              <a:rPr lang="en-IN" sz="1800">
                <a:solidFill>
                  <a:srgbClr val="333333"/>
                </a:solidFill>
                <a:highlight>
                  <a:srgbClr val="FFFFFF"/>
                </a:highlight>
                <a:latin typeface="Times New Roman"/>
                <a:ea typeface="Times New Roman"/>
                <a:cs typeface="Times New Roman"/>
                <a:sym typeface="Times New Roman"/>
              </a:rPr>
              <a:t> on a </a:t>
            </a:r>
            <a:r>
              <a:rPr lang="en-IN" sz="1800">
                <a:solidFill>
                  <a:srgbClr val="333333"/>
                </a:solidFill>
                <a:latin typeface="Times New Roman"/>
                <a:ea typeface="Times New Roman"/>
                <a:cs typeface="Times New Roman"/>
                <a:sym typeface="Times New Roman"/>
              </a:rPr>
              <a:t>travel</a:t>
            </a:r>
            <a:r>
              <a:rPr lang="en-IN" sz="1800">
                <a:solidFill>
                  <a:srgbClr val="333333"/>
                </a:solidFill>
                <a:highlight>
                  <a:srgbClr val="FFFFFF"/>
                </a:highlight>
                <a:latin typeface="Times New Roman"/>
                <a:ea typeface="Times New Roman"/>
                <a:cs typeface="Times New Roman"/>
                <a:sym typeface="Times New Roman"/>
              </a:rPr>
              <a:t> to </a:t>
            </a:r>
            <a:r>
              <a:rPr lang="en-IN" sz="1800">
                <a:solidFill>
                  <a:srgbClr val="333333"/>
                </a:solidFill>
                <a:latin typeface="Times New Roman"/>
                <a:ea typeface="Times New Roman"/>
                <a:cs typeface="Times New Roman"/>
                <a:sym typeface="Times New Roman"/>
              </a:rPr>
              <a:t>thrust</a:t>
            </a:r>
            <a:r>
              <a:rPr lang="en-IN" sz="1800">
                <a:solidFill>
                  <a:srgbClr val="333333"/>
                </a:solidFill>
                <a:highlight>
                  <a:srgbClr val="FFFFFF"/>
                </a:highlight>
                <a:latin typeface="Times New Roman"/>
                <a:ea typeface="Times New Roman"/>
                <a:cs typeface="Times New Roman"/>
                <a:sym typeface="Times New Roman"/>
              </a:rPr>
              <a:t> the boundaries of </a:t>
            </a:r>
            <a:r>
              <a:rPr lang="en-IN" sz="1800">
                <a:solidFill>
                  <a:srgbClr val="333333"/>
                </a:solidFill>
                <a:latin typeface="Times New Roman"/>
                <a:ea typeface="Times New Roman"/>
                <a:cs typeface="Times New Roman"/>
                <a:sym typeface="Times New Roman"/>
              </a:rPr>
              <a:t>conventional</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determining</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strategies</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grasping</a:t>
            </a:r>
            <a:r>
              <a:rPr lang="en-IN" sz="1800">
                <a:solidFill>
                  <a:srgbClr val="333333"/>
                </a:solidFill>
                <a:highlight>
                  <a:srgbClr val="FFFFFF"/>
                </a:highlight>
                <a:latin typeface="Times New Roman"/>
                <a:ea typeface="Times New Roman"/>
                <a:cs typeface="Times New Roman"/>
                <a:sym typeface="Times New Roman"/>
              </a:rPr>
              <a:t> the </a:t>
            </a:r>
            <a:r>
              <a:rPr lang="en-IN" sz="1800">
                <a:solidFill>
                  <a:srgbClr val="333333"/>
                </a:solidFill>
                <a:latin typeface="Times New Roman"/>
                <a:ea typeface="Times New Roman"/>
                <a:cs typeface="Times New Roman"/>
                <a:sym typeface="Times New Roman"/>
              </a:rPr>
              <a:t>control</a:t>
            </a:r>
            <a:r>
              <a:rPr lang="en-IN" sz="1800">
                <a:solidFill>
                  <a:srgbClr val="333333"/>
                </a:solidFill>
                <a:highlight>
                  <a:srgbClr val="FFFFFF"/>
                </a:highlight>
                <a:latin typeface="Times New Roman"/>
                <a:ea typeface="Times New Roman"/>
                <a:cs typeface="Times New Roman"/>
                <a:sym typeface="Times New Roman"/>
              </a:rPr>
              <a:t> of </a:t>
            </a:r>
            <a:r>
              <a:rPr lang="en-IN" sz="1800">
                <a:solidFill>
                  <a:srgbClr val="333333"/>
                </a:solidFill>
                <a:latin typeface="Times New Roman"/>
                <a:ea typeface="Times New Roman"/>
                <a:cs typeface="Times New Roman"/>
                <a:sym typeface="Times New Roman"/>
              </a:rPr>
              <a:t>profound</a:t>
            </a:r>
            <a:r>
              <a:rPr lang="en-IN" sz="1800">
                <a:solidFill>
                  <a:srgbClr val="333333"/>
                </a:solidFill>
                <a:highlight>
                  <a:srgbClr val="FFFFFF"/>
                </a:highlight>
                <a:latin typeface="Times New Roman"/>
                <a:ea typeface="Times New Roman"/>
                <a:cs typeface="Times New Roman"/>
                <a:sym typeface="Times New Roman"/>
              </a:rPr>
              <a:t> learning to </a:t>
            </a:r>
            <a:r>
              <a:rPr lang="en-IN" sz="1800">
                <a:solidFill>
                  <a:srgbClr val="333333"/>
                </a:solidFill>
                <a:latin typeface="Times New Roman"/>
                <a:ea typeface="Times New Roman"/>
                <a:cs typeface="Times New Roman"/>
                <a:sym typeface="Times New Roman"/>
              </a:rPr>
              <a:t>open</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significant</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bits of knowledge</a:t>
            </a:r>
            <a:r>
              <a:rPr lang="en-IN" sz="1800">
                <a:solidFill>
                  <a:srgbClr val="333333"/>
                </a:solidFill>
                <a:highlight>
                  <a:srgbClr val="FFFFFF"/>
                </a:highlight>
                <a:latin typeface="Times New Roman"/>
                <a:ea typeface="Times New Roman"/>
                <a:cs typeface="Times New Roman"/>
                <a:sym typeface="Times New Roman"/>
              </a:rPr>
              <a:t> from </a:t>
            </a:r>
            <a:r>
              <a:rPr lang="en-IN" sz="1800">
                <a:solidFill>
                  <a:srgbClr val="333333"/>
                </a:solidFill>
                <a:latin typeface="Times New Roman"/>
                <a:ea typeface="Times New Roman"/>
                <a:cs typeface="Times New Roman"/>
                <a:sym typeface="Times New Roman"/>
              </a:rPr>
              <a:t>tremendous</a:t>
            </a:r>
            <a:r>
              <a:rPr lang="en-IN" sz="1800">
                <a:solidFill>
                  <a:srgbClr val="333333"/>
                </a:solidFill>
                <a:highlight>
                  <a:srgbClr val="FFFFFF"/>
                </a:highlight>
                <a:latin typeface="Times New Roman"/>
                <a:ea typeface="Times New Roman"/>
                <a:cs typeface="Times New Roman"/>
                <a:sym typeface="Times New Roman"/>
              </a:rPr>
              <a:t> streams of </a:t>
            </a:r>
            <a:r>
              <a:rPr lang="en-IN" sz="1800">
                <a:solidFill>
                  <a:srgbClr val="333333"/>
                </a:solidFill>
                <a:latin typeface="Times New Roman"/>
                <a:ea typeface="Times New Roman"/>
                <a:cs typeface="Times New Roman"/>
                <a:sym typeface="Times New Roman"/>
              </a:rPr>
              <a:t>monetary</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information</a:t>
            </a:r>
            <a:r>
              <a:rPr lang="en-IN" sz="1800">
                <a:solidFill>
                  <a:srgbClr val="333333"/>
                </a:solidFill>
                <a:highlight>
                  <a:srgbClr val="FFFFFF"/>
                </a:highlight>
                <a:latin typeface="Times New Roman"/>
                <a:ea typeface="Times New Roman"/>
                <a:cs typeface="Times New Roman"/>
                <a:sym typeface="Times New Roman"/>
              </a:rPr>
              <a:t>. With a </a:t>
            </a:r>
            <a:r>
              <a:rPr lang="en-IN" sz="1800">
                <a:solidFill>
                  <a:srgbClr val="333333"/>
                </a:solidFill>
                <a:latin typeface="Times New Roman"/>
                <a:ea typeface="Times New Roman"/>
                <a:cs typeface="Times New Roman"/>
                <a:sym typeface="Times New Roman"/>
              </a:rPr>
              <a:t>center</a:t>
            </a:r>
            <a:r>
              <a:rPr lang="en-IN" sz="1800">
                <a:solidFill>
                  <a:srgbClr val="333333"/>
                </a:solidFill>
                <a:highlight>
                  <a:srgbClr val="FFFFFF"/>
                </a:highlight>
                <a:latin typeface="Times New Roman"/>
                <a:ea typeface="Times New Roman"/>
                <a:cs typeface="Times New Roman"/>
                <a:sym typeface="Times New Roman"/>
              </a:rPr>
              <a:t> on </a:t>
            </a:r>
            <a:r>
              <a:rPr lang="en-IN" sz="1800">
                <a:solidFill>
                  <a:srgbClr val="333333"/>
                </a:solidFill>
                <a:latin typeface="Times New Roman"/>
                <a:ea typeface="Times New Roman"/>
                <a:cs typeface="Times New Roman"/>
                <a:sym typeface="Times New Roman"/>
              </a:rPr>
              <a:t>development</a:t>
            </a:r>
            <a:r>
              <a:rPr lang="en-IN" sz="1800">
                <a:solidFill>
                  <a:srgbClr val="333333"/>
                </a:solidFill>
                <a:highlight>
                  <a:srgbClr val="FFFFFF"/>
                </a:highlight>
                <a:latin typeface="Times New Roman"/>
                <a:ea typeface="Times New Roman"/>
                <a:cs typeface="Times New Roman"/>
                <a:sym typeface="Times New Roman"/>
              </a:rPr>
              <a:t> and </a:t>
            </a:r>
            <a:r>
              <a:rPr lang="en-IN" sz="1800">
                <a:solidFill>
                  <a:srgbClr val="333333"/>
                </a:solidFill>
                <a:latin typeface="Times New Roman"/>
                <a:ea typeface="Times New Roman"/>
                <a:cs typeface="Times New Roman"/>
                <a:sym typeface="Times New Roman"/>
              </a:rPr>
              <a:t>meticulousness</a:t>
            </a:r>
            <a:r>
              <a:rPr lang="en-IN" sz="1800">
                <a:solidFill>
                  <a:srgbClr val="333333"/>
                </a:solidFill>
                <a:highlight>
                  <a:srgbClr val="FFFFFF"/>
                </a:highlight>
                <a:latin typeface="Times New Roman"/>
                <a:ea typeface="Times New Roman"/>
                <a:cs typeface="Times New Roman"/>
                <a:sym typeface="Times New Roman"/>
              </a:rPr>
              <a:t>, we </a:t>
            </a:r>
            <a:r>
              <a:rPr lang="en-IN" sz="1800">
                <a:solidFill>
                  <a:srgbClr val="333333"/>
                </a:solidFill>
                <a:latin typeface="Times New Roman"/>
                <a:ea typeface="Times New Roman"/>
                <a:cs typeface="Times New Roman"/>
                <a:sym typeface="Times New Roman"/>
              </a:rPr>
              <a:t>yearn</a:t>
            </a:r>
            <a:r>
              <a:rPr lang="en-IN" sz="1800">
                <a:solidFill>
                  <a:srgbClr val="333333"/>
                </a:solidFill>
                <a:highlight>
                  <a:srgbClr val="FFFFFF"/>
                </a:highlight>
                <a:latin typeface="Times New Roman"/>
                <a:ea typeface="Times New Roman"/>
                <a:cs typeface="Times New Roman"/>
                <a:sym typeface="Times New Roman"/>
              </a:rPr>
              <a:t> to </a:t>
            </a:r>
            <a:r>
              <a:rPr lang="en-IN" sz="1800">
                <a:solidFill>
                  <a:srgbClr val="333333"/>
                </a:solidFill>
                <a:latin typeface="Times New Roman"/>
                <a:ea typeface="Times New Roman"/>
                <a:cs typeface="Times New Roman"/>
                <a:sym typeface="Times New Roman"/>
              </a:rPr>
              <a:t>create</a:t>
            </a:r>
            <a:r>
              <a:rPr lang="en-IN" sz="1800">
                <a:solidFill>
                  <a:srgbClr val="333333"/>
                </a:solidFill>
                <a:highlight>
                  <a:srgbClr val="FFFFFF"/>
                </a:highlight>
                <a:latin typeface="Times New Roman"/>
                <a:ea typeface="Times New Roman"/>
                <a:cs typeface="Times New Roman"/>
                <a:sym typeface="Times New Roman"/>
              </a:rPr>
              <a:t> a </a:t>
            </a:r>
            <a:r>
              <a:rPr lang="en-IN" sz="1800">
                <a:solidFill>
                  <a:srgbClr val="333333"/>
                </a:solidFill>
                <a:latin typeface="Times New Roman"/>
                <a:ea typeface="Times New Roman"/>
                <a:cs typeface="Times New Roman"/>
                <a:sym typeface="Times New Roman"/>
              </a:rPr>
              <a:t>strong</a:t>
            </a:r>
            <a:r>
              <a:rPr lang="en-IN" sz="1800">
                <a:solidFill>
                  <a:srgbClr val="333333"/>
                </a:solidFill>
                <a:highlight>
                  <a:srgbClr val="FFFFFF"/>
                </a:highlight>
                <a:latin typeface="Times New Roman"/>
                <a:ea typeface="Times New Roman"/>
                <a:cs typeface="Times New Roman"/>
                <a:sym typeface="Times New Roman"/>
              </a:rPr>
              <a:t> and </a:t>
            </a:r>
            <a:r>
              <a:rPr lang="en-IN" sz="1800">
                <a:solidFill>
                  <a:srgbClr val="333333"/>
                </a:solidFill>
                <a:latin typeface="Times New Roman"/>
                <a:ea typeface="Times New Roman"/>
                <a:cs typeface="Times New Roman"/>
                <a:sym typeface="Times New Roman"/>
              </a:rPr>
              <a:t>solid</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framework</a:t>
            </a:r>
            <a:r>
              <a:rPr lang="en-IN" sz="1800">
                <a:solidFill>
                  <a:srgbClr val="333333"/>
                </a:solidFill>
                <a:highlight>
                  <a:srgbClr val="FFFFFF"/>
                </a:highlight>
                <a:latin typeface="Times New Roman"/>
                <a:ea typeface="Times New Roman"/>
                <a:cs typeface="Times New Roman"/>
                <a:sym typeface="Times New Roman"/>
              </a:rPr>
              <a:t> that </a:t>
            </a:r>
            <a:r>
              <a:rPr lang="en-IN" sz="1800">
                <a:solidFill>
                  <a:srgbClr val="333333"/>
                </a:solidFill>
                <a:latin typeface="Times New Roman"/>
                <a:ea typeface="Times New Roman"/>
                <a:cs typeface="Times New Roman"/>
                <a:sym typeface="Times New Roman"/>
              </a:rPr>
              <a:t>engages</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partners</a:t>
            </a:r>
            <a:r>
              <a:rPr lang="en-IN" sz="1800">
                <a:solidFill>
                  <a:srgbClr val="333333"/>
                </a:solidFill>
                <a:highlight>
                  <a:srgbClr val="FFFFFF"/>
                </a:highlight>
                <a:latin typeface="Times New Roman"/>
                <a:ea typeface="Times New Roman"/>
                <a:cs typeface="Times New Roman"/>
                <a:sym typeface="Times New Roman"/>
              </a:rPr>
              <a:t> with timely and </a:t>
            </a:r>
            <a:r>
              <a:rPr lang="en-IN" sz="1800">
                <a:solidFill>
                  <a:srgbClr val="333333"/>
                </a:solidFill>
                <a:latin typeface="Times New Roman"/>
                <a:ea typeface="Times New Roman"/>
                <a:cs typeface="Times New Roman"/>
                <a:sym typeface="Times New Roman"/>
              </a:rPr>
              <a:t>precise</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forecasts</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empowering</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educated</a:t>
            </a:r>
            <a:r>
              <a:rPr lang="en-IN" sz="1800">
                <a:solidFill>
                  <a:srgbClr val="333333"/>
                </a:solidFill>
                <a:highlight>
                  <a:srgbClr val="FFFFFF"/>
                </a:highlight>
                <a:latin typeface="Times New Roman"/>
                <a:ea typeface="Times New Roman"/>
                <a:cs typeface="Times New Roman"/>
                <a:sym typeface="Times New Roman"/>
              </a:rPr>
              <a:t> decision-making </a:t>
            </a:r>
            <a:r>
              <a:rPr lang="en-IN" sz="1800">
                <a:solidFill>
                  <a:srgbClr val="333333"/>
                </a:solidFill>
                <a:latin typeface="Times New Roman"/>
                <a:ea typeface="Times New Roman"/>
                <a:cs typeface="Times New Roman"/>
                <a:sym typeface="Times New Roman"/>
              </a:rPr>
              <a:t>within the</a:t>
            </a:r>
            <a:r>
              <a:rPr lang="en-IN" sz="1800">
                <a:solidFill>
                  <a:srgbClr val="333333"/>
                </a:solidFill>
                <a:highlight>
                  <a:srgbClr val="FFFFFF"/>
                </a:highlight>
                <a:latin typeface="Times New Roman"/>
                <a:ea typeface="Times New Roman"/>
                <a:cs typeface="Times New Roman"/>
                <a:sym typeface="Times New Roman"/>
              </a:rPr>
              <a:t> complex and </a:t>
            </a:r>
            <a:r>
              <a:rPr lang="en-IN" sz="1800">
                <a:solidFill>
                  <a:srgbClr val="333333"/>
                </a:solidFill>
                <a:latin typeface="Times New Roman"/>
                <a:ea typeface="Times New Roman"/>
                <a:cs typeface="Times New Roman"/>
                <a:sym typeface="Times New Roman"/>
              </a:rPr>
              <a:t>energetic</a:t>
            </a:r>
            <a:r>
              <a:rPr lang="en-IN" sz="1800">
                <a:solidFill>
                  <a:srgbClr val="333333"/>
                </a:solidFill>
                <a:highlight>
                  <a:srgbClr val="FFFFFF"/>
                </a:highlight>
                <a:latin typeface="Times New Roman"/>
                <a:ea typeface="Times New Roman"/>
                <a:cs typeface="Times New Roman"/>
                <a:sym typeface="Times New Roman"/>
              </a:rPr>
              <a:t> world of stock </a:t>
            </a:r>
            <a:r>
              <a:rPr lang="en-IN" sz="1800">
                <a:solidFill>
                  <a:srgbClr val="333333"/>
                </a:solidFill>
                <a:latin typeface="Times New Roman"/>
                <a:ea typeface="Times New Roman"/>
                <a:cs typeface="Times New Roman"/>
                <a:sym typeface="Times New Roman"/>
              </a:rPr>
              <a:t>exchanging</a:t>
            </a:r>
            <a:r>
              <a:rPr lang="en-IN" sz="1800">
                <a:solidFill>
                  <a:srgbClr val="333333"/>
                </a:solidFill>
                <a:highlight>
                  <a:srgbClr val="FFFFFF"/>
                </a:highlight>
                <a:latin typeface="Times New Roman"/>
                <a:ea typeface="Times New Roman"/>
                <a:cs typeface="Times New Roman"/>
                <a:sym typeface="Times New Roman"/>
              </a:rPr>
              <a:t> and </a:t>
            </a:r>
            <a:r>
              <a:rPr lang="en-IN" sz="1800">
                <a:solidFill>
                  <a:srgbClr val="333333"/>
                </a:solidFill>
                <a:latin typeface="Times New Roman"/>
                <a:ea typeface="Times New Roman"/>
                <a:cs typeface="Times New Roman"/>
                <a:sym typeface="Times New Roman"/>
              </a:rPr>
              <a:t>speculation</a:t>
            </a:r>
            <a:r>
              <a:rPr lang="en-IN" sz="1800">
                <a:solidFill>
                  <a:srgbClr val="333333"/>
                </a:solidFill>
                <a:highlight>
                  <a:srgbClr val="FFFFFF"/>
                </a:highlight>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pic>
        <p:nvPicPr>
          <p:cNvPr id="103" name="Google Shape;103;p15"/>
          <p:cNvPicPr preferRelativeResize="0"/>
          <p:nvPr/>
        </p:nvPicPr>
        <p:blipFill rotWithShape="1">
          <a:blip r:embed="rId3">
            <a:alphaModFix/>
          </a:blip>
          <a:srcRect b="86927" l="1037" r="60106" t="1046"/>
          <a:stretch/>
        </p:blipFill>
        <p:spPr>
          <a:xfrm>
            <a:off x="474601" y="205075"/>
            <a:ext cx="2311275" cy="953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2"/>
          <p:cNvSpPr txBox="1"/>
          <p:nvPr>
            <p:ph type="title"/>
          </p:nvPr>
        </p:nvSpPr>
        <p:spPr>
          <a:xfrm>
            <a:off x="838200" y="110675"/>
            <a:ext cx="10515600" cy="867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References</a:t>
            </a:r>
            <a:endParaRPr/>
          </a:p>
        </p:txBody>
      </p:sp>
      <p:pic>
        <p:nvPicPr>
          <p:cNvPr id="323" name="Google Shape;323;p42"/>
          <p:cNvPicPr preferRelativeResize="0"/>
          <p:nvPr/>
        </p:nvPicPr>
        <p:blipFill rotWithShape="1">
          <a:blip r:embed="rId3">
            <a:alphaModFix/>
          </a:blip>
          <a:srcRect b="86927" l="1037" r="60106" t="1046"/>
          <a:stretch/>
        </p:blipFill>
        <p:spPr>
          <a:xfrm>
            <a:off x="393934" y="143046"/>
            <a:ext cx="2595282" cy="1070698"/>
          </a:xfrm>
          <a:prstGeom prst="rect">
            <a:avLst/>
          </a:prstGeom>
          <a:noFill/>
          <a:ln>
            <a:noFill/>
          </a:ln>
        </p:spPr>
      </p:pic>
      <p:sp>
        <p:nvSpPr>
          <p:cNvPr id="324" name="Google Shape;324;p42"/>
          <p:cNvSpPr txBox="1"/>
          <p:nvPr/>
        </p:nvSpPr>
        <p:spPr>
          <a:xfrm>
            <a:off x="898200" y="1213750"/>
            <a:ext cx="10395600" cy="50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500">
                <a:solidFill>
                  <a:schemeClr val="dk1"/>
                </a:solidFill>
                <a:latin typeface="Calibri"/>
                <a:ea typeface="Calibri"/>
                <a:cs typeface="Calibri"/>
                <a:sym typeface="Calibri"/>
              </a:rPr>
              <a:t>[8] S. Kumar, R. Shanker and S. Verma, "Context Aware Dynamic Permission Model: A Retrospect of Privacy and Security in Android System," 2018 International Conference on Intelligent Circuits and Systems (ICICS), Phagwara,India, 2018, pp.</a:t>
            </a:r>
            <a:r>
              <a:rPr lang="en-IN" sz="1500">
                <a:solidFill>
                  <a:schemeClr val="dk1"/>
                </a:solidFill>
                <a:latin typeface="Calibri"/>
                <a:ea typeface="Calibri"/>
                <a:cs typeface="Calibri"/>
                <a:sym typeface="Calibri"/>
              </a:rPr>
              <a:t> </a:t>
            </a:r>
            <a:r>
              <a:rPr lang="en-IN" sz="1500">
                <a:solidFill>
                  <a:schemeClr val="dk1"/>
                </a:solidFill>
                <a:latin typeface="Calibri"/>
                <a:ea typeface="Calibri"/>
                <a:cs typeface="Calibri"/>
                <a:sym typeface="Calibri"/>
              </a:rPr>
              <a:t>324-329, doi: 10.1109/ICICS.2018.00073.</a:t>
            </a:r>
            <a:endParaRPr sz="1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500">
                <a:solidFill>
                  <a:schemeClr val="dk1"/>
                </a:solidFill>
                <a:latin typeface="Calibri"/>
                <a:ea typeface="Calibri"/>
                <a:cs typeface="Calibri"/>
                <a:sym typeface="Calibri"/>
              </a:rPr>
              <a:t>[9] Kaur, M.; Verma, S.; Kavita. Flying Ad-Hoc Network(FANET): Challenges and Routing Protocols. J. Comput.</a:t>
            </a:r>
            <a:endParaRPr sz="1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500">
                <a:solidFill>
                  <a:schemeClr val="dk1"/>
                </a:solidFill>
                <a:latin typeface="Calibri"/>
                <a:ea typeface="Calibri"/>
                <a:cs typeface="Calibri"/>
                <a:sym typeface="Calibri"/>
              </a:rPr>
              <a:t>Theor. Nanosci. 2020, 17, 2575–2581</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500">
                <a:solidFill>
                  <a:schemeClr val="dk1"/>
                </a:solidFill>
                <a:latin typeface="Calibri"/>
                <a:ea typeface="Calibri"/>
                <a:cs typeface="Calibri"/>
                <a:sym typeface="Calibri"/>
              </a:rPr>
              <a:t>[10] G. Alex, “Supervised collection </a:t>
            </a:r>
            <a:r>
              <a:rPr lang="en-IN" sz="1500">
                <a:solidFill>
                  <a:schemeClr val="dk1"/>
                </a:solidFill>
                <a:latin typeface="Calibri"/>
                <a:ea typeface="Calibri"/>
                <a:cs typeface="Calibri"/>
                <a:sym typeface="Calibri"/>
              </a:rPr>
              <a:t>labelling</a:t>
            </a:r>
            <a:r>
              <a:rPr lang="en-IN" sz="1500">
                <a:solidFill>
                  <a:schemeClr val="dk1"/>
                </a:solidFill>
                <a:latin typeface="Calibri"/>
                <a:ea typeface="Calibri"/>
                <a:cs typeface="Calibri"/>
                <a:sym typeface="Calibri"/>
              </a:rPr>
              <a:t> with recurrent neural networks”, Studies in Computational Intelligence, vol. 385, 2012.</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rPr lang="en-IN" sz="1500">
                <a:solidFill>
                  <a:schemeClr val="dk1"/>
                </a:solidFill>
                <a:latin typeface="Calibri"/>
                <a:ea typeface="Calibri"/>
                <a:cs typeface="Calibri"/>
                <a:sym typeface="Calibri"/>
              </a:rPr>
              <a:t>[11] Cabitza, F., Locoro, A., &amp; Ban-fi, G. (2018). Machine gaining knowledge of in orthopedics: a literature </a:t>
            </a:r>
            <a:r>
              <a:rPr lang="en-IN" sz="1500">
                <a:solidFill>
                  <a:schemeClr val="dk1"/>
                </a:solidFill>
                <a:latin typeface="Calibri"/>
                <a:ea typeface="Calibri"/>
                <a:cs typeface="Calibri"/>
                <a:sym typeface="Calibri"/>
              </a:rPr>
              <a:t>review</a:t>
            </a:r>
            <a:r>
              <a:rPr lang="en-IN" sz="1500">
                <a:solidFill>
                  <a:schemeClr val="dk1"/>
                </a:solidFill>
                <a:latin typeface="Calibri"/>
                <a:ea typeface="Calibri"/>
                <a:cs typeface="Calibri"/>
                <a:sym typeface="Calibri"/>
              </a:rPr>
              <a:t>. Frontiers in </a:t>
            </a:r>
            <a:r>
              <a:rPr lang="en-IN" sz="1500">
                <a:solidFill>
                  <a:schemeClr val="dk1"/>
                </a:solidFill>
                <a:latin typeface="Calibri"/>
                <a:ea typeface="Calibri"/>
                <a:cs typeface="Calibri"/>
                <a:sym typeface="Calibri"/>
              </a:rPr>
              <a:t>Bioengineering</a:t>
            </a:r>
            <a:r>
              <a:rPr lang="en-IN" sz="1500">
                <a:solidFill>
                  <a:schemeClr val="dk1"/>
                </a:solidFill>
                <a:latin typeface="Calibri"/>
                <a:ea typeface="Calibri"/>
                <a:cs typeface="Calibri"/>
                <a:sym typeface="Calibri"/>
              </a:rPr>
              <a:t> and Biotechnology, 6, 75.</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rPr lang="en-IN" sz="1500">
                <a:solidFill>
                  <a:schemeClr val="dk1"/>
                </a:solidFill>
                <a:latin typeface="Calibri"/>
                <a:ea typeface="Calibri"/>
                <a:cs typeface="Calibri"/>
                <a:sym typeface="Calibri"/>
              </a:rPr>
              <a:t>[12] Almulhim, M., Islam, N., &amp; Zaman, N. (2019). A lightweight and secure authentication scheme for IoT based e-health applications. International Journal of Computer Science and Network Security, 19(1), 107-120.</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rPr lang="en-IN" sz="1500">
                <a:solidFill>
                  <a:schemeClr val="dk1"/>
                </a:solidFill>
                <a:latin typeface="Calibri"/>
                <a:ea typeface="Calibri"/>
                <a:cs typeface="Calibri"/>
                <a:sym typeface="Calibri"/>
              </a:rPr>
              <a:t>[13] Chiu, D. Y., &amp; Chen, P. J. (2009). Dynamically exploring internal mechanism of stock marketplace by using fuzzy-primarily based support vector machines with excessive </a:t>
            </a:r>
            <a:r>
              <a:rPr lang="en-IN" sz="1500">
                <a:solidFill>
                  <a:schemeClr val="dk1"/>
                </a:solidFill>
                <a:latin typeface="Calibri"/>
                <a:ea typeface="Calibri"/>
                <a:cs typeface="Calibri"/>
                <a:sym typeface="Calibri"/>
              </a:rPr>
              <a:t>dimensional</a:t>
            </a:r>
            <a:r>
              <a:rPr lang="en-IN" sz="1500">
                <a:solidFill>
                  <a:schemeClr val="dk1"/>
                </a:solidFill>
                <a:latin typeface="Calibri"/>
                <a:ea typeface="Calibri"/>
                <a:cs typeface="Calibri"/>
                <a:sym typeface="Calibri"/>
              </a:rPr>
              <a:t> input space and </a:t>
            </a:r>
            <a:r>
              <a:rPr lang="en-IN" sz="1500">
                <a:solidFill>
                  <a:schemeClr val="dk1"/>
                </a:solidFill>
                <a:latin typeface="Calibri"/>
                <a:ea typeface="Calibri"/>
                <a:cs typeface="Calibri"/>
                <a:sym typeface="Calibri"/>
              </a:rPr>
              <a:t>genetic</a:t>
            </a:r>
            <a:r>
              <a:rPr lang="en-IN" sz="1500">
                <a:solidFill>
                  <a:schemeClr val="dk1"/>
                </a:solidFill>
                <a:latin typeface="Calibri"/>
                <a:ea typeface="Calibri"/>
                <a:cs typeface="Calibri"/>
                <a:sym typeface="Calibri"/>
              </a:rPr>
              <a:t> set of rules. Expert Systems with Applications, 36(2), 1240-1248.</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rPr lang="en-IN" sz="1500">
                <a:solidFill>
                  <a:schemeClr val="dk1"/>
                </a:solidFill>
                <a:latin typeface="Calibri"/>
                <a:ea typeface="Calibri"/>
                <a:cs typeface="Calibri"/>
                <a:sym typeface="Calibri"/>
              </a:rPr>
              <a:t>[14] Hamid, B., Jhanjhi, N. Z., Humayun, M., Khan, A., &amp; Alsayat, A. (2019, December). Cyber security issues and challenges for smart cities: A survey. In 2019 13th International Conference on Mathematics, Actuarial</a:t>
            </a:r>
            <a:endParaRPr sz="1500">
              <a:solidFill>
                <a:schemeClr val="dk1"/>
              </a:solidFill>
              <a:latin typeface="Calibri"/>
              <a:ea typeface="Calibri"/>
              <a:cs typeface="Calibri"/>
              <a:sym typeface="Calibri"/>
            </a:endParaRPr>
          </a:p>
          <a:p>
            <a:pPr indent="0" lvl="0" marL="0" rtl="0" algn="l">
              <a:spcBef>
                <a:spcPts val="0"/>
              </a:spcBef>
              <a:spcAft>
                <a:spcPts val="0"/>
              </a:spcAft>
              <a:buNone/>
            </a:pPr>
            <a:r>
              <a:rPr lang="en-IN" sz="1500">
                <a:solidFill>
                  <a:schemeClr val="dk1"/>
                </a:solidFill>
                <a:latin typeface="Calibri"/>
                <a:ea typeface="Calibri"/>
                <a:cs typeface="Calibri"/>
                <a:sym typeface="Calibri"/>
              </a:rPr>
              <a:t>Science, Computer Science and Statistics (MACS) (pp. 1-7).IEEE.</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838200" y="110675"/>
            <a:ext cx="10515600" cy="867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References</a:t>
            </a:r>
            <a:endParaRPr/>
          </a:p>
        </p:txBody>
      </p:sp>
      <p:pic>
        <p:nvPicPr>
          <p:cNvPr id="330" name="Google Shape;330;p43"/>
          <p:cNvPicPr preferRelativeResize="0"/>
          <p:nvPr/>
        </p:nvPicPr>
        <p:blipFill rotWithShape="1">
          <a:blip r:embed="rId3">
            <a:alphaModFix/>
          </a:blip>
          <a:srcRect b="86927" l="1037" r="60106" t="1046"/>
          <a:stretch/>
        </p:blipFill>
        <p:spPr>
          <a:xfrm>
            <a:off x="393934" y="143046"/>
            <a:ext cx="2595282" cy="1070698"/>
          </a:xfrm>
          <a:prstGeom prst="rect">
            <a:avLst/>
          </a:prstGeom>
          <a:noFill/>
          <a:ln>
            <a:noFill/>
          </a:ln>
        </p:spPr>
      </p:pic>
      <p:sp>
        <p:nvSpPr>
          <p:cNvPr id="331" name="Google Shape;331;p43"/>
          <p:cNvSpPr txBox="1"/>
          <p:nvPr/>
        </p:nvSpPr>
        <p:spPr>
          <a:xfrm>
            <a:off x="919950" y="1259275"/>
            <a:ext cx="10352100" cy="50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600">
                <a:solidFill>
                  <a:schemeClr val="dk1"/>
                </a:solidFill>
                <a:latin typeface="Calibri"/>
                <a:ea typeface="Calibri"/>
                <a:cs typeface="Calibri"/>
                <a:sym typeface="Calibri"/>
              </a:rPr>
              <a:t>[15] Dai, W., Wu, J. Y., &amp; Lu, C. J. (2012). Combining nonlinear impartial thing analy-sis and neural community for the prediction of Asian stock </a:t>
            </a:r>
            <a:r>
              <a:rPr lang="en-IN" sz="1600">
                <a:solidFill>
                  <a:schemeClr val="dk1"/>
                </a:solidFill>
                <a:latin typeface="Calibri"/>
                <a:ea typeface="Calibri"/>
                <a:cs typeface="Calibri"/>
                <a:sym typeface="Calibri"/>
              </a:rPr>
              <a:t>market</a:t>
            </a:r>
            <a:r>
              <a:rPr lang="en-IN" sz="1600">
                <a:solidFill>
                  <a:schemeClr val="dk1"/>
                </a:solidFill>
                <a:latin typeface="Calibri"/>
                <a:ea typeface="Calibri"/>
                <a:cs typeface="Calibri"/>
                <a:sym typeface="Calibri"/>
              </a:rPr>
              <a:t> indexes. Expert structures with packages, 39(4), 4444-4452.</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IN" sz="1600">
                <a:solidFill>
                  <a:schemeClr val="dk1"/>
                </a:solidFill>
                <a:latin typeface="Calibri"/>
                <a:ea typeface="Calibri"/>
                <a:cs typeface="Calibri"/>
                <a:sym typeface="Calibri"/>
              </a:rPr>
              <a:t>[16] Zaman, N., Low, T. J.,&amp; Alghamdi, T. (2014, February). Energy efficient routing protocol for wireless sensor network. In 16th international conference on </a:t>
            </a:r>
            <a:r>
              <a:rPr lang="en-IN" sz="1600">
                <a:solidFill>
                  <a:schemeClr val="dk1"/>
                </a:solidFill>
                <a:latin typeface="Calibri"/>
                <a:ea typeface="Calibri"/>
                <a:cs typeface="Calibri"/>
                <a:sym typeface="Calibri"/>
              </a:rPr>
              <a:t>advanced communication</a:t>
            </a:r>
            <a:r>
              <a:rPr lang="en-IN" sz="1600">
                <a:solidFill>
                  <a:schemeClr val="dk1"/>
                </a:solidFill>
                <a:latin typeface="Calibri"/>
                <a:ea typeface="Calibri"/>
                <a:cs typeface="Calibri"/>
                <a:sym typeface="Calibri"/>
              </a:rPr>
              <a:t> technology (pp. 808-814). IEEE.</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IN" sz="1600">
                <a:solidFill>
                  <a:schemeClr val="dk1"/>
                </a:solidFill>
                <a:latin typeface="Calibri"/>
                <a:ea typeface="Calibri"/>
                <a:cs typeface="Calibri"/>
                <a:sym typeface="Calibri"/>
              </a:rPr>
              <a:t>[17] Dash, R., &amp; Dash, P. K. (2016). A hybrid stock buying and selling body-paintings integrating technical analysis with system getting to know techniques. The Journal of </a:t>
            </a:r>
            <a:r>
              <a:rPr lang="en-IN" sz="1600">
                <a:solidFill>
                  <a:schemeClr val="dk1"/>
                </a:solidFill>
                <a:latin typeface="Calibri"/>
                <a:ea typeface="Calibri"/>
                <a:cs typeface="Calibri"/>
                <a:sym typeface="Calibri"/>
              </a:rPr>
              <a:t>Finance And</a:t>
            </a:r>
            <a:r>
              <a:rPr lang="en-IN" sz="1600">
                <a:solidFill>
                  <a:schemeClr val="dk1"/>
                </a:solidFill>
                <a:latin typeface="Calibri"/>
                <a:ea typeface="Calibri"/>
                <a:cs typeface="Calibri"/>
                <a:sym typeface="Calibri"/>
              </a:rPr>
              <a:t> Data Science, 2(1), forty-two-57.</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IN" sz="1600">
                <a:solidFill>
                  <a:schemeClr val="dk1"/>
                </a:solidFill>
                <a:latin typeface="Calibri"/>
                <a:ea typeface="Calibri"/>
                <a:cs typeface="Calibri"/>
                <a:sym typeface="Calibri"/>
              </a:rPr>
              <a:t>[18] Shah, I. A., Sial, Q., Jhanjhi, N. Z., &amp; Gaur, L. (2023). Use Cases for Digital Twin. In Digital Twins and Healthcare:Trends, Techniques, and Challenges (pp. 102-118). IGI Global.</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IN" sz="1600">
                <a:solidFill>
                  <a:schemeClr val="dk1"/>
                </a:solidFill>
                <a:latin typeface="Calibri"/>
                <a:ea typeface="Calibri"/>
                <a:cs typeface="Calibri"/>
                <a:sym typeface="Calibri"/>
              </a:rPr>
              <a:t>[19] Humayun, M., Jhanjhi, N. Z., Alruwaili, M., Amalathas, S.S., Balasubramanian, V., &amp; Selvaraj, B. (2020). Privacy protection and energy optimization for 5G-aided industrial Internet of Things. IEEE Access, 8, 183665-183677.</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IN" sz="1600">
                <a:solidFill>
                  <a:schemeClr val="dk1"/>
                </a:solidFill>
                <a:latin typeface="Calibri"/>
                <a:ea typeface="Calibri"/>
                <a:cs typeface="Calibri"/>
                <a:sym typeface="Calibri"/>
              </a:rPr>
              <a:t>[20] Guresen, E., Kayakutlu, G., &amp; Daim, T. U. (2011). Using </a:t>
            </a:r>
            <a:r>
              <a:rPr lang="en-IN" sz="1600">
                <a:solidFill>
                  <a:schemeClr val="dk1"/>
                </a:solidFill>
                <a:latin typeface="Calibri"/>
                <a:ea typeface="Calibri"/>
                <a:cs typeface="Calibri"/>
                <a:sym typeface="Calibri"/>
              </a:rPr>
              <a:t>artificial</a:t>
            </a:r>
            <a:r>
              <a:rPr lang="en-IN" sz="1600">
                <a:solidFill>
                  <a:schemeClr val="dk1"/>
                </a:solidFill>
                <a:latin typeface="Calibri"/>
                <a:ea typeface="Calibri"/>
                <a:cs typeface="Calibri"/>
                <a:sym typeface="Calibri"/>
              </a:rPr>
              <a:t> neural community models in inventory market index prediction. Expert Systems with </a:t>
            </a:r>
            <a:r>
              <a:rPr lang="en-IN" sz="1600">
                <a:solidFill>
                  <a:schemeClr val="dk1"/>
                </a:solidFill>
                <a:latin typeface="Calibri"/>
                <a:ea typeface="Calibri"/>
                <a:cs typeface="Calibri"/>
                <a:sym typeface="Calibri"/>
              </a:rPr>
              <a:t>Applications</a:t>
            </a:r>
            <a:r>
              <a:rPr lang="en-IN" sz="1600">
                <a:solidFill>
                  <a:schemeClr val="dk1"/>
                </a:solidFill>
                <a:latin typeface="Calibri"/>
                <a:ea typeface="Calibri"/>
                <a:cs typeface="Calibri"/>
                <a:sym typeface="Calibri"/>
              </a:rPr>
              <a:t>,38(eight), 10389-10397.</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IN" sz="1600">
                <a:solidFill>
                  <a:schemeClr val="dk1"/>
                </a:solidFill>
                <a:latin typeface="Calibri"/>
                <a:ea typeface="Calibri"/>
                <a:cs typeface="Calibri"/>
                <a:sym typeface="Calibri"/>
              </a:rPr>
              <a:t>[21] Jhanjhi, N. Z., Brohi, S. N., &amp; Malik, N. A. (2019, December). Proposing a rank and wormhole attack detection framework using machine learning. In 2019 13th International Conference on Mathematics, Actuarial Science, Computer Science and Statistics (MACS) (pp. 1-9).IEEE.</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4"/>
          <p:cNvSpPr txBox="1"/>
          <p:nvPr>
            <p:ph type="title"/>
          </p:nvPr>
        </p:nvSpPr>
        <p:spPr>
          <a:xfrm>
            <a:off x="838200" y="110675"/>
            <a:ext cx="10515600" cy="867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References</a:t>
            </a:r>
            <a:endParaRPr/>
          </a:p>
        </p:txBody>
      </p:sp>
      <p:pic>
        <p:nvPicPr>
          <p:cNvPr id="337" name="Google Shape;337;p44"/>
          <p:cNvPicPr preferRelativeResize="0"/>
          <p:nvPr/>
        </p:nvPicPr>
        <p:blipFill rotWithShape="1">
          <a:blip r:embed="rId3">
            <a:alphaModFix/>
          </a:blip>
          <a:srcRect b="86927" l="1037" r="60106" t="1046"/>
          <a:stretch/>
        </p:blipFill>
        <p:spPr>
          <a:xfrm>
            <a:off x="393934" y="143046"/>
            <a:ext cx="2595282" cy="1070698"/>
          </a:xfrm>
          <a:prstGeom prst="rect">
            <a:avLst/>
          </a:prstGeom>
          <a:noFill/>
          <a:ln>
            <a:noFill/>
          </a:ln>
        </p:spPr>
      </p:pic>
      <p:sp>
        <p:nvSpPr>
          <p:cNvPr id="338" name="Google Shape;338;p44"/>
          <p:cNvSpPr txBox="1"/>
          <p:nvPr/>
        </p:nvSpPr>
        <p:spPr>
          <a:xfrm>
            <a:off x="1091850" y="1512375"/>
            <a:ext cx="10407900" cy="49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600">
                <a:solidFill>
                  <a:schemeClr val="dk1"/>
                </a:solidFill>
                <a:latin typeface="Calibri"/>
                <a:ea typeface="Calibri"/>
                <a:cs typeface="Calibri"/>
                <a:sym typeface="Calibri"/>
              </a:rPr>
              <a:t>[22] Ghosh, G. et al. "Secure Surveillance System Using Chaotic Image Encryption Technique." in IOP Conference Series: Materials Science and Engineering, 2020, 993(1), 012062.</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600">
                <a:solidFill>
                  <a:schemeClr val="dk1"/>
                </a:solidFill>
                <a:latin typeface="Calibri"/>
                <a:ea typeface="Calibri"/>
                <a:cs typeface="Calibri"/>
                <a:sym typeface="Calibri"/>
              </a:rPr>
              <a:t>[23] Shah, I. A., Jhanjhi, N. Z., Humayun, M., &amp; Ghosh, U. (2022). Health Care Digital Revolution During COVID-19. In How COVID-19 is Accelerating the Digital Revolution (pp. 17-30). Springer, Cham.</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600">
                <a:solidFill>
                  <a:schemeClr val="dk1"/>
                </a:solidFill>
                <a:latin typeface="Calibri"/>
                <a:ea typeface="Calibri"/>
                <a:cs typeface="Calibri"/>
                <a:sym typeface="Calibri"/>
              </a:rPr>
              <a:t>[24] Ramisetty, Sowjanya et al. "The Amalgamative Sharp Wireless Sensor Networks Routing and with Enhanced Machine Learning" in Journal of Computational and Theoretical Nanoscience, Volume 16, Number 9, September 2019, pp. 3766-3769(4)</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600">
                <a:solidFill>
                  <a:schemeClr val="dk1"/>
                </a:solidFill>
                <a:latin typeface="Calibri"/>
                <a:ea typeface="Calibri"/>
                <a:cs typeface="Calibri"/>
                <a:sym typeface="Calibri"/>
              </a:rPr>
              <a:t>[25] Kaur, Manjit et al. “Flying Ad-Hoc Network: Challenges an Routing Protocols” in Journal of Computational and Theoretical Nanoscience, Volume 17, Number 6, June 2020, pp. 2575-2581(7)</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838200" y="0"/>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sz="3400"/>
              <a:t>Use Cases</a:t>
            </a:r>
            <a:endParaRPr sz="3400"/>
          </a:p>
        </p:txBody>
      </p:sp>
      <p:sp>
        <p:nvSpPr>
          <p:cNvPr id="109" name="Google Shape;109;p16"/>
          <p:cNvSpPr txBox="1"/>
          <p:nvPr>
            <p:ph idx="1" type="body"/>
          </p:nvPr>
        </p:nvSpPr>
        <p:spPr>
          <a:xfrm>
            <a:off x="838200" y="1091075"/>
            <a:ext cx="10515600" cy="5145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IN" sz="1800">
                <a:solidFill>
                  <a:srgbClr val="333333"/>
                </a:solidFill>
                <a:latin typeface="Times New Roman"/>
                <a:ea typeface="Times New Roman"/>
                <a:cs typeface="Times New Roman"/>
                <a:sym typeface="Times New Roman"/>
              </a:rPr>
              <a:t>The "Stock Prediction System using Stacked-LSTM" project has several potential uses and applications in the realm of finance and investment.</a:t>
            </a:r>
            <a:endParaRPr b="1" sz="1800">
              <a:solidFill>
                <a:srgbClr val="333333"/>
              </a:solidFill>
              <a:latin typeface="Times New Roman"/>
              <a:ea typeface="Times New Roman"/>
              <a:cs typeface="Times New Roman"/>
              <a:sym typeface="Times New Roman"/>
            </a:endParaRPr>
          </a:p>
          <a:p>
            <a:pPr indent="0" lvl="0" marL="0" rtl="0" algn="l">
              <a:spcBef>
                <a:spcPts val="1000"/>
              </a:spcBef>
              <a:spcAft>
                <a:spcPts val="0"/>
              </a:spcAft>
              <a:buNone/>
            </a:pPr>
            <a:r>
              <a:t/>
            </a:r>
            <a:endParaRPr b="1" sz="1800">
              <a:solidFill>
                <a:srgbClr val="333333"/>
              </a:solidFill>
              <a:latin typeface="Times New Roman"/>
              <a:ea typeface="Times New Roman"/>
              <a:cs typeface="Times New Roman"/>
              <a:sym typeface="Times New Roman"/>
            </a:endParaRPr>
          </a:p>
          <a:p>
            <a:pPr indent="-342900" lvl="0" marL="457200" rtl="0" algn="l">
              <a:spcBef>
                <a:spcPts val="1000"/>
              </a:spcBef>
              <a:spcAft>
                <a:spcPts val="0"/>
              </a:spcAft>
              <a:buClr>
                <a:srgbClr val="333333"/>
              </a:buClr>
              <a:buSzPts val="1800"/>
              <a:buFont typeface="Times New Roman"/>
              <a:buChar char="•"/>
            </a:pPr>
            <a:r>
              <a:rPr b="1" lang="en-IN" sz="1800">
                <a:solidFill>
                  <a:srgbClr val="333333"/>
                </a:solidFill>
                <a:latin typeface="Times New Roman"/>
                <a:ea typeface="Times New Roman"/>
                <a:cs typeface="Times New Roman"/>
                <a:sym typeface="Times New Roman"/>
              </a:rPr>
              <a:t>Exchanging</a:t>
            </a:r>
            <a:r>
              <a:rPr b="1" lang="en-IN" sz="1800">
                <a:solidFill>
                  <a:srgbClr val="333333"/>
                </a:solidFill>
                <a:highlight>
                  <a:srgbClr val="FFFFFF"/>
                </a:highlight>
                <a:latin typeface="Times New Roman"/>
                <a:ea typeface="Times New Roman"/>
                <a:cs typeface="Times New Roman"/>
                <a:sym typeface="Times New Roman"/>
              </a:rPr>
              <a:t> </a:t>
            </a:r>
            <a:r>
              <a:rPr b="1" lang="en-IN" sz="1800">
                <a:solidFill>
                  <a:srgbClr val="333333"/>
                </a:solidFill>
                <a:latin typeface="Times New Roman"/>
                <a:ea typeface="Times New Roman"/>
                <a:cs typeface="Times New Roman"/>
                <a:sym typeface="Times New Roman"/>
              </a:rPr>
              <a:t>Methodology</a:t>
            </a:r>
            <a:r>
              <a:rPr b="1" lang="en-IN" sz="1800">
                <a:solidFill>
                  <a:srgbClr val="333333"/>
                </a:solidFill>
                <a:highlight>
                  <a:srgbClr val="FFFFFF"/>
                </a:highlight>
                <a:latin typeface="Times New Roman"/>
                <a:ea typeface="Times New Roman"/>
                <a:cs typeface="Times New Roman"/>
                <a:sym typeface="Times New Roman"/>
              </a:rPr>
              <a:t> </a:t>
            </a:r>
            <a:r>
              <a:rPr b="1" lang="en-IN" sz="1800">
                <a:solidFill>
                  <a:srgbClr val="333333"/>
                </a:solidFill>
                <a:latin typeface="Times New Roman"/>
                <a:ea typeface="Times New Roman"/>
                <a:cs typeface="Times New Roman"/>
                <a:sym typeface="Times New Roman"/>
              </a:rPr>
              <a:t>Improvement</a:t>
            </a:r>
            <a:r>
              <a:rPr b="1" lang="en-IN" sz="1800">
                <a:solidFill>
                  <a:srgbClr val="333333"/>
                </a:solidFill>
                <a:highlight>
                  <a:srgbClr val="FFFFFF"/>
                </a:highlight>
                <a:latin typeface="Times New Roman"/>
                <a:ea typeface="Times New Roman"/>
                <a:cs typeface="Times New Roman"/>
                <a:sym typeface="Times New Roman"/>
              </a:rPr>
              <a:t>:</a:t>
            </a:r>
            <a:endParaRPr b="1" sz="1800">
              <a:solidFill>
                <a:srgbClr val="333333"/>
              </a:solidFill>
              <a:highlight>
                <a:srgbClr val="FFFFFF"/>
              </a:highlight>
              <a:latin typeface="Times New Roman"/>
              <a:ea typeface="Times New Roman"/>
              <a:cs typeface="Times New Roman"/>
              <a:sym typeface="Times New Roman"/>
            </a:endParaRPr>
          </a:p>
          <a:p>
            <a:pPr indent="0" lvl="0" marL="457200" rtl="0" algn="l">
              <a:spcBef>
                <a:spcPts val="1000"/>
              </a:spcBef>
              <a:spcAft>
                <a:spcPts val="0"/>
              </a:spcAft>
              <a:buNone/>
            </a:pPr>
            <a:r>
              <a:rPr lang="en-IN" sz="1800">
                <a:solidFill>
                  <a:srgbClr val="333333"/>
                </a:solidFill>
                <a:highlight>
                  <a:srgbClr val="FFFFFF"/>
                </a:highlight>
                <a:latin typeface="Times New Roman"/>
                <a:ea typeface="Times New Roman"/>
                <a:cs typeface="Times New Roman"/>
                <a:sym typeface="Times New Roman"/>
              </a:rPr>
              <a:t>The </a:t>
            </a:r>
            <a:r>
              <a:rPr lang="en-IN" sz="1800">
                <a:solidFill>
                  <a:srgbClr val="333333"/>
                </a:solidFill>
                <a:latin typeface="Times New Roman"/>
                <a:ea typeface="Times New Roman"/>
                <a:cs typeface="Times New Roman"/>
                <a:sym typeface="Times New Roman"/>
              </a:rPr>
              <a:t>exact</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expectations</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created</a:t>
            </a:r>
            <a:r>
              <a:rPr lang="en-IN" sz="1800">
                <a:solidFill>
                  <a:srgbClr val="333333"/>
                </a:solidFill>
                <a:highlight>
                  <a:srgbClr val="FFFFFF"/>
                </a:highlight>
                <a:latin typeface="Times New Roman"/>
                <a:ea typeface="Times New Roman"/>
                <a:cs typeface="Times New Roman"/>
                <a:sym typeface="Times New Roman"/>
              </a:rPr>
              <a:t> by the </a:t>
            </a:r>
            <a:r>
              <a:rPr lang="en-IN" sz="1800">
                <a:solidFill>
                  <a:srgbClr val="333333"/>
                </a:solidFill>
                <a:latin typeface="Times New Roman"/>
                <a:ea typeface="Times New Roman"/>
                <a:cs typeface="Times New Roman"/>
                <a:sym typeface="Times New Roman"/>
              </a:rPr>
              <a:t>framework</a:t>
            </a:r>
            <a:r>
              <a:rPr lang="en-IN" sz="1800">
                <a:solidFill>
                  <a:srgbClr val="333333"/>
                </a:solidFill>
                <a:highlight>
                  <a:srgbClr val="FFFFFF"/>
                </a:highlight>
                <a:latin typeface="Times New Roman"/>
                <a:ea typeface="Times New Roman"/>
                <a:cs typeface="Times New Roman"/>
                <a:sym typeface="Times New Roman"/>
              </a:rPr>
              <a:t> can serve as the </a:t>
            </a:r>
            <a:r>
              <a:rPr lang="en-IN" sz="1800">
                <a:solidFill>
                  <a:srgbClr val="333333"/>
                </a:solidFill>
                <a:latin typeface="Times New Roman"/>
                <a:ea typeface="Times New Roman"/>
                <a:cs typeface="Times New Roman"/>
                <a:sym typeface="Times New Roman"/>
              </a:rPr>
              <a:t>premise</a:t>
            </a:r>
            <a:r>
              <a:rPr lang="en-IN" sz="1800">
                <a:solidFill>
                  <a:srgbClr val="333333"/>
                </a:solidFill>
                <a:highlight>
                  <a:srgbClr val="FFFFFF"/>
                </a:highlight>
                <a:latin typeface="Times New Roman"/>
                <a:ea typeface="Times New Roman"/>
                <a:cs typeface="Times New Roman"/>
                <a:sym typeface="Times New Roman"/>
              </a:rPr>
              <a:t> for </a:t>
            </a:r>
            <a:r>
              <a:rPr lang="en-IN" sz="1800">
                <a:solidFill>
                  <a:srgbClr val="333333"/>
                </a:solidFill>
                <a:latin typeface="Times New Roman"/>
                <a:ea typeface="Times New Roman"/>
                <a:cs typeface="Times New Roman"/>
                <a:sym typeface="Times New Roman"/>
              </a:rPr>
              <a:t>creating</a:t>
            </a:r>
            <a:r>
              <a:rPr lang="en-IN" sz="1800">
                <a:solidFill>
                  <a:srgbClr val="333333"/>
                </a:solidFill>
                <a:highlight>
                  <a:srgbClr val="FFFFFF"/>
                </a:highlight>
                <a:latin typeface="Times New Roman"/>
                <a:ea typeface="Times New Roman"/>
                <a:cs typeface="Times New Roman"/>
                <a:sym typeface="Times New Roman"/>
              </a:rPr>
              <a:t> algorithmic </a:t>
            </a:r>
            <a:r>
              <a:rPr lang="en-IN" sz="1800">
                <a:solidFill>
                  <a:srgbClr val="333333"/>
                </a:solidFill>
                <a:latin typeface="Times New Roman"/>
                <a:ea typeface="Times New Roman"/>
                <a:cs typeface="Times New Roman"/>
                <a:sym typeface="Times New Roman"/>
              </a:rPr>
              <a:t>exchanging</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procedures</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Dealers</a:t>
            </a:r>
            <a:r>
              <a:rPr lang="en-IN" sz="1800">
                <a:solidFill>
                  <a:srgbClr val="333333"/>
                </a:solidFill>
                <a:highlight>
                  <a:srgbClr val="FFFFFF"/>
                </a:highlight>
                <a:latin typeface="Times New Roman"/>
                <a:ea typeface="Times New Roman"/>
                <a:cs typeface="Times New Roman"/>
                <a:sym typeface="Times New Roman"/>
              </a:rPr>
              <a:t> can </a:t>
            </a:r>
            <a:r>
              <a:rPr lang="en-IN" sz="1800">
                <a:solidFill>
                  <a:srgbClr val="333333"/>
                </a:solidFill>
                <a:latin typeface="Times New Roman"/>
                <a:ea typeface="Times New Roman"/>
                <a:cs typeface="Times New Roman"/>
                <a:sym typeface="Times New Roman"/>
              </a:rPr>
              <a:t>utilize</a:t>
            </a:r>
            <a:r>
              <a:rPr lang="en-IN" sz="1800">
                <a:solidFill>
                  <a:srgbClr val="333333"/>
                </a:solidFill>
                <a:highlight>
                  <a:srgbClr val="FFFFFF"/>
                </a:highlight>
                <a:latin typeface="Times New Roman"/>
                <a:ea typeface="Times New Roman"/>
                <a:cs typeface="Times New Roman"/>
                <a:sym typeface="Times New Roman"/>
              </a:rPr>
              <a:t> these </a:t>
            </a:r>
            <a:r>
              <a:rPr lang="en-IN" sz="1800">
                <a:solidFill>
                  <a:srgbClr val="333333"/>
                </a:solidFill>
                <a:latin typeface="Times New Roman"/>
                <a:ea typeface="Times New Roman"/>
                <a:cs typeface="Times New Roman"/>
                <a:sym typeface="Times New Roman"/>
              </a:rPr>
              <a:t>forecasts</a:t>
            </a:r>
            <a:r>
              <a:rPr lang="en-IN" sz="1800">
                <a:solidFill>
                  <a:srgbClr val="333333"/>
                </a:solidFill>
                <a:highlight>
                  <a:srgbClr val="FFFFFF"/>
                </a:highlight>
                <a:latin typeface="Times New Roman"/>
                <a:ea typeface="Times New Roman"/>
                <a:cs typeface="Times New Roman"/>
                <a:sym typeface="Times New Roman"/>
              </a:rPr>
              <a:t> to </a:t>
            </a:r>
            <a:r>
              <a:rPr lang="en-IN" sz="1800">
                <a:solidFill>
                  <a:srgbClr val="333333"/>
                </a:solidFill>
                <a:latin typeface="Times New Roman"/>
                <a:ea typeface="Times New Roman"/>
                <a:cs typeface="Times New Roman"/>
                <a:sym typeface="Times New Roman"/>
              </a:rPr>
              <a:t>computerize</a:t>
            </a:r>
            <a:r>
              <a:rPr lang="en-IN" sz="1800">
                <a:solidFill>
                  <a:srgbClr val="333333"/>
                </a:solidFill>
                <a:highlight>
                  <a:srgbClr val="FFFFFF"/>
                </a:highlight>
                <a:latin typeface="Times New Roman"/>
                <a:ea typeface="Times New Roman"/>
                <a:cs typeface="Times New Roman"/>
                <a:sym typeface="Times New Roman"/>
              </a:rPr>
              <a:t> buy/sell </a:t>
            </a:r>
            <a:r>
              <a:rPr lang="en-IN" sz="1800">
                <a:solidFill>
                  <a:srgbClr val="333333"/>
                </a:solidFill>
                <a:latin typeface="Times New Roman"/>
                <a:ea typeface="Times New Roman"/>
                <a:cs typeface="Times New Roman"/>
                <a:sym typeface="Times New Roman"/>
              </a:rPr>
              <a:t>choices</a:t>
            </a:r>
            <a:r>
              <a:rPr lang="en-IN" sz="1800">
                <a:solidFill>
                  <a:srgbClr val="333333"/>
                </a:solidFill>
                <a:highlight>
                  <a:srgbClr val="FFFFFF"/>
                </a:highlight>
                <a:latin typeface="Times New Roman"/>
                <a:ea typeface="Times New Roman"/>
                <a:cs typeface="Times New Roman"/>
                <a:sym typeface="Times New Roman"/>
              </a:rPr>
              <a:t>, optimize portfolio </a:t>
            </a:r>
            <a:r>
              <a:rPr lang="en-IN" sz="1800">
                <a:solidFill>
                  <a:srgbClr val="333333"/>
                </a:solidFill>
                <a:latin typeface="Times New Roman"/>
                <a:ea typeface="Times New Roman"/>
                <a:cs typeface="Times New Roman"/>
                <a:sym typeface="Times New Roman"/>
              </a:rPr>
              <a:t>allotments</a:t>
            </a:r>
            <a:r>
              <a:rPr lang="en-IN" sz="1800">
                <a:solidFill>
                  <a:srgbClr val="333333"/>
                </a:solidFill>
                <a:highlight>
                  <a:srgbClr val="FFFFFF"/>
                </a:highlight>
                <a:latin typeface="Times New Roman"/>
                <a:ea typeface="Times New Roman"/>
                <a:cs typeface="Times New Roman"/>
                <a:sym typeface="Times New Roman"/>
              </a:rPr>
              <a:t>, and capitalize on short-term </a:t>
            </a:r>
            <a:r>
              <a:rPr lang="en-IN" sz="1800">
                <a:solidFill>
                  <a:srgbClr val="333333"/>
                </a:solidFill>
                <a:latin typeface="Times New Roman"/>
                <a:ea typeface="Times New Roman"/>
                <a:cs typeface="Times New Roman"/>
                <a:sym typeface="Times New Roman"/>
              </a:rPr>
              <a:t>showcase</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patterns</a:t>
            </a:r>
            <a:r>
              <a:rPr lang="en-IN" sz="1800">
                <a:solidFill>
                  <a:srgbClr val="333333"/>
                </a:solidFill>
                <a:highlight>
                  <a:srgbClr val="FFFFFF"/>
                </a:highlight>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342900" lvl="0" marL="457200" rtl="0" algn="l">
              <a:spcBef>
                <a:spcPts val="1000"/>
              </a:spcBef>
              <a:spcAft>
                <a:spcPts val="0"/>
              </a:spcAft>
              <a:buClr>
                <a:srgbClr val="333333"/>
              </a:buClr>
              <a:buSzPts val="1800"/>
              <a:buFont typeface="Times New Roman"/>
              <a:buChar char="•"/>
            </a:pPr>
            <a:r>
              <a:rPr b="1" lang="en-IN" sz="1800">
                <a:solidFill>
                  <a:srgbClr val="333333"/>
                </a:solidFill>
                <a:latin typeface="Times New Roman"/>
                <a:ea typeface="Times New Roman"/>
                <a:cs typeface="Times New Roman"/>
                <a:sym typeface="Times New Roman"/>
              </a:rPr>
              <a:t>Risk Management</a:t>
            </a:r>
            <a:r>
              <a:rPr b="1" lang="en-IN" sz="1800">
                <a:solidFill>
                  <a:srgbClr val="333333"/>
                </a:solidFill>
                <a:highlight>
                  <a:srgbClr val="FFFFFF"/>
                </a:highlight>
                <a:latin typeface="Times New Roman"/>
                <a:ea typeface="Times New Roman"/>
                <a:cs typeface="Times New Roman"/>
                <a:sym typeface="Times New Roman"/>
              </a:rPr>
              <a:t>:</a:t>
            </a:r>
            <a:endParaRPr b="1" sz="1800">
              <a:solidFill>
                <a:srgbClr val="333333"/>
              </a:solidFill>
              <a:highlight>
                <a:srgbClr val="FFFFFF"/>
              </a:highlight>
              <a:latin typeface="Times New Roman"/>
              <a:ea typeface="Times New Roman"/>
              <a:cs typeface="Times New Roman"/>
              <a:sym typeface="Times New Roman"/>
            </a:endParaRPr>
          </a:p>
          <a:p>
            <a:pPr indent="0" lvl="0" marL="457200" rtl="0" algn="l">
              <a:spcBef>
                <a:spcPts val="1000"/>
              </a:spcBef>
              <a:spcAft>
                <a:spcPts val="0"/>
              </a:spcAft>
              <a:buNone/>
            </a:pPr>
            <a:r>
              <a:rPr lang="en-IN" sz="1800">
                <a:solidFill>
                  <a:srgbClr val="333333"/>
                </a:solidFill>
                <a:latin typeface="Times New Roman"/>
                <a:ea typeface="Times New Roman"/>
                <a:cs typeface="Times New Roman"/>
                <a:sym typeface="Times New Roman"/>
              </a:rPr>
              <a:t>Speculators</a:t>
            </a:r>
            <a:r>
              <a:rPr lang="en-IN" sz="1800">
                <a:solidFill>
                  <a:srgbClr val="333333"/>
                </a:solidFill>
                <a:highlight>
                  <a:srgbClr val="FFFFFF"/>
                </a:highlight>
                <a:latin typeface="Times New Roman"/>
                <a:ea typeface="Times New Roman"/>
                <a:cs typeface="Times New Roman"/>
                <a:sym typeface="Times New Roman"/>
              </a:rPr>
              <a:t> and </a:t>
            </a:r>
            <a:r>
              <a:rPr lang="en-IN" sz="1800">
                <a:solidFill>
                  <a:srgbClr val="333333"/>
                </a:solidFill>
                <a:latin typeface="Times New Roman"/>
                <a:ea typeface="Times New Roman"/>
                <a:cs typeface="Times New Roman"/>
                <a:sym typeface="Times New Roman"/>
              </a:rPr>
              <a:t>finance</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directors</a:t>
            </a:r>
            <a:r>
              <a:rPr lang="en-IN" sz="1800">
                <a:solidFill>
                  <a:srgbClr val="333333"/>
                </a:solidFill>
                <a:highlight>
                  <a:srgbClr val="FFFFFF"/>
                </a:highlight>
                <a:latin typeface="Times New Roman"/>
                <a:ea typeface="Times New Roman"/>
                <a:cs typeface="Times New Roman"/>
                <a:sym typeface="Times New Roman"/>
              </a:rPr>
              <a:t> can </a:t>
            </a:r>
            <a:r>
              <a:rPr lang="en-IN" sz="1800">
                <a:solidFill>
                  <a:srgbClr val="333333"/>
                </a:solidFill>
                <a:latin typeface="Times New Roman"/>
                <a:ea typeface="Times New Roman"/>
                <a:cs typeface="Times New Roman"/>
                <a:sym typeface="Times New Roman"/>
              </a:rPr>
              <a:t>use</a:t>
            </a:r>
            <a:r>
              <a:rPr lang="en-IN" sz="1800">
                <a:solidFill>
                  <a:srgbClr val="333333"/>
                </a:solidFill>
                <a:highlight>
                  <a:srgbClr val="FFFFFF"/>
                </a:highlight>
                <a:latin typeface="Times New Roman"/>
                <a:ea typeface="Times New Roman"/>
                <a:cs typeface="Times New Roman"/>
                <a:sym typeface="Times New Roman"/>
              </a:rPr>
              <a:t> the </a:t>
            </a:r>
            <a:r>
              <a:rPr lang="en-IN" sz="1800">
                <a:solidFill>
                  <a:srgbClr val="333333"/>
                </a:solidFill>
                <a:latin typeface="Times New Roman"/>
                <a:ea typeface="Times New Roman"/>
                <a:cs typeface="Times New Roman"/>
                <a:sym typeface="Times New Roman"/>
              </a:rPr>
              <a:t>expectations</a:t>
            </a:r>
            <a:r>
              <a:rPr lang="en-IN" sz="1800">
                <a:solidFill>
                  <a:srgbClr val="333333"/>
                </a:solidFill>
                <a:highlight>
                  <a:srgbClr val="FFFFFF"/>
                </a:highlight>
                <a:latin typeface="Times New Roman"/>
                <a:ea typeface="Times New Roman"/>
                <a:cs typeface="Times New Roman"/>
                <a:sym typeface="Times New Roman"/>
              </a:rPr>
              <a:t> to </a:t>
            </a:r>
            <a:r>
              <a:rPr lang="en-IN" sz="1800">
                <a:solidFill>
                  <a:srgbClr val="333333"/>
                </a:solidFill>
                <a:latin typeface="Times New Roman"/>
                <a:ea typeface="Times New Roman"/>
                <a:cs typeface="Times New Roman"/>
                <a:sym typeface="Times New Roman"/>
              </a:rPr>
              <a:t>evaluate</a:t>
            </a:r>
            <a:r>
              <a:rPr lang="en-IN" sz="1800">
                <a:solidFill>
                  <a:srgbClr val="333333"/>
                </a:solidFill>
                <a:highlight>
                  <a:srgbClr val="FFFFFF"/>
                </a:highlight>
                <a:latin typeface="Times New Roman"/>
                <a:ea typeface="Times New Roman"/>
                <a:cs typeface="Times New Roman"/>
                <a:sym typeface="Times New Roman"/>
              </a:rPr>
              <a:t> and </a:t>
            </a:r>
            <a:r>
              <a:rPr lang="en-IN" sz="1800">
                <a:solidFill>
                  <a:srgbClr val="333333"/>
                </a:solidFill>
                <a:latin typeface="Times New Roman"/>
                <a:ea typeface="Times New Roman"/>
                <a:cs typeface="Times New Roman"/>
                <a:sym typeface="Times New Roman"/>
              </a:rPr>
              <a:t>oversee</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dangers</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related</a:t>
            </a:r>
            <a:r>
              <a:rPr lang="en-IN" sz="1800">
                <a:solidFill>
                  <a:srgbClr val="333333"/>
                </a:solidFill>
                <a:highlight>
                  <a:srgbClr val="FFFFFF"/>
                </a:highlight>
                <a:latin typeface="Times New Roman"/>
                <a:ea typeface="Times New Roman"/>
                <a:cs typeface="Times New Roman"/>
                <a:sym typeface="Times New Roman"/>
              </a:rPr>
              <a:t> with their </a:t>
            </a:r>
            <a:r>
              <a:rPr lang="en-IN" sz="1800">
                <a:solidFill>
                  <a:srgbClr val="333333"/>
                </a:solidFill>
                <a:latin typeface="Times New Roman"/>
                <a:ea typeface="Times New Roman"/>
                <a:cs typeface="Times New Roman"/>
                <a:sym typeface="Times New Roman"/>
              </a:rPr>
              <a:t>venture</a:t>
            </a:r>
            <a:r>
              <a:rPr lang="en-IN" sz="1800">
                <a:solidFill>
                  <a:srgbClr val="333333"/>
                </a:solidFill>
                <a:highlight>
                  <a:srgbClr val="FFFFFF"/>
                </a:highlight>
                <a:latin typeface="Times New Roman"/>
                <a:ea typeface="Times New Roman"/>
                <a:cs typeface="Times New Roman"/>
                <a:sym typeface="Times New Roman"/>
              </a:rPr>
              <a:t> portfolios. By </a:t>
            </a:r>
            <a:r>
              <a:rPr lang="en-IN" sz="1800">
                <a:solidFill>
                  <a:srgbClr val="333333"/>
                </a:solidFill>
                <a:latin typeface="Times New Roman"/>
                <a:ea typeface="Times New Roman"/>
                <a:cs typeface="Times New Roman"/>
                <a:sym typeface="Times New Roman"/>
              </a:rPr>
              <a:t>joining</a:t>
            </a:r>
            <a:r>
              <a:rPr lang="en-IN" sz="1800">
                <a:solidFill>
                  <a:srgbClr val="333333"/>
                </a:solidFill>
                <a:highlight>
                  <a:srgbClr val="FFFFFF"/>
                </a:highlight>
                <a:latin typeface="Times New Roman"/>
                <a:ea typeface="Times New Roman"/>
                <a:cs typeface="Times New Roman"/>
                <a:sym typeface="Times New Roman"/>
              </a:rPr>
              <a:t> forecasted stock </a:t>
            </a:r>
            <a:r>
              <a:rPr lang="en-IN" sz="1800">
                <a:solidFill>
                  <a:srgbClr val="333333"/>
                </a:solidFill>
                <a:latin typeface="Times New Roman"/>
                <a:ea typeface="Times New Roman"/>
                <a:cs typeface="Times New Roman"/>
                <a:sym typeface="Times New Roman"/>
              </a:rPr>
              <a:t>costs</a:t>
            </a:r>
            <a:r>
              <a:rPr lang="en-IN" sz="1800">
                <a:solidFill>
                  <a:srgbClr val="333333"/>
                </a:solidFill>
                <a:highlight>
                  <a:srgbClr val="FFFFFF"/>
                </a:highlight>
                <a:latin typeface="Times New Roman"/>
                <a:ea typeface="Times New Roman"/>
                <a:cs typeface="Times New Roman"/>
                <a:sym typeface="Times New Roman"/>
              </a:rPr>
              <a:t> into </a:t>
            </a:r>
            <a:r>
              <a:rPr lang="en-IN" sz="1800">
                <a:solidFill>
                  <a:srgbClr val="333333"/>
                </a:solidFill>
                <a:latin typeface="Times New Roman"/>
                <a:ea typeface="Times New Roman"/>
                <a:cs typeface="Times New Roman"/>
                <a:sym typeface="Times New Roman"/>
              </a:rPr>
              <a:t>hazard</a:t>
            </a:r>
            <a:r>
              <a:rPr lang="en-IN" sz="1800">
                <a:solidFill>
                  <a:srgbClr val="333333"/>
                </a:solidFill>
                <a:highlight>
                  <a:srgbClr val="FFFFFF"/>
                </a:highlight>
                <a:latin typeface="Times New Roman"/>
                <a:ea typeface="Times New Roman"/>
                <a:cs typeface="Times New Roman"/>
                <a:sym typeface="Times New Roman"/>
              </a:rPr>
              <a:t> models, they can make more </a:t>
            </a:r>
            <a:r>
              <a:rPr lang="en-IN" sz="1800">
                <a:solidFill>
                  <a:srgbClr val="333333"/>
                </a:solidFill>
                <a:latin typeface="Times New Roman"/>
                <a:ea typeface="Times New Roman"/>
                <a:cs typeface="Times New Roman"/>
                <a:sym typeface="Times New Roman"/>
              </a:rPr>
              <a:t>educated</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choices</a:t>
            </a:r>
            <a:r>
              <a:rPr lang="en-IN" sz="1800">
                <a:solidFill>
                  <a:srgbClr val="333333"/>
                </a:solidFill>
                <a:highlight>
                  <a:srgbClr val="FFFFFF"/>
                </a:highlight>
                <a:latin typeface="Times New Roman"/>
                <a:ea typeface="Times New Roman"/>
                <a:cs typeface="Times New Roman"/>
                <a:sym typeface="Times New Roman"/>
              </a:rPr>
              <a:t> to </a:t>
            </a:r>
            <a:r>
              <a:rPr lang="en-IN" sz="1800">
                <a:solidFill>
                  <a:srgbClr val="333333"/>
                </a:solidFill>
                <a:latin typeface="Times New Roman"/>
                <a:ea typeface="Times New Roman"/>
                <a:cs typeface="Times New Roman"/>
                <a:sym typeface="Times New Roman"/>
              </a:rPr>
              <a:t>moderate</a:t>
            </a:r>
            <a:r>
              <a:rPr lang="en-IN" sz="1800">
                <a:solidFill>
                  <a:srgbClr val="333333"/>
                </a:solidFill>
                <a:highlight>
                  <a:srgbClr val="FFFFFF"/>
                </a:highlight>
                <a:latin typeface="Times New Roman"/>
                <a:ea typeface="Times New Roman"/>
                <a:cs typeface="Times New Roman"/>
                <a:sym typeface="Times New Roman"/>
              </a:rPr>
              <a:t> potential </a:t>
            </a:r>
            <a:r>
              <a:rPr lang="en-IN" sz="1800">
                <a:solidFill>
                  <a:srgbClr val="333333"/>
                </a:solidFill>
                <a:latin typeface="Times New Roman"/>
                <a:ea typeface="Times New Roman"/>
                <a:cs typeface="Times New Roman"/>
                <a:sym typeface="Times New Roman"/>
              </a:rPr>
              <a:t>misfortunes</a:t>
            </a:r>
            <a:r>
              <a:rPr lang="en-IN" sz="1800">
                <a:solidFill>
                  <a:srgbClr val="333333"/>
                </a:solidFill>
                <a:highlight>
                  <a:srgbClr val="FFFFFF"/>
                </a:highlight>
                <a:latin typeface="Times New Roman"/>
                <a:ea typeface="Times New Roman"/>
                <a:cs typeface="Times New Roman"/>
                <a:sym typeface="Times New Roman"/>
              </a:rPr>
              <a:t>.</a:t>
            </a:r>
            <a:endParaRPr sz="1800">
              <a:solidFill>
                <a:srgbClr val="333333"/>
              </a:solidFill>
              <a:highlight>
                <a:srgbClr val="FFFFFF"/>
              </a:highlight>
              <a:latin typeface="Times New Roman"/>
              <a:ea typeface="Times New Roman"/>
              <a:cs typeface="Times New Roman"/>
              <a:sym typeface="Times New Roman"/>
            </a:endParaRPr>
          </a:p>
          <a:p>
            <a:pPr indent="-342900" lvl="0" marL="457200" rtl="0" algn="l">
              <a:spcBef>
                <a:spcPts val="1000"/>
              </a:spcBef>
              <a:spcAft>
                <a:spcPts val="0"/>
              </a:spcAft>
              <a:buClr>
                <a:srgbClr val="333333"/>
              </a:buClr>
              <a:buSzPts val="1800"/>
              <a:buFont typeface="Times New Roman"/>
              <a:buChar char="•"/>
            </a:pPr>
            <a:r>
              <a:rPr b="1" lang="en-IN" sz="1800">
                <a:solidFill>
                  <a:srgbClr val="333333"/>
                </a:solidFill>
                <a:highlight>
                  <a:srgbClr val="FFFFFF"/>
                </a:highlight>
                <a:latin typeface="Times New Roman"/>
                <a:ea typeface="Times New Roman"/>
                <a:cs typeface="Times New Roman"/>
                <a:sym typeface="Times New Roman"/>
              </a:rPr>
              <a:t>Portfolio Optimization:</a:t>
            </a:r>
            <a:endParaRPr b="1" sz="1800">
              <a:solidFill>
                <a:srgbClr val="333333"/>
              </a:solidFill>
              <a:highlight>
                <a:srgbClr val="FFFFFF"/>
              </a:highlight>
              <a:latin typeface="Times New Roman"/>
              <a:ea typeface="Times New Roman"/>
              <a:cs typeface="Times New Roman"/>
              <a:sym typeface="Times New Roman"/>
            </a:endParaRPr>
          </a:p>
          <a:p>
            <a:pPr indent="0" lvl="0" marL="457200" rtl="0" algn="l">
              <a:spcBef>
                <a:spcPts val="1000"/>
              </a:spcBef>
              <a:spcAft>
                <a:spcPts val="0"/>
              </a:spcAft>
              <a:buNone/>
            </a:pPr>
            <a:r>
              <a:rPr lang="en-IN" sz="1800">
                <a:solidFill>
                  <a:srgbClr val="333333"/>
                </a:solidFill>
                <a:highlight>
                  <a:srgbClr val="FFFFFF"/>
                </a:highlight>
                <a:latin typeface="Times New Roman"/>
                <a:ea typeface="Times New Roman"/>
                <a:cs typeface="Times New Roman"/>
                <a:sym typeface="Times New Roman"/>
              </a:rPr>
              <a:t>The system's </a:t>
            </a:r>
            <a:r>
              <a:rPr lang="en-IN" sz="1800">
                <a:solidFill>
                  <a:srgbClr val="333333"/>
                </a:solidFill>
                <a:latin typeface="Times New Roman"/>
                <a:ea typeface="Times New Roman"/>
                <a:cs typeface="Times New Roman"/>
                <a:sym typeface="Times New Roman"/>
              </a:rPr>
              <a:t>expectations</a:t>
            </a:r>
            <a:r>
              <a:rPr lang="en-IN" sz="1800">
                <a:solidFill>
                  <a:srgbClr val="333333"/>
                </a:solidFill>
                <a:highlight>
                  <a:srgbClr val="FFFFFF"/>
                </a:highlight>
                <a:latin typeface="Times New Roman"/>
                <a:ea typeface="Times New Roman"/>
                <a:cs typeface="Times New Roman"/>
                <a:sym typeface="Times New Roman"/>
              </a:rPr>
              <a:t> can </a:t>
            </a:r>
            <a:r>
              <a:rPr lang="en-IN" sz="1800">
                <a:solidFill>
                  <a:srgbClr val="333333"/>
                </a:solidFill>
                <a:latin typeface="Times New Roman"/>
                <a:ea typeface="Times New Roman"/>
                <a:cs typeface="Times New Roman"/>
                <a:sym typeface="Times New Roman"/>
              </a:rPr>
              <a:t>help</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within the</a:t>
            </a:r>
            <a:r>
              <a:rPr lang="en-IN" sz="1800">
                <a:solidFill>
                  <a:srgbClr val="333333"/>
                </a:solidFill>
                <a:highlight>
                  <a:srgbClr val="FFFFFF"/>
                </a:highlight>
                <a:latin typeface="Times New Roman"/>
                <a:ea typeface="Times New Roman"/>
                <a:cs typeface="Times New Roman"/>
                <a:sym typeface="Times New Roman"/>
              </a:rPr>
              <a:t> optimization of </a:t>
            </a:r>
            <a:r>
              <a:rPr lang="en-IN" sz="1800">
                <a:solidFill>
                  <a:srgbClr val="333333"/>
                </a:solidFill>
                <a:latin typeface="Times New Roman"/>
                <a:ea typeface="Times New Roman"/>
                <a:cs typeface="Times New Roman"/>
                <a:sym typeface="Times New Roman"/>
              </a:rPr>
              <a:t>speculation</a:t>
            </a:r>
            <a:r>
              <a:rPr lang="en-IN" sz="1800">
                <a:solidFill>
                  <a:srgbClr val="333333"/>
                </a:solidFill>
                <a:highlight>
                  <a:srgbClr val="FFFFFF"/>
                </a:highlight>
                <a:latin typeface="Times New Roman"/>
                <a:ea typeface="Times New Roman"/>
                <a:cs typeface="Times New Roman"/>
                <a:sym typeface="Times New Roman"/>
              </a:rPr>
              <a:t> portfolios by </a:t>
            </a:r>
            <a:r>
              <a:rPr lang="en-IN" sz="1800">
                <a:solidFill>
                  <a:srgbClr val="333333"/>
                </a:solidFill>
                <a:latin typeface="Times New Roman"/>
                <a:ea typeface="Times New Roman"/>
                <a:cs typeface="Times New Roman"/>
                <a:sym typeface="Times New Roman"/>
              </a:rPr>
              <a:t>recognizing</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resources</a:t>
            </a:r>
            <a:r>
              <a:rPr lang="en-IN" sz="1800">
                <a:solidFill>
                  <a:srgbClr val="333333"/>
                </a:solidFill>
                <a:highlight>
                  <a:srgbClr val="FFFFFF"/>
                </a:highlight>
                <a:latin typeface="Times New Roman"/>
                <a:ea typeface="Times New Roman"/>
                <a:cs typeface="Times New Roman"/>
                <a:sym typeface="Times New Roman"/>
              </a:rPr>
              <a:t> with </a:t>
            </a:r>
            <a:r>
              <a:rPr lang="en-IN" sz="1800">
                <a:solidFill>
                  <a:srgbClr val="333333"/>
                </a:solidFill>
                <a:latin typeface="Times New Roman"/>
                <a:ea typeface="Times New Roman"/>
                <a:cs typeface="Times New Roman"/>
                <a:sym typeface="Times New Roman"/>
              </a:rPr>
              <a:t>tall</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anticipated</a:t>
            </a:r>
            <a:r>
              <a:rPr lang="en-IN" sz="1800">
                <a:solidFill>
                  <a:srgbClr val="333333"/>
                </a:solidFill>
                <a:highlight>
                  <a:srgbClr val="FFFFFF"/>
                </a:highlight>
                <a:latin typeface="Times New Roman"/>
                <a:ea typeface="Times New Roman"/>
                <a:cs typeface="Times New Roman"/>
                <a:sym typeface="Times New Roman"/>
              </a:rPr>
              <a:t> returns or </a:t>
            </a:r>
            <a:r>
              <a:rPr lang="en-IN" sz="1800">
                <a:solidFill>
                  <a:srgbClr val="333333"/>
                </a:solidFill>
                <a:latin typeface="Times New Roman"/>
                <a:ea typeface="Times New Roman"/>
                <a:cs typeface="Times New Roman"/>
                <a:sym typeface="Times New Roman"/>
              </a:rPr>
              <a:t>moo</a:t>
            </a:r>
            <a:r>
              <a:rPr lang="en-IN" sz="1800">
                <a:solidFill>
                  <a:srgbClr val="333333"/>
                </a:solidFill>
                <a:highlight>
                  <a:srgbClr val="FFFFFF"/>
                </a:highlight>
                <a:latin typeface="Times New Roman"/>
                <a:ea typeface="Times New Roman"/>
                <a:cs typeface="Times New Roman"/>
                <a:sym typeface="Times New Roman"/>
              </a:rPr>
              <a:t> </a:t>
            </a:r>
            <a:r>
              <a:rPr lang="en-IN" sz="1800">
                <a:solidFill>
                  <a:srgbClr val="333333"/>
                </a:solidFill>
                <a:latin typeface="Times New Roman"/>
                <a:ea typeface="Times New Roman"/>
                <a:cs typeface="Times New Roman"/>
                <a:sym typeface="Times New Roman"/>
              </a:rPr>
              <a:t>instability</a:t>
            </a:r>
            <a:r>
              <a:rPr lang="en-IN" sz="1800">
                <a:solidFill>
                  <a:srgbClr val="333333"/>
                </a:solidFill>
                <a:highlight>
                  <a:srgbClr val="FFFFFF"/>
                </a:highlight>
                <a:latin typeface="Times New Roman"/>
                <a:ea typeface="Times New Roman"/>
                <a:cs typeface="Times New Roman"/>
                <a:sym typeface="Times New Roman"/>
              </a:rPr>
              <a:t>. Portfolio </a:t>
            </a:r>
            <a:r>
              <a:rPr lang="en-IN" sz="1800">
                <a:solidFill>
                  <a:srgbClr val="333333"/>
                </a:solidFill>
                <a:latin typeface="Times New Roman"/>
                <a:ea typeface="Times New Roman"/>
                <a:cs typeface="Times New Roman"/>
                <a:sym typeface="Times New Roman"/>
              </a:rPr>
              <a:t>supervisors</a:t>
            </a:r>
            <a:r>
              <a:rPr lang="en-IN" sz="1800">
                <a:solidFill>
                  <a:srgbClr val="333333"/>
                </a:solidFill>
                <a:highlight>
                  <a:srgbClr val="FFFFFF"/>
                </a:highlight>
                <a:latin typeface="Times New Roman"/>
                <a:ea typeface="Times New Roman"/>
                <a:cs typeface="Times New Roman"/>
                <a:sym typeface="Times New Roman"/>
              </a:rPr>
              <a:t> can </a:t>
            </a:r>
            <a:r>
              <a:rPr lang="en-IN" sz="1800">
                <a:solidFill>
                  <a:srgbClr val="333333"/>
                </a:solidFill>
                <a:latin typeface="Times New Roman"/>
                <a:ea typeface="Times New Roman"/>
                <a:cs typeface="Times New Roman"/>
                <a:sym typeface="Times New Roman"/>
              </a:rPr>
              <a:t>utilize</a:t>
            </a:r>
            <a:r>
              <a:rPr lang="en-IN" sz="1800">
                <a:solidFill>
                  <a:srgbClr val="333333"/>
                </a:solidFill>
                <a:highlight>
                  <a:srgbClr val="FFFFFF"/>
                </a:highlight>
                <a:latin typeface="Times New Roman"/>
                <a:ea typeface="Times New Roman"/>
                <a:cs typeface="Times New Roman"/>
                <a:sym typeface="Times New Roman"/>
              </a:rPr>
              <a:t> these </a:t>
            </a:r>
            <a:r>
              <a:rPr lang="en-IN" sz="1800">
                <a:solidFill>
                  <a:srgbClr val="333333"/>
                </a:solidFill>
                <a:latin typeface="Times New Roman"/>
                <a:ea typeface="Times New Roman"/>
                <a:cs typeface="Times New Roman"/>
                <a:sym typeface="Times New Roman"/>
              </a:rPr>
              <a:t>bits of knowledge</a:t>
            </a:r>
            <a:r>
              <a:rPr lang="en-IN" sz="1800">
                <a:solidFill>
                  <a:srgbClr val="333333"/>
                </a:solidFill>
                <a:highlight>
                  <a:srgbClr val="FFFFFF"/>
                </a:highlight>
                <a:latin typeface="Times New Roman"/>
                <a:ea typeface="Times New Roman"/>
                <a:cs typeface="Times New Roman"/>
                <a:sym typeface="Times New Roman"/>
              </a:rPr>
              <a:t> to rebalance their portfolios and maximize returns </a:t>
            </a:r>
            <a:r>
              <a:rPr lang="en-IN" sz="1800">
                <a:solidFill>
                  <a:srgbClr val="333333"/>
                </a:solidFill>
                <a:latin typeface="Times New Roman"/>
                <a:ea typeface="Times New Roman"/>
                <a:cs typeface="Times New Roman"/>
                <a:sym typeface="Times New Roman"/>
              </a:rPr>
              <a:t>whereas</a:t>
            </a:r>
            <a:r>
              <a:rPr lang="en-IN" sz="1800">
                <a:solidFill>
                  <a:srgbClr val="333333"/>
                </a:solidFill>
                <a:highlight>
                  <a:srgbClr val="FFFFFF"/>
                </a:highlight>
                <a:latin typeface="Times New Roman"/>
                <a:ea typeface="Times New Roman"/>
                <a:cs typeface="Times New Roman"/>
                <a:sym typeface="Times New Roman"/>
              </a:rPr>
              <a:t> minimizing </a:t>
            </a:r>
            <a:r>
              <a:rPr lang="en-IN" sz="1800">
                <a:solidFill>
                  <a:srgbClr val="333333"/>
                </a:solidFill>
                <a:latin typeface="Times New Roman"/>
                <a:ea typeface="Times New Roman"/>
                <a:cs typeface="Times New Roman"/>
                <a:sym typeface="Times New Roman"/>
              </a:rPr>
              <a:t>chance</a:t>
            </a:r>
            <a:r>
              <a:rPr lang="en-IN" sz="1800">
                <a:solidFill>
                  <a:srgbClr val="333333"/>
                </a:solidFill>
                <a:highlight>
                  <a:srgbClr val="FFFFFF"/>
                </a:highlight>
                <a:latin typeface="Times New Roman"/>
                <a:ea typeface="Times New Roman"/>
                <a:cs typeface="Times New Roman"/>
                <a:sym typeface="Times New Roman"/>
              </a:rPr>
              <a:t>.</a:t>
            </a:r>
            <a:endParaRPr sz="1800">
              <a:solidFill>
                <a:srgbClr val="333333"/>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t/>
            </a:r>
            <a:endParaRPr sz="1800">
              <a:latin typeface="Times New Roman"/>
              <a:ea typeface="Times New Roman"/>
              <a:cs typeface="Times New Roman"/>
              <a:sym typeface="Times New Roman"/>
            </a:endParaRPr>
          </a:p>
        </p:txBody>
      </p:sp>
      <p:pic>
        <p:nvPicPr>
          <p:cNvPr id="110" name="Google Shape;110;p16"/>
          <p:cNvPicPr preferRelativeResize="0"/>
          <p:nvPr/>
        </p:nvPicPr>
        <p:blipFill rotWithShape="1">
          <a:blip r:embed="rId3">
            <a:alphaModFix/>
          </a:blip>
          <a:srcRect b="86927" l="1037" r="60106" t="1046"/>
          <a:stretch/>
        </p:blipFill>
        <p:spPr>
          <a:xfrm>
            <a:off x="226354" y="161648"/>
            <a:ext cx="1444001" cy="595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Challenges / Motivation</a:t>
            </a:r>
            <a:endParaRPr/>
          </a:p>
        </p:txBody>
      </p:sp>
      <p:sp>
        <p:nvSpPr>
          <p:cNvPr id="116" name="Google Shape;116;p17"/>
          <p:cNvSpPr txBox="1"/>
          <p:nvPr>
            <p:ph idx="1" type="body"/>
          </p:nvPr>
        </p:nvSpPr>
        <p:spPr>
          <a:xfrm>
            <a:off x="962325" y="1440850"/>
            <a:ext cx="10515600" cy="478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sz="205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050">
              <a:latin typeface="Times New Roman"/>
              <a:ea typeface="Times New Roman"/>
              <a:cs typeface="Times New Roman"/>
              <a:sym typeface="Times New Roman"/>
            </a:endParaRPr>
          </a:p>
          <a:p>
            <a:pPr indent="-346075" lvl="0" marL="457200" rtl="0" algn="l">
              <a:spcBef>
                <a:spcPts val="0"/>
              </a:spcBef>
              <a:spcAft>
                <a:spcPts val="0"/>
              </a:spcAft>
              <a:buSzPts val="1850"/>
              <a:buFont typeface="Times New Roman"/>
              <a:buChar char="•"/>
            </a:pPr>
            <a:r>
              <a:rPr b="1" lang="en-IN" sz="1850">
                <a:latin typeface="Times New Roman"/>
                <a:ea typeface="Times New Roman"/>
                <a:cs typeface="Times New Roman"/>
                <a:sym typeface="Times New Roman"/>
              </a:rPr>
              <a:t>Data Quality and Quantity</a:t>
            </a:r>
            <a:r>
              <a:rPr lang="en-IN" sz="1850">
                <a:latin typeface="Times New Roman"/>
                <a:ea typeface="Times New Roman"/>
                <a:cs typeface="Times New Roman"/>
                <a:sym typeface="Times New Roman"/>
              </a:rPr>
              <a:t>: While linking dataset with main </a:t>
            </a:r>
            <a:r>
              <a:rPr lang="en-IN" sz="1850">
                <a:latin typeface="Times New Roman"/>
                <a:ea typeface="Times New Roman"/>
                <a:cs typeface="Times New Roman"/>
                <a:sym typeface="Times New Roman"/>
              </a:rPr>
              <a:t>python </a:t>
            </a:r>
            <a:r>
              <a:rPr lang="en-IN" sz="1850">
                <a:latin typeface="Times New Roman"/>
                <a:ea typeface="Times New Roman"/>
                <a:cs typeface="Times New Roman"/>
                <a:sym typeface="Times New Roman"/>
              </a:rPr>
              <a:t>application file , we are facing issues like different features included in dataset. Ex. index, date, open ,close columns etc. Some of them are not required for model training.</a:t>
            </a:r>
            <a:endParaRPr sz="1850">
              <a:latin typeface="Times New Roman"/>
              <a:ea typeface="Times New Roman"/>
              <a:cs typeface="Times New Roman"/>
              <a:sym typeface="Times New Roman"/>
            </a:endParaRPr>
          </a:p>
          <a:p>
            <a:pPr indent="0" lvl="0" marL="457200" rtl="0" algn="l">
              <a:spcBef>
                <a:spcPts val="0"/>
              </a:spcBef>
              <a:spcAft>
                <a:spcPts val="0"/>
              </a:spcAft>
              <a:buNone/>
            </a:pPr>
            <a:r>
              <a:t/>
            </a:r>
            <a:endParaRPr sz="1850">
              <a:latin typeface="Times New Roman"/>
              <a:ea typeface="Times New Roman"/>
              <a:cs typeface="Times New Roman"/>
              <a:sym typeface="Times New Roman"/>
            </a:endParaRPr>
          </a:p>
          <a:p>
            <a:pPr indent="-346075" lvl="0" marL="457200" rtl="0" algn="l">
              <a:spcBef>
                <a:spcPts val="0"/>
              </a:spcBef>
              <a:spcAft>
                <a:spcPts val="0"/>
              </a:spcAft>
              <a:buSzPts val="1850"/>
              <a:buFont typeface="Times New Roman"/>
              <a:buChar char="•"/>
            </a:pPr>
            <a:r>
              <a:rPr b="1" lang="en-IN" sz="1850">
                <a:latin typeface="Times New Roman"/>
                <a:ea typeface="Times New Roman"/>
                <a:cs typeface="Times New Roman"/>
                <a:sym typeface="Times New Roman"/>
              </a:rPr>
              <a:t>Complexity of Financial Markets</a:t>
            </a:r>
            <a:r>
              <a:rPr lang="en-IN" sz="1850">
                <a:latin typeface="Times New Roman"/>
                <a:ea typeface="Times New Roman"/>
                <a:cs typeface="Times New Roman"/>
                <a:sym typeface="Times New Roman"/>
              </a:rPr>
              <a:t>: Financial markets are influenced by a multitude of factors including economic indicators, geopolitical events, company performance, investor sentiment, and more. Capturing and incorporating all relevant information accurately into predictive models is challenging.</a:t>
            </a:r>
            <a:endParaRPr sz="1850">
              <a:latin typeface="Times New Roman"/>
              <a:ea typeface="Times New Roman"/>
              <a:cs typeface="Times New Roman"/>
              <a:sym typeface="Times New Roman"/>
            </a:endParaRPr>
          </a:p>
          <a:p>
            <a:pPr indent="0" lvl="0" marL="457200" rtl="0" algn="l">
              <a:spcBef>
                <a:spcPts val="0"/>
              </a:spcBef>
              <a:spcAft>
                <a:spcPts val="0"/>
              </a:spcAft>
              <a:buNone/>
            </a:pPr>
            <a:r>
              <a:t/>
            </a:r>
            <a:endParaRPr sz="1850">
              <a:latin typeface="Times New Roman"/>
              <a:ea typeface="Times New Roman"/>
              <a:cs typeface="Times New Roman"/>
              <a:sym typeface="Times New Roman"/>
            </a:endParaRPr>
          </a:p>
          <a:p>
            <a:pPr indent="-346075" lvl="0" marL="457200" rtl="0" algn="l">
              <a:spcBef>
                <a:spcPts val="0"/>
              </a:spcBef>
              <a:spcAft>
                <a:spcPts val="0"/>
              </a:spcAft>
              <a:buSzPts val="1850"/>
              <a:buFont typeface="Times New Roman"/>
              <a:buChar char="•"/>
            </a:pPr>
            <a:r>
              <a:rPr b="1" lang="en-IN" sz="1850">
                <a:latin typeface="Times New Roman"/>
                <a:ea typeface="Times New Roman"/>
                <a:cs typeface="Times New Roman"/>
                <a:sym typeface="Times New Roman"/>
              </a:rPr>
              <a:t>Non-linearity and Volatility</a:t>
            </a:r>
            <a:r>
              <a:rPr lang="en-IN" sz="1850">
                <a:latin typeface="Times New Roman"/>
                <a:ea typeface="Times New Roman"/>
                <a:cs typeface="Times New Roman"/>
                <a:sym typeface="Times New Roman"/>
              </a:rPr>
              <a:t>: Stock prices often exhibit non-linear and volatile behavior, making prediction difficult. Traditional linear models may not adequately capture the complex relationships between variables. Our model (Stacked-LSTM) is </a:t>
            </a:r>
            <a:r>
              <a:rPr lang="en-IN" sz="1850">
                <a:latin typeface="Times New Roman"/>
                <a:ea typeface="Times New Roman"/>
                <a:cs typeface="Times New Roman"/>
                <a:sym typeface="Times New Roman"/>
              </a:rPr>
              <a:t>created</a:t>
            </a:r>
            <a:r>
              <a:rPr lang="en-IN" sz="1850">
                <a:latin typeface="Times New Roman"/>
                <a:ea typeface="Times New Roman"/>
                <a:cs typeface="Times New Roman"/>
                <a:sym typeface="Times New Roman"/>
              </a:rPr>
              <a:t> with updation of real-time values of different stocks.So, if website </a:t>
            </a:r>
            <a:r>
              <a:rPr lang="en-IN" sz="1850">
                <a:latin typeface="Times New Roman"/>
                <a:ea typeface="Times New Roman"/>
                <a:cs typeface="Times New Roman"/>
                <a:sym typeface="Times New Roman"/>
              </a:rPr>
              <a:t>stores</a:t>
            </a:r>
            <a:r>
              <a:rPr lang="en-IN" sz="1850">
                <a:latin typeface="Times New Roman"/>
                <a:ea typeface="Times New Roman"/>
                <a:cs typeface="Times New Roman"/>
                <a:sym typeface="Times New Roman"/>
              </a:rPr>
              <a:t> NaN </a:t>
            </a:r>
            <a:r>
              <a:rPr lang="en-IN" sz="1850">
                <a:latin typeface="Times New Roman"/>
                <a:ea typeface="Times New Roman"/>
                <a:cs typeface="Times New Roman"/>
                <a:sym typeface="Times New Roman"/>
              </a:rPr>
              <a:t>values , then model accuracy for prediction decreases.</a:t>
            </a:r>
            <a:endParaRPr sz="1850">
              <a:latin typeface="Times New Roman"/>
              <a:ea typeface="Times New Roman"/>
              <a:cs typeface="Times New Roman"/>
              <a:sym typeface="Times New Roman"/>
            </a:endParaRPr>
          </a:p>
        </p:txBody>
      </p:sp>
      <p:pic>
        <p:nvPicPr>
          <p:cNvPr id="117" name="Google Shape;117;p17"/>
          <p:cNvPicPr preferRelativeResize="0"/>
          <p:nvPr/>
        </p:nvPicPr>
        <p:blipFill rotWithShape="1">
          <a:blip r:embed="rId3">
            <a:alphaModFix/>
          </a:blip>
          <a:srcRect b="86928" l="1038" r="60105" t="1046"/>
          <a:stretch/>
        </p:blipFill>
        <p:spPr>
          <a:xfrm>
            <a:off x="226359" y="161646"/>
            <a:ext cx="2595282" cy="1070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Challenges / Motivation</a:t>
            </a:r>
            <a:endParaRPr/>
          </a:p>
        </p:txBody>
      </p:sp>
      <p:sp>
        <p:nvSpPr>
          <p:cNvPr id="123" name="Google Shape;123;p1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6075" lvl="0" marL="457200" rtl="0" algn="l">
              <a:lnSpc>
                <a:spcPct val="100000"/>
              </a:lnSpc>
              <a:spcBef>
                <a:spcPts val="0"/>
              </a:spcBef>
              <a:spcAft>
                <a:spcPts val="0"/>
              </a:spcAft>
              <a:buSzPts val="1850"/>
              <a:buFont typeface="Times New Roman"/>
              <a:buChar char="•"/>
            </a:pPr>
            <a:r>
              <a:rPr b="1" lang="en-IN" sz="1850">
                <a:latin typeface="Times New Roman"/>
                <a:ea typeface="Times New Roman"/>
                <a:cs typeface="Times New Roman"/>
                <a:sym typeface="Times New Roman"/>
              </a:rPr>
              <a:t>Market Dynamics and Adaptability: </a:t>
            </a:r>
            <a:r>
              <a:rPr lang="en-IN" sz="1850">
                <a:latin typeface="Times New Roman"/>
                <a:ea typeface="Times New Roman"/>
                <a:cs typeface="Times New Roman"/>
                <a:sym typeface="Times New Roman"/>
              </a:rPr>
              <a:t>Markets are dynamic and constantly evolving. A model that performs well in one market condition may not perform well in another. The ability of the AI system to adapt to changing market dynamics is essential for its long-term success.</a:t>
            </a:r>
            <a:endParaRPr sz="185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50">
              <a:latin typeface="Times New Roman"/>
              <a:ea typeface="Times New Roman"/>
              <a:cs typeface="Times New Roman"/>
              <a:sym typeface="Times New Roman"/>
            </a:endParaRPr>
          </a:p>
          <a:p>
            <a:pPr indent="-346075" lvl="0" marL="457200" rtl="0" algn="l">
              <a:lnSpc>
                <a:spcPct val="100000"/>
              </a:lnSpc>
              <a:spcBef>
                <a:spcPts val="0"/>
              </a:spcBef>
              <a:spcAft>
                <a:spcPts val="0"/>
              </a:spcAft>
              <a:buSzPts val="1850"/>
              <a:buFont typeface="Times New Roman"/>
              <a:buChar char="•"/>
            </a:pPr>
            <a:r>
              <a:rPr b="1" lang="en-IN" sz="1850">
                <a:latin typeface="Times New Roman"/>
                <a:ea typeface="Times New Roman"/>
                <a:cs typeface="Times New Roman"/>
                <a:sym typeface="Times New Roman"/>
              </a:rPr>
              <a:t>Overfitting and Generalization:</a:t>
            </a:r>
            <a:r>
              <a:rPr lang="en-IN" sz="1850">
                <a:latin typeface="Times New Roman"/>
                <a:ea typeface="Times New Roman"/>
                <a:cs typeface="Times New Roman"/>
                <a:sym typeface="Times New Roman"/>
              </a:rPr>
              <a:t> There is a risk of overfitting models to historical data, which may lead to poor performance on unseen data. Ensuring that models generalize well to new data is a key challenge.</a:t>
            </a:r>
            <a:endParaRPr sz="185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50">
              <a:latin typeface="Times New Roman"/>
              <a:ea typeface="Times New Roman"/>
              <a:cs typeface="Times New Roman"/>
              <a:sym typeface="Times New Roman"/>
            </a:endParaRPr>
          </a:p>
          <a:p>
            <a:pPr indent="-346075" lvl="0" marL="457200" rtl="0" algn="l">
              <a:lnSpc>
                <a:spcPct val="100000"/>
              </a:lnSpc>
              <a:spcBef>
                <a:spcPts val="0"/>
              </a:spcBef>
              <a:spcAft>
                <a:spcPts val="0"/>
              </a:spcAft>
              <a:buSzPts val="1850"/>
              <a:buFont typeface="Times New Roman"/>
              <a:buChar char="•"/>
            </a:pPr>
            <a:r>
              <a:rPr b="1" lang="en-IN" sz="1850">
                <a:latin typeface="Times New Roman"/>
                <a:ea typeface="Times New Roman"/>
                <a:cs typeface="Times New Roman"/>
                <a:sym typeface="Times New Roman"/>
              </a:rPr>
              <a:t>Interpretability:</a:t>
            </a:r>
            <a:r>
              <a:rPr lang="en-IN" sz="1850">
                <a:latin typeface="Times New Roman"/>
                <a:ea typeface="Times New Roman"/>
                <a:cs typeface="Times New Roman"/>
                <a:sym typeface="Times New Roman"/>
              </a:rPr>
              <a:t> Many AI models used in stock analysis are complex and difficult to interpret. Understanding the rationale behind a model's predictions is important for gaining trust from users and stakeholders.</a:t>
            </a:r>
            <a:endParaRPr sz="185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050"/>
          </a:p>
        </p:txBody>
      </p:sp>
      <p:pic>
        <p:nvPicPr>
          <p:cNvPr id="124" name="Google Shape;124;p18"/>
          <p:cNvPicPr preferRelativeResize="0"/>
          <p:nvPr/>
        </p:nvPicPr>
        <p:blipFill rotWithShape="1">
          <a:blip r:embed="rId3">
            <a:alphaModFix/>
          </a:blip>
          <a:srcRect b="86927" l="1037" r="60106" t="1046"/>
          <a:stretch/>
        </p:blipFill>
        <p:spPr>
          <a:xfrm>
            <a:off x="226359" y="161646"/>
            <a:ext cx="2595282" cy="10706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a:latin typeface="Times New Roman"/>
                <a:ea typeface="Times New Roman"/>
                <a:cs typeface="Times New Roman"/>
                <a:sym typeface="Times New Roman"/>
              </a:rPr>
              <a:t>Challenges / Motivation</a:t>
            </a:r>
            <a:endParaRPr b="1"/>
          </a:p>
        </p:txBody>
      </p:sp>
      <p:sp>
        <p:nvSpPr>
          <p:cNvPr id="130" name="Google Shape;130;p1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t/>
            </a:r>
            <a:endParaRPr sz="2050">
              <a:latin typeface="Times New Roman"/>
              <a:ea typeface="Times New Roman"/>
              <a:cs typeface="Times New Roman"/>
              <a:sym typeface="Times New Roman"/>
            </a:endParaRPr>
          </a:p>
          <a:p>
            <a:pPr indent="-346075" lvl="0" marL="457200" rtl="0" algn="l">
              <a:lnSpc>
                <a:spcPct val="100000"/>
              </a:lnSpc>
              <a:spcBef>
                <a:spcPts val="0"/>
              </a:spcBef>
              <a:spcAft>
                <a:spcPts val="0"/>
              </a:spcAft>
              <a:buSzPts val="1850"/>
              <a:buFont typeface="Times New Roman"/>
              <a:buChar char="•"/>
            </a:pPr>
            <a:r>
              <a:rPr b="1" lang="en-IN" sz="1850">
                <a:latin typeface="Times New Roman"/>
                <a:ea typeface="Times New Roman"/>
                <a:cs typeface="Times New Roman"/>
                <a:sym typeface="Times New Roman"/>
              </a:rPr>
              <a:t>Regulatory and Ethical Considerations: </a:t>
            </a:r>
            <a:r>
              <a:rPr lang="en-IN" sz="1850">
                <a:latin typeface="Times New Roman"/>
                <a:ea typeface="Times New Roman"/>
                <a:cs typeface="Times New Roman"/>
                <a:sym typeface="Times New Roman"/>
              </a:rPr>
              <a:t>There are regulatory constraints and ethical considerations surrounding the use of AI in financial markets. Compliance with regulations and ensuring ethical use of AI is a critical concern.</a:t>
            </a:r>
            <a:endParaRPr sz="185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50">
              <a:latin typeface="Times New Roman"/>
              <a:ea typeface="Times New Roman"/>
              <a:cs typeface="Times New Roman"/>
              <a:sym typeface="Times New Roman"/>
            </a:endParaRPr>
          </a:p>
          <a:p>
            <a:pPr indent="-346075" lvl="0" marL="457200" rtl="0" algn="l">
              <a:lnSpc>
                <a:spcPct val="100000"/>
              </a:lnSpc>
              <a:spcBef>
                <a:spcPts val="0"/>
              </a:spcBef>
              <a:spcAft>
                <a:spcPts val="0"/>
              </a:spcAft>
              <a:buSzPts val="1850"/>
              <a:buFont typeface="Times New Roman"/>
              <a:buChar char="•"/>
            </a:pPr>
            <a:r>
              <a:rPr b="1" lang="en-IN" sz="1850">
                <a:latin typeface="Times New Roman"/>
                <a:ea typeface="Times New Roman"/>
                <a:cs typeface="Times New Roman"/>
                <a:sym typeface="Times New Roman"/>
              </a:rPr>
              <a:t>Competitive Landscape:</a:t>
            </a:r>
            <a:r>
              <a:rPr lang="en-IN" sz="1850">
                <a:latin typeface="Times New Roman"/>
                <a:ea typeface="Times New Roman"/>
                <a:cs typeface="Times New Roman"/>
                <a:sym typeface="Times New Roman"/>
              </a:rPr>
              <a:t> The field of AI-driven stock analysis is competitive, with many players vying to develop the most accurate and profitable models. Staying ahead of competitors and continuously improving model performance is a key motivation.</a:t>
            </a:r>
            <a:endParaRPr sz="1850"/>
          </a:p>
          <a:p>
            <a:pPr indent="0" lvl="0" marL="0" rtl="0" algn="l">
              <a:spcBef>
                <a:spcPts val="1000"/>
              </a:spcBef>
              <a:spcAft>
                <a:spcPts val="0"/>
              </a:spcAft>
              <a:buNone/>
            </a:pPr>
            <a:r>
              <a:t/>
            </a:r>
            <a:endParaRPr/>
          </a:p>
        </p:txBody>
      </p:sp>
      <p:pic>
        <p:nvPicPr>
          <p:cNvPr id="131" name="Google Shape;131;p19"/>
          <p:cNvPicPr preferRelativeResize="0"/>
          <p:nvPr/>
        </p:nvPicPr>
        <p:blipFill rotWithShape="1">
          <a:blip r:embed="rId3">
            <a:alphaModFix/>
          </a:blip>
          <a:srcRect b="86927" l="1037" r="60106" t="1046"/>
          <a:stretch/>
        </p:blipFill>
        <p:spPr>
          <a:xfrm>
            <a:off x="226359" y="161646"/>
            <a:ext cx="2595282" cy="10706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Problem Statement</a:t>
            </a:r>
            <a:endParaRPr/>
          </a:p>
        </p:txBody>
      </p:sp>
      <p:sp>
        <p:nvSpPr>
          <p:cNvPr id="137" name="Google Shape;137;p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i="0" lang="en-IN" sz="2050">
                <a:latin typeface="Times New Roman"/>
                <a:ea typeface="Times New Roman"/>
                <a:cs typeface="Times New Roman"/>
                <a:sym typeface="Times New Roman"/>
              </a:rPr>
              <a:t>Statement</a:t>
            </a:r>
            <a:r>
              <a:rPr b="0" i="0" lang="en-IN" sz="2050">
                <a:latin typeface="Times New Roman"/>
                <a:ea typeface="Times New Roman"/>
                <a:cs typeface="Times New Roman"/>
                <a:sym typeface="Times New Roman"/>
              </a:rPr>
              <a:t> : Software Tool to aid</a:t>
            </a:r>
            <a:r>
              <a:rPr lang="en-IN" sz="2050">
                <a:latin typeface="Times New Roman"/>
                <a:ea typeface="Times New Roman"/>
                <a:cs typeface="Times New Roman"/>
                <a:sym typeface="Times New Roman"/>
              </a:rPr>
              <a:t> the investment analyst in investing based upon the predictions made by model </a:t>
            </a:r>
            <a:r>
              <a:rPr b="0" i="0" lang="en-IN" sz="2050">
                <a:latin typeface="Times New Roman"/>
                <a:ea typeface="Times New Roman"/>
                <a:cs typeface="Times New Roman"/>
                <a:sym typeface="Times New Roman"/>
              </a:rPr>
              <a:t>.</a:t>
            </a:r>
            <a:endParaRPr b="0" i="0" sz="20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800"/>
              <a:buNone/>
            </a:pPr>
            <a:r>
              <a:t/>
            </a:r>
            <a:endParaRPr sz="205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rPr b="1" i="0" lang="en-IN" sz="2050">
                <a:latin typeface="Times New Roman"/>
                <a:ea typeface="Times New Roman"/>
                <a:cs typeface="Times New Roman"/>
                <a:sym typeface="Times New Roman"/>
              </a:rPr>
              <a:t>Description</a:t>
            </a:r>
            <a:r>
              <a:rPr b="0" i="0" lang="en-IN" sz="2050">
                <a:latin typeface="Times New Roman"/>
                <a:ea typeface="Times New Roman"/>
                <a:cs typeface="Times New Roman"/>
                <a:sym typeface="Times New Roman"/>
              </a:rPr>
              <a:t>: If a </a:t>
            </a:r>
            <a:r>
              <a:rPr lang="en-IN" sz="2050">
                <a:latin typeface="Times New Roman"/>
                <a:ea typeface="Times New Roman"/>
                <a:cs typeface="Times New Roman"/>
                <a:sym typeface="Times New Roman"/>
              </a:rPr>
              <a:t>investment analyst or Portfolio Manager wants to view specific stock prediction for future using our Model, </a:t>
            </a:r>
            <a:r>
              <a:rPr b="0" i="0" lang="en-IN" sz="2050">
                <a:latin typeface="Times New Roman"/>
                <a:ea typeface="Times New Roman"/>
                <a:cs typeface="Times New Roman"/>
                <a:sym typeface="Times New Roman"/>
              </a:rPr>
              <a:t>Investment analysts are tasked with making informed decisions regarding investment opportunities in financial markets. However, the vast amount of data and complex market dynamics often make it challenging to accurately assess the potential of various investment options. To address this challenge, a software tool is needed to aid investment analysts in making investment decisions based on predictions made by machine learning models.</a:t>
            </a:r>
            <a:endParaRPr sz="2050">
              <a:latin typeface="Times New Roman"/>
              <a:ea typeface="Times New Roman"/>
              <a:cs typeface="Times New Roman"/>
              <a:sym typeface="Times New Roman"/>
            </a:endParaRPr>
          </a:p>
        </p:txBody>
      </p:sp>
      <p:pic>
        <p:nvPicPr>
          <p:cNvPr id="138" name="Google Shape;138;p20"/>
          <p:cNvPicPr preferRelativeResize="0"/>
          <p:nvPr/>
        </p:nvPicPr>
        <p:blipFill rotWithShape="1">
          <a:blip r:embed="rId3">
            <a:alphaModFix/>
          </a:blip>
          <a:srcRect b="86927" l="1037" r="60106" t="1046"/>
          <a:stretch/>
        </p:blipFill>
        <p:spPr>
          <a:xfrm>
            <a:off x="226359" y="161646"/>
            <a:ext cx="2595282" cy="1070698"/>
          </a:xfrm>
          <a:prstGeom prst="rect">
            <a:avLst/>
          </a:prstGeom>
          <a:noFill/>
          <a:ln>
            <a:noFill/>
          </a:ln>
        </p:spPr>
      </p:pic>
      <p:sp>
        <p:nvSpPr>
          <p:cNvPr id="139" name="Google Shape;139;p20"/>
          <p:cNvSpPr txBox="1"/>
          <p:nvPr/>
        </p:nvSpPr>
        <p:spPr>
          <a:xfrm>
            <a:off x="1039906" y="6127234"/>
            <a:ext cx="6096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Literature Survey</a:t>
            </a:r>
            <a:endParaRPr/>
          </a:p>
        </p:txBody>
      </p:sp>
      <p:pic>
        <p:nvPicPr>
          <p:cNvPr id="145" name="Google Shape;145;p21"/>
          <p:cNvPicPr preferRelativeResize="0"/>
          <p:nvPr/>
        </p:nvPicPr>
        <p:blipFill rotWithShape="1">
          <a:blip r:embed="rId3">
            <a:alphaModFix/>
          </a:blip>
          <a:srcRect b="86927" l="1037" r="60106" t="1046"/>
          <a:stretch/>
        </p:blipFill>
        <p:spPr>
          <a:xfrm>
            <a:off x="226359" y="161646"/>
            <a:ext cx="2595282" cy="1070698"/>
          </a:xfrm>
          <a:prstGeom prst="rect">
            <a:avLst/>
          </a:prstGeom>
          <a:noFill/>
          <a:ln>
            <a:noFill/>
          </a:ln>
        </p:spPr>
      </p:pic>
      <p:graphicFrame>
        <p:nvGraphicFramePr>
          <p:cNvPr id="146" name="Google Shape;146;p21"/>
          <p:cNvGraphicFramePr/>
          <p:nvPr/>
        </p:nvGraphicFramePr>
        <p:xfrm>
          <a:off x="952500" y="1440825"/>
          <a:ext cx="3000000" cy="3000000"/>
        </p:xfrm>
        <a:graphic>
          <a:graphicData uri="http://schemas.openxmlformats.org/drawingml/2006/table">
            <a:tbl>
              <a:tblPr>
                <a:noFill/>
                <a:tableStyleId>{170E423C-FB18-49FE-9133-A893E685E839}</a:tableStyleId>
              </a:tblPr>
              <a:tblGrid>
                <a:gridCol w="1830800"/>
                <a:gridCol w="2401750"/>
                <a:gridCol w="1784300"/>
                <a:gridCol w="2716350"/>
                <a:gridCol w="1848125"/>
              </a:tblGrid>
              <a:tr h="810075">
                <a:tc>
                  <a:txBody>
                    <a:bodyPr/>
                    <a:lstStyle/>
                    <a:p>
                      <a:pPr indent="0" lvl="0" marL="0" rtl="0" algn="ctr">
                        <a:spcBef>
                          <a:spcPts val="0"/>
                        </a:spcBef>
                        <a:spcAft>
                          <a:spcPts val="0"/>
                        </a:spcAft>
                        <a:buNone/>
                      </a:pPr>
                      <a:r>
                        <a:rPr b="1" lang="en-IN"/>
                        <a:t>Authors</a:t>
                      </a:r>
                      <a:endParaRPr b="1"/>
                    </a:p>
                  </a:txBody>
                  <a:tcPr marT="91425" marB="91425" marR="91425" marL="91425"/>
                </a:tc>
                <a:tc>
                  <a:txBody>
                    <a:bodyPr/>
                    <a:lstStyle/>
                    <a:p>
                      <a:pPr indent="0" lvl="0" marL="0" rtl="0" algn="ctr">
                        <a:spcBef>
                          <a:spcPts val="0"/>
                        </a:spcBef>
                        <a:spcAft>
                          <a:spcPts val="0"/>
                        </a:spcAft>
                        <a:buNone/>
                      </a:pPr>
                      <a:r>
                        <a:rPr b="1" lang="en-IN"/>
                        <a:t>Title</a:t>
                      </a:r>
                      <a:endParaRPr b="1"/>
                    </a:p>
                  </a:txBody>
                  <a:tcPr marT="91425" marB="91425" marR="91425" marL="91425"/>
                </a:tc>
                <a:tc>
                  <a:txBody>
                    <a:bodyPr/>
                    <a:lstStyle/>
                    <a:p>
                      <a:pPr indent="0" lvl="0" marL="0" rtl="0" algn="ctr">
                        <a:spcBef>
                          <a:spcPts val="0"/>
                        </a:spcBef>
                        <a:spcAft>
                          <a:spcPts val="0"/>
                        </a:spcAft>
                        <a:buNone/>
                      </a:pPr>
                      <a:r>
                        <a:rPr b="1" lang="en-IN"/>
                        <a:t>Dataset</a:t>
                      </a:r>
                      <a:endParaRPr b="1"/>
                    </a:p>
                  </a:txBody>
                  <a:tcPr marT="91425" marB="91425" marR="91425" marL="91425"/>
                </a:tc>
                <a:tc>
                  <a:txBody>
                    <a:bodyPr/>
                    <a:lstStyle/>
                    <a:p>
                      <a:pPr indent="0" lvl="0" marL="0" rtl="0" algn="ctr">
                        <a:spcBef>
                          <a:spcPts val="0"/>
                        </a:spcBef>
                        <a:spcAft>
                          <a:spcPts val="0"/>
                        </a:spcAft>
                        <a:buNone/>
                      </a:pPr>
                      <a:r>
                        <a:rPr b="1" lang="en-IN"/>
                        <a:t>Methods</a:t>
                      </a:r>
                      <a:endParaRPr b="1"/>
                    </a:p>
                  </a:txBody>
                  <a:tcPr marT="91425" marB="91425" marR="91425" marL="91425"/>
                </a:tc>
                <a:tc>
                  <a:txBody>
                    <a:bodyPr/>
                    <a:lstStyle/>
                    <a:p>
                      <a:pPr indent="0" lvl="0" marL="0" rtl="0" algn="ctr">
                        <a:spcBef>
                          <a:spcPts val="0"/>
                        </a:spcBef>
                        <a:spcAft>
                          <a:spcPts val="0"/>
                        </a:spcAft>
                        <a:buNone/>
                      </a:pPr>
                      <a:r>
                        <a:rPr b="1" lang="en-IN"/>
                        <a:t>Remarks</a:t>
                      </a:r>
                      <a:endParaRPr b="1"/>
                    </a:p>
                  </a:txBody>
                  <a:tcPr marT="91425" marB="91425" marR="91425" marL="91425"/>
                </a:tc>
              </a:tr>
              <a:tr h="1792150">
                <a:tc>
                  <a:txBody>
                    <a:bodyPr/>
                    <a:lstStyle/>
                    <a:p>
                      <a:pPr indent="0" lvl="0" marL="0" rtl="0" algn="l">
                        <a:spcBef>
                          <a:spcPts val="0"/>
                        </a:spcBef>
                        <a:spcAft>
                          <a:spcPts val="0"/>
                        </a:spcAft>
                        <a:buNone/>
                      </a:pPr>
                      <a:r>
                        <a:rPr lang="en-IN" sz="1200"/>
                        <a:t>Vikas Deswal and Dharminder Kumar</a:t>
                      </a:r>
                      <a:endParaRPr sz="1200"/>
                    </a:p>
                  </a:txBody>
                  <a:tcPr marT="91425" marB="91425" marR="91425" marL="91425"/>
                </a:tc>
                <a:tc>
                  <a:txBody>
                    <a:bodyPr/>
                    <a:lstStyle/>
                    <a:p>
                      <a:pPr indent="0" lvl="0" marL="0" rtl="0" algn="l">
                        <a:spcBef>
                          <a:spcPts val="0"/>
                        </a:spcBef>
                        <a:spcAft>
                          <a:spcPts val="0"/>
                        </a:spcAft>
                        <a:buNone/>
                      </a:pPr>
                      <a:r>
                        <a:rPr lang="en-IN" sz="1200"/>
                        <a:t>Stock Price Prediction of AAPL Stock by Using Machine Learning Techniques: A Comparative Study</a:t>
                      </a:r>
                      <a:endParaRPr sz="1200"/>
                    </a:p>
                  </a:txBody>
                  <a:tcPr marT="91425" marB="91425" marR="91425" marL="91425"/>
                </a:tc>
                <a:tc>
                  <a:txBody>
                    <a:bodyPr/>
                    <a:lstStyle/>
                    <a:p>
                      <a:pPr indent="0" lvl="0" marL="0" rtl="0" algn="l">
                        <a:spcBef>
                          <a:spcPts val="0"/>
                        </a:spcBef>
                        <a:spcAft>
                          <a:spcPts val="0"/>
                        </a:spcAft>
                        <a:buNone/>
                      </a:pPr>
                      <a:r>
                        <a:rPr lang="en-IN" sz="1200"/>
                        <a:t>AAPL Stock Dataset</a:t>
                      </a:r>
                      <a:endParaRPr sz="1200"/>
                    </a:p>
                  </a:txBody>
                  <a:tcPr marT="91425" marB="91425" marR="91425" marL="91425"/>
                </a:tc>
                <a:tc>
                  <a:txBody>
                    <a:bodyPr/>
                    <a:lstStyle/>
                    <a:p>
                      <a:pPr indent="0" lvl="0" marL="0" rtl="0" algn="l">
                        <a:spcBef>
                          <a:spcPts val="0"/>
                        </a:spcBef>
                        <a:spcAft>
                          <a:spcPts val="0"/>
                        </a:spcAft>
                        <a:buNone/>
                      </a:pPr>
                      <a:r>
                        <a:rPr lang="en-IN" sz="1200"/>
                        <a:t>This section describes the machine learning models used to train and test collected data. There are various types of regression models for machine learning. The main focus is on Linear Regression, SVM, Random forest, Neural Network and LSTM algorithm. </a:t>
                      </a:r>
                      <a:endParaRPr sz="1200"/>
                    </a:p>
                  </a:txBody>
                  <a:tcPr marT="91425" marB="91425" marR="91425" marL="91425"/>
                </a:tc>
                <a:tc>
                  <a:txBody>
                    <a:bodyPr/>
                    <a:lstStyle/>
                    <a:p>
                      <a:pPr indent="0" lvl="0" marL="0" rtl="0" algn="l">
                        <a:spcBef>
                          <a:spcPts val="0"/>
                        </a:spcBef>
                        <a:spcAft>
                          <a:spcPts val="0"/>
                        </a:spcAft>
                        <a:buNone/>
                      </a:pPr>
                      <a:r>
                        <a:rPr lang="en-IN" sz="1200"/>
                        <a:t>This paper concludes that LSTM (based on basic parameters) is a good algorithm for stock price prediction.</a:t>
                      </a:r>
                      <a:endParaRPr sz="1200"/>
                    </a:p>
                  </a:txBody>
                  <a:tcPr marT="91425" marB="91425" marR="91425" marL="91425"/>
                </a:tc>
              </a:tr>
              <a:tr h="2155800">
                <a:tc>
                  <a:txBody>
                    <a:bodyPr/>
                    <a:lstStyle/>
                    <a:p>
                      <a:pPr indent="0" lvl="0" marL="0" rtl="0" algn="l">
                        <a:spcBef>
                          <a:spcPts val="0"/>
                        </a:spcBef>
                        <a:spcAft>
                          <a:spcPts val="0"/>
                        </a:spcAft>
                        <a:buNone/>
                      </a:pPr>
                      <a:r>
                        <a:rPr lang="en-IN" sz="1200"/>
                        <a:t>Dr. Garima Bhardwa</a:t>
                      </a:r>
                      <a:endParaRPr sz="1200"/>
                    </a:p>
                  </a:txBody>
                  <a:tcPr marT="91425" marB="91425" marR="91425" marL="91425"/>
                </a:tc>
                <a:tc>
                  <a:txBody>
                    <a:bodyPr/>
                    <a:lstStyle/>
                    <a:p>
                      <a:pPr indent="0" lvl="0" marL="0" rtl="0" algn="l">
                        <a:spcBef>
                          <a:spcPts val="0"/>
                        </a:spcBef>
                        <a:spcAft>
                          <a:spcPts val="0"/>
                        </a:spcAft>
                        <a:buNone/>
                      </a:pPr>
                      <a:r>
                        <a:rPr lang="en-IN" sz="1200"/>
                        <a:t>Application of Neural Network to Technical Analysis of Stock Market Prediction </a:t>
                      </a:r>
                      <a:endParaRPr sz="1200"/>
                    </a:p>
                  </a:txBody>
                  <a:tcPr marT="91425" marB="91425" marR="91425" marL="91425"/>
                </a:tc>
                <a:tc>
                  <a:txBody>
                    <a:bodyPr/>
                    <a:lstStyle/>
                    <a:p>
                      <a:pPr indent="0" lvl="0" marL="0" rtl="0" algn="l">
                        <a:spcBef>
                          <a:spcPts val="0"/>
                        </a:spcBef>
                        <a:spcAft>
                          <a:spcPts val="0"/>
                        </a:spcAft>
                        <a:buNone/>
                      </a:pPr>
                      <a:r>
                        <a:rPr lang="en-IN" sz="1200"/>
                        <a:t>S&amp;P 500 index 365 trading days </a:t>
                      </a:r>
                      <a:endParaRPr sz="1200"/>
                    </a:p>
                  </a:txBody>
                  <a:tcPr marT="91425" marB="91425" marR="91425" marL="91425"/>
                </a:tc>
                <a:tc>
                  <a:txBody>
                    <a:bodyPr/>
                    <a:lstStyle/>
                    <a:p>
                      <a:pPr indent="0" lvl="0" marL="0" rtl="0" algn="l">
                        <a:spcBef>
                          <a:spcPts val="0"/>
                        </a:spcBef>
                        <a:spcAft>
                          <a:spcPts val="0"/>
                        </a:spcAft>
                        <a:buNone/>
                      </a:pPr>
                      <a:r>
                        <a:rPr lang="en-IN" sz="1200"/>
                        <a:t>This paper strives to evolve and innovate a stricter neural network reach to anticipate the stock market. This paper depicts a technical analysis of stock market prognosis through neural networks. </a:t>
                      </a:r>
                      <a:endParaRPr sz="1200"/>
                    </a:p>
                  </a:txBody>
                  <a:tcPr marT="91425" marB="91425" marR="91425" marL="91425"/>
                </a:tc>
                <a:tc>
                  <a:txBody>
                    <a:bodyPr/>
                    <a:lstStyle/>
                    <a:p>
                      <a:pPr indent="0" lvl="0" marL="0" rtl="0" algn="l">
                        <a:spcBef>
                          <a:spcPts val="0"/>
                        </a:spcBef>
                        <a:spcAft>
                          <a:spcPts val="0"/>
                        </a:spcAft>
                        <a:buNone/>
                      </a:pPr>
                      <a:r>
                        <a:rPr lang="en-IN" sz="1200"/>
                        <a:t>This research is just a beginning and the long time goal is to predict the trend of the rate variant along with numerous influential factors inclusive of technical analysis and fundamental analysis.</a:t>
                      </a:r>
                      <a:endParaRPr sz="12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