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57" r:id="rId9"/>
    <p:sldId id="258" r:id="rId10"/>
    <p:sldId id="259" r:id="rId11"/>
    <p:sldId id="260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28" r:id="rId45"/>
    <p:sldId id="289" r:id="rId4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542F-5750-416A-AA1D-552F27AA4C93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16A-3F78-485B-BA2F-3089F4A66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14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542F-5750-416A-AA1D-552F27AA4C93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16A-3F78-485B-BA2F-3089F4A66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68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542F-5750-416A-AA1D-552F27AA4C93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16A-3F78-485B-BA2F-3089F4A66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75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542F-5750-416A-AA1D-552F27AA4C93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16A-3F78-485B-BA2F-3089F4A66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97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542F-5750-416A-AA1D-552F27AA4C93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16A-3F78-485B-BA2F-3089F4A66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3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542F-5750-416A-AA1D-552F27AA4C93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16A-3F78-485B-BA2F-3089F4A66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95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542F-5750-416A-AA1D-552F27AA4C93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16A-3F78-485B-BA2F-3089F4A66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5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542F-5750-416A-AA1D-552F27AA4C93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16A-3F78-485B-BA2F-3089F4A66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731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542F-5750-416A-AA1D-552F27AA4C93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16A-3F78-485B-BA2F-3089F4A66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16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542F-5750-416A-AA1D-552F27AA4C93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16A-3F78-485B-BA2F-3089F4A66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574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542F-5750-416A-AA1D-552F27AA4C93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EC16A-3F78-485B-BA2F-3089F4A66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11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5542F-5750-416A-AA1D-552F27AA4C93}" type="datetimeFigureOut">
              <a:rPr lang="pt-BR" smtClean="0"/>
              <a:t>13/02/2023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EC16A-3F78-485B-BA2F-3089F4A664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12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/>
          <p:cNvSpPr>
            <a:spLocks noGrp="1"/>
          </p:cNvSpPr>
          <p:nvPr>
            <p:ph type="subTitle" idx="1"/>
          </p:nvPr>
        </p:nvSpPr>
        <p:spPr>
          <a:xfrm>
            <a:off x="2250509" y="4253391"/>
            <a:ext cx="9144000" cy="1655762"/>
          </a:xfrm>
        </p:spPr>
        <p:txBody>
          <a:bodyPr>
            <a:normAutofit/>
          </a:bodyPr>
          <a:lstStyle/>
          <a:p>
            <a:r>
              <a:rPr lang="pt-BR" sz="4400" dirty="0" smtClean="0"/>
              <a:t>EMPREENDEDORISMO</a:t>
            </a:r>
          </a:p>
          <a:p>
            <a:r>
              <a:rPr lang="pt-BR" sz="4400" dirty="0"/>
              <a:t>5</a:t>
            </a:r>
            <a:r>
              <a:rPr lang="pt-BR" sz="4400" dirty="0" smtClean="0"/>
              <a:t>º ADS </a:t>
            </a:r>
            <a:endParaRPr lang="pt-BR" sz="4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55" y="343378"/>
            <a:ext cx="4317311" cy="325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32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44302" y="115186"/>
            <a:ext cx="12192000" cy="674281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3200"/>
              <a:t>Exemplos de Empreendedor: </a:t>
            </a:r>
          </a:p>
          <a:p>
            <a:pPr algn="just"/>
            <a:endParaRPr lang="pt-BR" sz="3200"/>
          </a:p>
          <a:p>
            <a:pPr algn="just"/>
            <a:r>
              <a:rPr lang="pt-BR" sz="3200"/>
              <a:t> Indivíduo que cria uma empresa, qualquer que seja ela; </a:t>
            </a:r>
          </a:p>
          <a:p>
            <a:pPr algn="just"/>
            <a:endParaRPr lang="pt-BR" sz="3200"/>
          </a:p>
          <a:p>
            <a:pPr algn="just"/>
            <a:r>
              <a:rPr lang="pt-BR" sz="3200"/>
              <a:t>Pessoa que compra uma empresa e introduz inovações, assumindo riscos, seja na forma de administrar, vender, fabricar, distribuir, seja na forma de fazer propaganda dos seus produtos e/ou serviços, agregando novos valores; </a:t>
            </a:r>
          </a:p>
          <a:p>
            <a:pPr algn="just"/>
            <a:endParaRPr lang="pt-BR" sz="3200"/>
          </a:p>
          <a:p>
            <a:pPr algn="just"/>
            <a:r>
              <a:rPr lang="pt-BR" sz="3200"/>
              <a:t> Empregado que introduz inovações em uma organização, provocando o surgimento de valores adicionais (também conhecido como intraempreendedor). </a:t>
            </a:r>
          </a:p>
          <a:p>
            <a:pPr marL="0" indent="0" algn="just">
              <a:buNone/>
            </a:pPr>
            <a:endParaRPr lang="pt-BR" sz="3200"/>
          </a:p>
          <a:p>
            <a:pPr algn="just"/>
            <a:r>
              <a:rPr lang="pt-BR" sz="3200">
                <a:solidFill>
                  <a:srgbClr val="FF0000"/>
                </a:solidFill>
              </a:rPr>
              <a:t> Contudo, não se considera empreendedor uma pessoa que, por exemplo, adquira uma empresa e não introduza nenhuma inovação (quer na forma de vender, de produzir, quer na maneira de tratar os clientes), mas somente gerencia o negócio.. </a:t>
            </a:r>
            <a:endParaRPr lang="pt-B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286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pt-BR" b="1"/>
              <a:t>Ser empreendedor no meio Corporativo e Profissional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2085029"/>
            <a:ext cx="12192000" cy="440784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1800" dirty="0">
              <a:latin typeface="Verdana" panose="020B0604030504040204" pitchFamily="34" charset="0"/>
            </a:endParaRPr>
          </a:p>
          <a:p>
            <a:endParaRPr lang="pt-BR" dirty="0"/>
          </a:p>
        </p:txBody>
      </p:sp>
      <p:sp>
        <p:nvSpPr>
          <p:cNvPr id="5" name="Elipse 4">
            <a:extLst>
              <a:ext uri="{FF2B5EF4-FFF2-40B4-BE49-F238E27FC236}">
                <a16:creationId xmlns="" xmlns:a16="http://schemas.microsoft.com/office/drawing/2014/main" id="{CC733E1A-785C-9240-88B0-373194A2BFB8}"/>
              </a:ext>
            </a:extLst>
          </p:cNvPr>
          <p:cNvSpPr/>
          <p:nvPr/>
        </p:nvSpPr>
        <p:spPr>
          <a:xfrm>
            <a:off x="3934046" y="3077402"/>
            <a:ext cx="3820633" cy="18447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tx1"/>
                </a:solidFill>
              </a:rPr>
              <a:t>Globalização</a:t>
            </a:r>
            <a:r>
              <a:rPr lang="pt-BR"/>
              <a:t> 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="" xmlns:a16="http://schemas.microsoft.com/office/drawing/2014/main" id="{1E4CCD9E-CB6A-614C-BAC6-14DFF20F0697}"/>
              </a:ext>
            </a:extLst>
          </p:cNvPr>
          <p:cNvCxnSpPr>
            <a:cxnSpLocks/>
          </p:cNvCxnSpPr>
          <p:nvPr/>
        </p:nvCxnSpPr>
        <p:spPr>
          <a:xfrm flipH="1">
            <a:off x="7657214" y="2861930"/>
            <a:ext cx="1612604" cy="8169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="" xmlns:a16="http://schemas.microsoft.com/office/drawing/2014/main" id="{AC42CD85-96F2-734C-A643-953A6114E224}"/>
              </a:ext>
            </a:extLst>
          </p:cNvPr>
          <p:cNvCxnSpPr>
            <a:cxnSpLocks/>
          </p:cNvCxnSpPr>
          <p:nvPr/>
        </p:nvCxnSpPr>
        <p:spPr>
          <a:xfrm flipH="1" flipV="1">
            <a:off x="2525233" y="2861930"/>
            <a:ext cx="1506278" cy="8169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="" xmlns:a16="http://schemas.microsoft.com/office/drawing/2014/main" id="{33014D64-FEC3-6B46-8DD4-7D25497B009F}"/>
              </a:ext>
            </a:extLst>
          </p:cNvPr>
          <p:cNvCxnSpPr>
            <a:cxnSpLocks/>
          </p:cNvCxnSpPr>
          <p:nvPr/>
        </p:nvCxnSpPr>
        <p:spPr>
          <a:xfrm>
            <a:off x="5844362" y="4922151"/>
            <a:ext cx="0" cy="7308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="" xmlns:a16="http://schemas.microsoft.com/office/drawing/2014/main" id="{BF66E515-558C-7741-ACA3-0945AE4E03DF}"/>
              </a:ext>
            </a:extLst>
          </p:cNvPr>
          <p:cNvSpPr txBox="1"/>
          <p:nvPr/>
        </p:nvSpPr>
        <p:spPr>
          <a:xfrm>
            <a:off x="1036675" y="2277169"/>
            <a:ext cx="29771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De ordem Empresarial</a:t>
            </a:r>
          </a:p>
        </p:txBody>
      </p:sp>
      <p:sp>
        <p:nvSpPr>
          <p:cNvPr id="4" name="Retângulo 3"/>
          <p:cNvSpPr/>
          <p:nvPr/>
        </p:nvSpPr>
        <p:spPr>
          <a:xfrm>
            <a:off x="8187921" y="2277169"/>
            <a:ext cx="27028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De ordem pessoal</a:t>
            </a:r>
          </a:p>
        </p:txBody>
      </p:sp>
      <p:sp>
        <p:nvSpPr>
          <p:cNvPr id="7" name="Retângulo 6"/>
          <p:cNvSpPr/>
          <p:nvPr/>
        </p:nvSpPr>
        <p:spPr>
          <a:xfrm>
            <a:off x="4308044" y="5683691"/>
            <a:ext cx="3072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/>
              <a:t>Aumenta a competição</a:t>
            </a:r>
          </a:p>
        </p:txBody>
      </p:sp>
    </p:spTree>
    <p:extLst>
      <p:ext uri="{BB962C8B-B14F-4D97-AF65-F5344CB8AC3E}">
        <p14:creationId xmlns:p14="http://schemas.microsoft.com/office/powerpoint/2010/main" val="3717829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9615" y="1567718"/>
            <a:ext cx="4706815" cy="4351338"/>
          </a:xfrm>
        </p:spPr>
        <p:txBody>
          <a:bodyPr/>
          <a:lstStyle/>
          <a:p>
            <a:pPr algn="just"/>
            <a:r>
              <a:rPr lang="pt-BR" b="1" dirty="0" smtClean="0">
                <a:solidFill>
                  <a:srgbClr val="FF0000"/>
                </a:solidFill>
              </a:rPr>
              <a:t>Acirrada: </a:t>
            </a:r>
            <a:r>
              <a:rPr lang="pt-BR" dirty="0" smtClean="0"/>
              <a:t>Dura</a:t>
            </a:r>
            <a:r>
              <a:rPr lang="pt-BR" dirty="0"/>
              <a:t>, forte. Vivemos uma “guerra</a:t>
            </a:r>
            <a:r>
              <a:rPr lang="pt-BR" dirty="0" smtClean="0"/>
              <a:t>”;</a:t>
            </a:r>
          </a:p>
          <a:p>
            <a:pPr algn="just"/>
            <a:endParaRPr lang="pt-BR" dirty="0"/>
          </a:p>
          <a:p>
            <a:pPr algn="just"/>
            <a:r>
              <a:rPr lang="pt-BR" b="1" dirty="0" smtClean="0">
                <a:solidFill>
                  <a:srgbClr val="FF0000"/>
                </a:solidFill>
              </a:rPr>
              <a:t>Crescente: </a:t>
            </a:r>
            <a:r>
              <a:rPr lang="pt-BR" dirty="0" smtClean="0"/>
              <a:t>Cada </a:t>
            </a:r>
            <a:r>
              <a:rPr lang="pt-BR" dirty="0"/>
              <a:t>dia que passa, a competição aumenta, surgem novos competidores no mercado. </a:t>
            </a:r>
            <a:r>
              <a:rPr lang="pt-BR" dirty="0" smtClean="0"/>
              <a:t>A competição </a:t>
            </a:r>
            <a:r>
              <a:rPr lang="pt-BR" dirty="0"/>
              <a:t>hoje não é mais local, mas global.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893" y="1567718"/>
            <a:ext cx="4930652" cy="367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02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04092"/>
            <a:ext cx="12192000" cy="617696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 tendência do atual mercado de trabalho é exigir pessoas flexíveis, de respostas </a:t>
            </a:r>
            <a:r>
              <a:rPr lang="pt-BR" dirty="0" smtClean="0"/>
              <a:t>rápidas, autônomas </a:t>
            </a:r>
            <a:r>
              <a:rPr lang="pt-BR" dirty="0"/>
              <a:t>e empreendedoras, em detrimento das “obedientes e disciplinadas</a:t>
            </a:r>
            <a:r>
              <a:rPr lang="pt-BR" dirty="0" smtClean="0"/>
              <a:t>”.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profissional passivo, que limita-se a receber e cumprir ordens é um personagem com os </a:t>
            </a:r>
            <a:r>
              <a:rPr lang="pt-BR" dirty="0" smtClean="0"/>
              <a:t>dias contados</a:t>
            </a:r>
            <a:r>
              <a:rPr lang="pt-BR" dirty="0"/>
              <a:t>. Em seu lugar, está surgindo o empreendedor interno – aquele que busca uma visão </a:t>
            </a:r>
            <a:r>
              <a:rPr lang="pt-BR" dirty="0" smtClean="0"/>
              <a:t>diferente dos </a:t>
            </a:r>
            <a:r>
              <a:rPr lang="pt-BR" dirty="0"/>
              <a:t>fatos e age, em vez de ficar observando e esperando as coisas acontecerem. Criativo, </a:t>
            </a:r>
            <a:r>
              <a:rPr lang="pt-BR" dirty="0" smtClean="0"/>
              <a:t>crítico, perspicaz</a:t>
            </a:r>
            <a:r>
              <a:rPr lang="pt-BR" dirty="0"/>
              <a:t>, e audacioso, permite-se arriscar e assumir novos desafios. </a:t>
            </a:r>
            <a:endParaRPr lang="pt-BR" dirty="0" smtClean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Ele </a:t>
            </a:r>
            <a:r>
              <a:rPr lang="pt-BR" dirty="0"/>
              <a:t>não espera por </a:t>
            </a:r>
            <a:r>
              <a:rPr lang="pt-BR" dirty="0" smtClean="0"/>
              <a:t>oportunidades nem </a:t>
            </a:r>
            <a:r>
              <a:rPr lang="pt-BR" dirty="0"/>
              <a:t>lamenta-se por não ter dito uma chance. Age e conduz a sua vida profissional. </a:t>
            </a:r>
            <a:r>
              <a:rPr lang="pt-BR" dirty="0" smtClean="0"/>
              <a:t>O </a:t>
            </a:r>
            <a:r>
              <a:rPr lang="pt-BR" dirty="0" err="1" smtClean="0"/>
              <a:t>intraempreendedor</a:t>
            </a:r>
            <a:r>
              <a:rPr lang="pt-BR" dirty="0" smtClean="0"/>
              <a:t> </a:t>
            </a:r>
            <a:r>
              <a:rPr lang="pt-BR" dirty="0"/>
              <a:t>é a nova demanda de um mercado em constante mutação.</a:t>
            </a:r>
          </a:p>
        </p:txBody>
      </p:sp>
    </p:spTree>
    <p:extLst>
      <p:ext uri="{BB962C8B-B14F-4D97-AF65-F5344CB8AC3E}">
        <p14:creationId xmlns:p14="http://schemas.microsoft.com/office/powerpoint/2010/main" val="1376717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ALGUNS MITOS SOBRE EMPREENDEDOR E EMPREENDEDORISMO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2071809"/>
            <a:ext cx="12192000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rgbClr val="FF0000"/>
                </a:solidFill>
              </a:rPr>
              <a:t>MITO 1: </a:t>
            </a:r>
            <a:r>
              <a:rPr lang="pt-BR" dirty="0"/>
              <a:t>Empreendedores não são feitos, nascem</a:t>
            </a:r>
            <a:r>
              <a:rPr lang="pt-BR" dirty="0" smtClean="0"/>
              <a:t>.</a:t>
            </a:r>
            <a:endParaRPr lang="pt-BR" dirty="0"/>
          </a:p>
          <a:p>
            <a:pPr algn="just"/>
            <a:r>
              <a:rPr lang="pt-BR" dirty="0"/>
              <a:t>O empreendedor é feito através da acumulação das habilidades, experiências e contatos em um </a:t>
            </a:r>
            <a:r>
              <a:rPr lang="pt-BR" dirty="0" smtClean="0"/>
              <a:t>período de </a:t>
            </a:r>
            <a:r>
              <a:rPr lang="pt-BR" dirty="0"/>
              <a:t>anos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>
                <a:solidFill>
                  <a:srgbClr val="FF0000"/>
                </a:solidFill>
              </a:rPr>
              <a:t>MITO 2: </a:t>
            </a:r>
            <a:r>
              <a:rPr lang="pt-BR" dirty="0"/>
              <a:t>Qualquer um pode começar um </a:t>
            </a:r>
            <a:r>
              <a:rPr lang="pt-BR" dirty="0" smtClean="0"/>
              <a:t>negócio</a:t>
            </a:r>
            <a:endParaRPr lang="pt-BR" dirty="0"/>
          </a:p>
          <a:p>
            <a:pPr algn="just"/>
            <a:r>
              <a:rPr lang="pt-BR" dirty="0"/>
              <a:t>Realidade: A parte mais fácil é começar. Difícil é sobreviver. Talvez somente 1 entre 10 a 20 </a:t>
            </a:r>
            <a:r>
              <a:rPr lang="pt-BR" dirty="0" smtClean="0"/>
              <a:t>novas empresas </a:t>
            </a:r>
            <a:r>
              <a:rPr lang="pt-BR" dirty="0"/>
              <a:t>que sobrevivem 5 anos ou mais, conseguem obter ganhos de capital.</a:t>
            </a:r>
          </a:p>
        </p:txBody>
      </p:sp>
    </p:spTree>
    <p:extLst>
      <p:ext uri="{BB962C8B-B14F-4D97-AF65-F5344CB8AC3E}">
        <p14:creationId xmlns:p14="http://schemas.microsoft.com/office/powerpoint/2010/main" val="1384028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644770"/>
            <a:ext cx="5884985" cy="5942502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b="1" dirty="0">
                <a:solidFill>
                  <a:srgbClr val="FF0000"/>
                </a:solidFill>
              </a:rPr>
              <a:t>MITO 3: </a:t>
            </a:r>
            <a:r>
              <a:rPr lang="pt-BR" dirty="0"/>
              <a:t>Empreendedores são jogadores</a:t>
            </a:r>
          </a:p>
          <a:p>
            <a:pPr algn="just"/>
            <a:r>
              <a:rPr lang="pt-BR" dirty="0"/>
              <a:t>Realidade: Empreendedores de sucesso assumem riscos </a:t>
            </a:r>
            <a:r>
              <a:rPr lang="pt-BR" dirty="0" smtClean="0"/>
              <a:t>calculados minimizam </a:t>
            </a:r>
            <a:r>
              <a:rPr lang="pt-BR" dirty="0"/>
              <a:t>riscos, </a:t>
            </a:r>
            <a:r>
              <a:rPr lang="pt-BR" dirty="0" smtClean="0"/>
              <a:t>tentam influenciar </a:t>
            </a:r>
            <a:r>
              <a:rPr lang="pt-BR" dirty="0"/>
              <a:t>a sorte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b="1" dirty="0">
                <a:solidFill>
                  <a:srgbClr val="FF0000"/>
                </a:solidFill>
              </a:rPr>
              <a:t>MITO 4: </a:t>
            </a:r>
            <a:r>
              <a:rPr lang="pt-BR" dirty="0"/>
              <a:t>Empreendedores são os seus próprios chefes </a:t>
            </a:r>
            <a:r>
              <a:rPr lang="pt-BR" dirty="0" smtClean="0"/>
              <a:t>completamente independentes.</a:t>
            </a:r>
          </a:p>
          <a:p>
            <a:pPr algn="just"/>
            <a:r>
              <a:rPr lang="pt-BR" dirty="0" smtClean="0"/>
              <a:t>Realidade</a:t>
            </a:r>
            <a:r>
              <a:rPr lang="pt-BR" dirty="0"/>
              <a:t>: Não são independentes eles servem a muitos outros “chefes” como: sócios, </a:t>
            </a:r>
            <a:r>
              <a:rPr lang="pt-BR" dirty="0" smtClean="0"/>
              <a:t>investidores, clientes</a:t>
            </a:r>
            <a:r>
              <a:rPr lang="pt-BR" dirty="0"/>
              <a:t>, fornecedores, empregados).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494" y="1875692"/>
            <a:ext cx="4195780" cy="297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76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019909"/>
            <a:ext cx="12192000" cy="4947138"/>
          </a:xfrm>
        </p:spPr>
        <p:txBody>
          <a:bodyPr>
            <a:normAutofit/>
          </a:bodyPr>
          <a:lstStyle/>
          <a:p>
            <a:pPr algn="just"/>
            <a:r>
              <a:rPr lang="pt-BR" b="1" dirty="0">
                <a:solidFill>
                  <a:srgbClr val="FF0000"/>
                </a:solidFill>
              </a:rPr>
              <a:t>MITO 5: </a:t>
            </a:r>
            <a:r>
              <a:rPr lang="pt-BR" dirty="0"/>
              <a:t>Empreendedores experimentam grande estresse e pagam alto preço.</a:t>
            </a:r>
          </a:p>
          <a:p>
            <a:pPr algn="just"/>
            <a:r>
              <a:rPr lang="pt-BR" dirty="0"/>
              <a:t>Realidade: É verdade, mas não mais que em outras profissões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b="1" dirty="0">
                <a:solidFill>
                  <a:srgbClr val="FF0000"/>
                </a:solidFill>
              </a:rPr>
              <a:t>MITO 6: </a:t>
            </a:r>
            <a:r>
              <a:rPr lang="pt-BR" dirty="0"/>
              <a:t>O dinheiro é o mais importante ingrediente para começar o negócio.</a:t>
            </a:r>
          </a:p>
          <a:p>
            <a:pPr algn="just"/>
            <a:r>
              <a:rPr lang="pt-BR" dirty="0"/>
              <a:t>Realidade: O dinheiro é o fator menos importante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b="1" dirty="0">
                <a:solidFill>
                  <a:srgbClr val="FF0000"/>
                </a:solidFill>
              </a:rPr>
              <a:t>MITO 7: </a:t>
            </a:r>
            <a:r>
              <a:rPr lang="pt-BR" dirty="0"/>
              <a:t>Se um empreendedor tem capital inicial suficiente, não pode perder a chance.</a:t>
            </a:r>
          </a:p>
          <a:p>
            <a:pPr algn="just"/>
            <a:r>
              <a:rPr lang="pt-BR" dirty="0"/>
              <a:t>Realidade: Muito dinheiro cria euforia e a síndrome de criança estragada.</a:t>
            </a:r>
          </a:p>
        </p:txBody>
      </p:sp>
    </p:spTree>
    <p:extLst>
      <p:ext uri="{BB962C8B-B14F-4D97-AF65-F5344CB8AC3E}">
        <p14:creationId xmlns:p14="http://schemas.microsoft.com/office/powerpoint/2010/main" val="3154923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CARACTERÍSTICAS DOS EMPREENDEDORES DE SUCESSOS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b="1" dirty="0">
                <a:solidFill>
                  <a:srgbClr val="FF0000"/>
                </a:solidFill>
              </a:rPr>
              <a:t>1. São </a:t>
            </a:r>
            <a:r>
              <a:rPr lang="pt-BR" b="1" dirty="0" smtClean="0">
                <a:solidFill>
                  <a:srgbClr val="FF0000"/>
                </a:solidFill>
              </a:rPr>
              <a:t>visionários: </a:t>
            </a:r>
            <a:r>
              <a:rPr lang="pt-BR" dirty="0" smtClean="0"/>
              <a:t>Eles </a:t>
            </a:r>
            <a:r>
              <a:rPr lang="pt-BR" dirty="0"/>
              <a:t>têm a visão de como será o futuro para seu negócio e sua vida e, o mais importante: eles têm </a:t>
            </a:r>
            <a:r>
              <a:rPr lang="pt-BR" dirty="0" smtClean="0"/>
              <a:t>a habilidade </a:t>
            </a:r>
            <a:r>
              <a:rPr lang="pt-BR" dirty="0"/>
              <a:t>de implementar seus sonhos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b="1" dirty="0">
                <a:solidFill>
                  <a:srgbClr val="FF0000"/>
                </a:solidFill>
              </a:rPr>
              <a:t>2. Sabem tomar </a:t>
            </a:r>
            <a:r>
              <a:rPr lang="pt-BR" b="1" dirty="0" smtClean="0">
                <a:solidFill>
                  <a:srgbClr val="FF0000"/>
                </a:solidFill>
              </a:rPr>
              <a:t>decisões: </a:t>
            </a:r>
            <a:r>
              <a:rPr lang="pt-BR" dirty="0" smtClean="0"/>
              <a:t>Eles </a:t>
            </a:r>
            <a:r>
              <a:rPr lang="pt-BR" dirty="0"/>
              <a:t>não se sentem inseguros, sabem tomar as decisões corretas na hora certa, principalmente </a:t>
            </a:r>
            <a:r>
              <a:rPr lang="pt-BR" dirty="0" smtClean="0"/>
              <a:t>nos momentos </a:t>
            </a:r>
            <a:r>
              <a:rPr lang="pt-BR" dirty="0"/>
              <a:t>de adversidade, sendo isso um fator chave para o seu sucesso. E mais: além de </a:t>
            </a:r>
            <a:r>
              <a:rPr lang="pt-BR" dirty="0" smtClean="0"/>
              <a:t>tomar decisões</a:t>
            </a:r>
            <a:r>
              <a:rPr lang="pt-BR" dirty="0"/>
              <a:t>, programam suas ações rapidamente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b="1" dirty="0">
                <a:solidFill>
                  <a:srgbClr val="FF0000"/>
                </a:solidFill>
              </a:rPr>
              <a:t>3. São indivíduos que fazem a </a:t>
            </a:r>
            <a:r>
              <a:rPr lang="pt-BR" b="1" dirty="0" smtClean="0">
                <a:solidFill>
                  <a:srgbClr val="FF0000"/>
                </a:solidFill>
              </a:rPr>
              <a:t>diferença: </a:t>
            </a:r>
            <a:r>
              <a:rPr lang="pt-BR" dirty="0" smtClean="0"/>
              <a:t>Os </a:t>
            </a:r>
            <a:r>
              <a:rPr lang="pt-BR" dirty="0"/>
              <a:t>empreendedores transformam algo de difícil definição, uma </a:t>
            </a:r>
            <a:r>
              <a:rPr lang="pt-BR" dirty="0" err="1"/>
              <a:t>idéia</a:t>
            </a:r>
            <a:r>
              <a:rPr lang="pt-BR" dirty="0"/>
              <a:t> abstrata, em algo concreto, </a:t>
            </a:r>
            <a:r>
              <a:rPr lang="pt-BR" dirty="0" smtClean="0"/>
              <a:t>que funciona</a:t>
            </a:r>
            <a:r>
              <a:rPr lang="pt-BR" dirty="0"/>
              <a:t>, transformando o que é possível em realidade. Sabem agregar valor aos serviços e </a:t>
            </a:r>
            <a:r>
              <a:rPr lang="pt-BR" dirty="0" smtClean="0"/>
              <a:t>produtos que </a:t>
            </a:r>
            <a:r>
              <a:rPr lang="pt-BR" dirty="0"/>
              <a:t>colocam no mercado.</a:t>
            </a:r>
          </a:p>
        </p:txBody>
      </p:sp>
    </p:spTree>
    <p:extLst>
      <p:ext uri="{BB962C8B-B14F-4D97-AF65-F5344CB8AC3E}">
        <p14:creationId xmlns:p14="http://schemas.microsoft.com/office/powerpoint/2010/main" val="639229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840886"/>
            <a:ext cx="12192000" cy="5688868"/>
          </a:xfrm>
        </p:spPr>
        <p:txBody>
          <a:bodyPr>
            <a:normAutofit/>
          </a:bodyPr>
          <a:lstStyle/>
          <a:p>
            <a:pPr algn="just"/>
            <a:r>
              <a:rPr lang="pt-BR" b="1" dirty="0">
                <a:solidFill>
                  <a:srgbClr val="FF0000"/>
                </a:solidFill>
              </a:rPr>
              <a:t>4. Sabem explorar ao máximo as </a:t>
            </a:r>
            <a:r>
              <a:rPr lang="pt-BR" b="1" dirty="0" smtClean="0">
                <a:solidFill>
                  <a:srgbClr val="FF0000"/>
                </a:solidFill>
              </a:rPr>
              <a:t>oportunidades: </a:t>
            </a:r>
            <a:r>
              <a:rPr lang="pt-BR" dirty="0" smtClean="0"/>
              <a:t>Para </a:t>
            </a:r>
            <a:r>
              <a:rPr lang="pt-BR" dirty="0"/>
              <a:t>a maioria das pessoas, as boas </a:t>
            </a:r>
            <a:r>
              <a:rPr lang="pt-BR" dirty="0" err="1"/>
              <a:t>idéias</a:t>
            </a:r>
            <a:r>
              <a:rPr lang="pt-BR" dirty="0"/>
              <a:t> são geradas daquilo que todos conseguem ver, mas </a:t>
            </a:r>
            <a:r>
              <a:rPr lang="pt-BR" dirty="0" smtClean="0"/>
              <a:t>não identificaram </a:t>
            </a:r>
            <a:r>
              <a:rPr lang="pt-BR" dirty="0"/>
              <a:t>algo prático para transformá-las em oportunidade, por meio de dados e </a:t>
            </a:r>
            <a:r>
              <a:rPr lang="pt-BR" dirty="0" smtClean="0"/>
              <a:t>informações. </a:t>
            </a:r>
          </a:p>
          <a:p>
            <a:pPr algn="just"/>
            <a:r>
              <a:rPr lang="pt-BR" dirty="0" smtClean="0"/>
              <a:t>Conforme </a:t>
            </a:r>
            <a:r>
              <a:rPr lang="pt-BR" dirty="0"/>
              <a:t>vimos anteriormente, tanto </a:t>
            </a:r>
            <a:r>
              <a:rPr lang="pt-BR" dirty="0" err="1"/>
              <a:t>Schumpeter</a:t>
            </a:r>
            <a:r>
              <a:rPr lang="pt-BR" dirty="0"/>
              <a:t> (1942) quanto </a:t>
            </a:r>
            <a:r>
              <a:rPr lang="pt-BR" dirty="0" err="1"/>
              <a:t>Kirzener</a:t>
            </a:r>
            <a:r>
              <a:rPr lang="pt-BR" dirty="0"/>
              <a:t> (1973) são enfáticos </a:t>
            </a:r>
            <a:r>
              <a:rPr lang="pt-BR" dirty="0" smtClean="0"/>
              <a:t>em afirmar </a:t>
            </a:r>
            <a:r>
              <a:rPr lang="pt-BR" dirty="0"/>
              <a:t>que o empreendedor é um exímio identificador de oportunidades, sendo um indivíduo </a:t>
            </a:r>
            <a:r>
              <a:rPr lang="pt-BR" dirty="0" smtClean="0"/>
              <a:t>curioso e </a:t>
            </a:r>
            <a:r>
              <a:rPr lang="pt-BR" dirty="0"/>
              <a:t>atento a informações, pois sabe que suas chances melhoram quando seu conhecimento aumenta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b="1" dirty="0">
                <a:solidFill>
                  <a:srgbClr val="FF0000"/>
                </a:solidFill>
              </a:rPr>
              <a:t>5. São determinados e </a:t>
            </a:r>
            <a:r>
              <a:rPr lang="pt-BR" b="1" dirty="0" smtClean="0">
                <a:solidFill>
                  <a:srgbClr val="FF0000"/>
                </a:solidFill>
              </a:rPr>
              <a:t>dinâmicos: </a:t>
            </a:r>
            <a:r>
              <a:rPr lang="pt-BR" dirty="0" smtClean="0"/>
              <a:t>Eles </a:t>
            </a:r>
            <a:r>
              <a:rPr lang="pt-BR" dirty="0"/>
              <a:t>implementam suas ações com total comprometimento. Atropelam as adversidades, </a:t>
            </a:r>
            <a:r>
              <a:rPr lang="pt-BR" dirty="0" smtClean="0"/>
              <a:t>ultrapassando os </a:t>
            </a:r>
            <a:r>
              <a:rPr lang="pt-BR" dirty="0"/>
              <a:t>obstáculos, com uma vontade impar de fazer acontecer. Mantêm-se sempre dinâmicos e </a:t>
            </a:r>
            <a:r>
              <a:rPr lang="pt-BR" dirty="0" smtClean="0"/>
              <a:t>cultivam um </a:t>
            </a:r>
            <a:r>
              <a:rPr lang="pt-BR" dirty="0"/>
              <a:t>certo inconformismo diante da rotina.</a:t>
            </a:r>
          </a:p>
        </p:txBody>
      </p:sp>
    </p:spTree>
    <p:extLst>
      <p:ext uri="{BB962C8B-B14F-4D97-AF65-F5344CB8AC3E}">
        <p14:creationId xmlns:p14="http://schemas.microsoft.com/office/powerpoint/2010/main" val="3101360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just"/>
            <a:r>
              <a:rPr lang="pt-BR" b="1" dirty="0">
                <a:solidFill>
                  <a:srgbClr val="FF0000"/>
                </a:solidFill>
              </a:rPr>
              <a:t>6. São </a:t>
            </a:r>
            <a:r>
              <a:rPr lang="pt-BR" b="1" dirty="0" smtClean="0">
                <a:solidFill>
                  <a:srgbClr val="FF0000"/>
                </a:solidFill>
              </a:rPr>
              <a:t>dedicados: </a:t>
            </a:r>
            <a:r>
              <a:rPr lang="pt-BR" dirty="0" smtClean="0"/>
              <a:t>Eles </a:t>
            </a:r>
            <a:r>
              <a:rPr lang="pt-BR" dirty="0"/>
              <a:t>de dedicam 24 </a:t>
            </a:r>
            <a:r>
              <a:rPr lang="pt-BR" dirty="0" smtClean="0"/>
              <a:t>horas </a:t>
            </a:r>
            <a:r>
              <a:rPr lang="pt-BR" dirty="0"/>
              <a:t>por dia, 7 dias por semana, ao seu negócio. Comprometem o </a:t>
            </a:r>
            <a:r>
              <a:rPr lang="pt-BR" dirty="0" smtClean="0"/>
              <a:t>relacionamento com </a:t>
            </a:r>
            <a:r>
              <a:rPr lang="pt-BR" dirty="0"/>
              <a:t>amigos, com a família, e até mesmo com a própria saúde. São trabalhadores </a:t>
            </a:r>
            <a:r>
              <a:rPr lang="pt-BR" dirty="0" smtClean="0"/>
              <a:t>exemplares encontrando </a:t>
            </a:r>
            <a:r>
              <a:rPr lang="pt-BR" dirty="0"/>
              <a:t>energia para continuar, mesmo quando encontram problemas pela frente. São </a:t>
            </a:r>
            <a:r>
              <a:rPr lang="pt-BR" dirty="0" smtClean="0"/>
              <a:t>incansáveis e </a:t>
            </a:r>
            <a:r>
              <a:rPr lang="pt-BR" dirty="0"/>
              <a:t>loucos pelo trabalho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b="1" dirty="0">
                <a:solidFill>
                  <a:srgbClr val="FF0000"/>
                </a:solidFill>
              </a:rPr>
              <a:t>7. São otimistas e apaixonados pelo que </a:t>
            </a:r>
            <a:r>
              <a:rPr lang="pt-BR" b="1" dirty="0" smtClean="0">
                <a:solidFill>
                  <a:srgbClr val="FF0000"/>
                </a:solidFill>
              </a:rPr>
              <a:t>fazem: </a:t>
            </a:r>
            <a:r>
              <a:rPr lang="pt-BR" dirty="0" smtClean="0"/>
              <a:t>Eles </a:t>
            </a:r>
            <a:r>
              <a:rPr lang="pt-BR" dirty="0"/>
              <a:t>adoram o trabalho que realizam. E é esse amor ao que fazem o principal combustível que </a:t>
            </a:r>
            <a:r>
              <a:rPr lang="pt-BR" dirty="0" smtClean="0"/>
              <a:t>os mantém </a:t>
            </a:r>
            <a:r>
              <a:rPr lang="pt-BR" dirty="0"/>
              <a:t>cada vez mais animados e autodeterminados, tornando-os os melhores vendedores de </a:t>
            </a:r>
            <a:r>
              <a:rPr lang="pt-BR" dirty="0" smtClean="0"/>
              <a:t>seus produtos </a:t>
            </a:r>
            <a:r>
              <a:rPr lang="pt-BR" dirty="0"/>
              <a:t>e serviços, pois sabem, como ninguém, como </a:t>
            </a:r>
            <a:r>
              <a:rPr lang="pt-BR" dirty="0" smtClean="0"/>
              <a:t>fazê-lo. O </a:t>
            </a:r>
            <a:r>
              <a:rPr lang="pt-BR" dirty="0"/>
              <a:t>otimismo faz com que sempre enxerguem o sucesso, em vez do fracasso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b="1" dirty="0">
                <a:solidFill>
                  <a:srgbClr val="FF0000"/>
                </a:solidFill>
              </a:rPr>
              <a:t>8. São Independentes e constroem o próprio </a:t>
            </a:r>
            <a:r>
              <a:rPr lang="pt-BR" b="1" dirty="0" smtClean="0">
                <a:solidFill>
                  <a:srgbClr val="FF0000"/>
                </a:solidFill>
              </a:rPr>
              <a:t>destino: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Eles </a:t>
            </a:r>
            <a:r>
              <a:rPr lang="pt-BR" dirty="0"/>
              <a:t>querem estar à frente das mudanças e ser donos do próprio destino. Querem ser </a:t>
            </a:r>
            <a:r>
              <a:rPr lang="pt-BR" dirty="0" smtClean="0"/>
              <a:t>independentes, em </a:t>
            </a:r>
            <a:r>
              <a:rPr lang="pt-BR" dirty="0"/>
              <a:t>vez de empregados; querem criar algo novo e determinar os próprios passos, abrir os </a:t>
            </a:r>
            <a:r>
              <a:rPr lang="pt-BR" dirty="0" smtClean="0"/>
              <a:t>próprios caminhos</a:t>
            </a:r>
            <a:r>
              <a:rPr lang="pt-BR" dirty="0"/>
              <a:t>, ser o próprio patrão e gerar empregos.</a:t>
            </a:r>
          </a:p>
        </p:txBody>
      </p:sp>
    </p:spTree>
    <p:extLst>
      <p:ext uri="{BB962C8B-B14F-4D97-AF65-F5344CB8AC3E}">
        <p14:creationId xmlns:p14="http://schemas.microsoft.com/office/powerpoint/2010/main" val="274894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9259" y="1825623"/>
            <a:ext cx="4300471" cy="2475919"/>
          </a:xfrm>
        </p:spPr>
        <p:txBody>
          <a:bodyPr>
            <a:noAutofit/>
          </a:bodyPr>
          <a:lstStyle/>
          <a:p>
            <a:pPr algn="just"/>
            <a:r>
              <a:rPr lang="pt-BR" sz="3200" dirty="0"/>
              <a:t>Empreendedorismo é um “fenômeno cultural, expressão dos hábitos, práticas e valores das pessoas”.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795" y="1022035"/>
            <a:ext cx="6236930" cy="408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63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410308"/>
            <a:ext cx="12192000" cy="5990492"/>
          </a:xfrm>
        </p:spPr>
        <p:txBody>
          <a:bodyPr>
            <a:normAutofit/>
          </a:bodyPr>
          <a:lstStyle/>
          <a:p>
            <a:pPr algn="just"/>
            <a:r>
              <a:rPr lang="pt-BR" b="1" dirty="0">
                <a:solidFill>
                  <a:srgbClr val="FF0000"/>
                </a:solidFill>
              </a:rPr>
              <a:t>9. Ficam ricos: </a:t>
            </a:r>
            <a:r>
              <a:rPr lang="pt-BR" dirty="0" smtClean="0"/>
              <a:t>Ficar </a:t>
            </a:r>
            <a:r>
              <a:rPr lang="pt-BR" dirty="0"/>
              <a:t>rico não é o principal objetivo dos empreendedores. Eles acreditam que o dinheiro </a:t>
            </a:r>
            <a:r>
              <a:rPr lang="pt-BR" dirty="0" smtClean="0"/>
              <a:t>é consequência </a:t>
            </a:r>
            <a:r>
              <a:rPr lang="pt-BR" dirty="0"/>
              <a:t>do sucesso dos negócios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b="1" dirty="0">
                <a:solidFill>
                  <a:srgbClr val="FF0000"/>
                </a:solidFill>
              </a:rPr>
              <a:t>10. São líderes e formadores de equipes: </a:t>
            </a:r>
            <a:r>
              <a:rPr lang="pt-BR" dirty="0" smtClean="0"/>
              <a:t>Os </a:t>
            </a:r>
            <a:r>
              <a:rPr lang="pt-BR" dirty="0"/>
              <a:t>empreendedores possuem um senso de </a:t>
            </a:r>
            <a:r>
              <a:rPr lang="pt-BR" dirty="0" smtClean="0"/>
              <a:t>liderança incomum. São </a:t>
            </a:r>
            <a:r>
              <a:rPr lang="pt-BR" dirty="0"/>
              <a:t>respeitados e adorados por seus funcionários, pois sabem valorizá-los, estimulá-los e </a:t>
            </a:r>
            <a:r>
              <a:rPr lang="pt-BR" dirty="0" smtClean="0"/>
              <a:t>recompensá-los, formando </a:t>
            </a:r>
            <a:r>
              <a:rPr lang="pt-BR" dirty="0"/>
              <a:t>um time em torno de si. Sabem que para obter êxito e sucesso, dependem de uma </a:t>
            </a:r>
            <a:r>
              <a:rPr lang="pt-BR" dirty="0" smtClean="0"/>
              <a:t>equipe de </a:t>
            </a:r>
            <a:r>
              <a:rPr lang="pt-BR" dirty="0"/>
              <a:t>profissionais competentes. Sabem ainda recrutar as melhores cabeças para assessorá-los </a:t>
            </a:r>
            <a:r>
              <a:rPr lang="pt-BR" dirty="0" smtClean="0"/>
              <a:t>nos campos </a:t>
            </a:r>
            <a:r>
              <a:rPr lang="pt-BR" dirty="0"/>
              <a:t>onde não detém o melhor conhecimento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b="1" dirty="0">
                <a:solidFill>
                  <a:srgbClr val="FF0000"/>
                </a:solidFill>
              </a:rPr>
              <a:t>11. São bem relacionados (networking): </a:t>
            </a:r>
            <a:r>
              <a:rPr lang="pt-BR" dirty="0" smtClean="0"/>
              <a:t>Os </a:t>
            </a:r>
            <a:r>
              <a:rPr lang="pt-BR" dirty="0"/>
              <a:t>empreendedores sabem construir uma rede de contatos que os auxilia no ambiente externo </a:t>
            </a:r>
            <a:r>
              <a:rPr lang="pt-BR" dirty="0" smtClean="0"/>
              <a:t>da empresa</a:t>
            </a:r>
            <a:r>
              <a:rPr lang="pt-BR" dirty="0"/>
              <a:t>, junto a clientes, fornecedores e entidades de classe.</a:t>
            </a:r>
          </a:p>
        </p:txBody>
      </p:sp>
    </p:spTree>
    <p:extLst>
      <p:ext uri="{BB962C8B-B14F-4D97-AF65-F5344CB8AC3E}">
        <p14:creationId xmlns:p14="http://schemas.microsoft.com/office/powerpoint/2010/main" val="283074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just"/>
            <a:r>
              <a:rPr lang="pt-BR" b="1" dirty="0">
                <a:solidFill>
                  <a:srgbClr val="FF0000"/>
                </a:solidFill>
              </a:rPr>
              <a:t>12. São </a:t>
            </a:r>
            <a:r>
              <a:rPr lang="pt-BR" b="1" dirty="0" smtClean="0">
                <a:solidFill>
                  <a:srgbClr val="FF0000"/>
                </a:solidFill>
              </a:rPr>
              <a:t>organizados: </a:t>
            </a:r>
            <a:r>
              <a:rPr lang="pt-BR" dirty="0" smtClean="0"/>
              <a:t>Os </a:t>
            </a:r>
            <a:r>
              <a:rPr lang="pt-BR" dirty="0"/>
              <a:t>empreendedores sabem obter e alocar os recursos materiais, humanos, tecnológicos e </a:t>
            </a:r>
            <a:r>
              <a:rPr lang="pt-BR" dirty="0" smtClean="0"/>
              <a:t>financeiros, de </a:t>
            </a:r>
            <a:r>
              <a:rPr lang="pt-BR" dirty="0"/>
              <a:t>forma racional, procurando o melhor desempenho para o negócio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b="1" dirty="0">
                <a:solidFill>
                  <a:srgbClr val="FF0000"/>
                </a:solidFill>
              </a:rPr>
              <a:t>13. Planejam, Planejam e </a:t>
            </a:r>
            <a:r>
              <a:rPr lang="pt-BR" b="1" dirty="0" smtClean="0">
                <a:solidFill>
                  <a:srgbClr val="FF0000"/>
                </a:solidFill>
              </a:rPr>
              <a:t>Planejam: </a:t>
            </a:r>
            <a:r>
              <a:rPr lang="pt-BR" dirty="0" smtClean="0"/>
              <a:t>Os </a:t>
            </a:r>
            <a:r>
              <a:rPr lang="pt-BR" dirty="0"/>
              <a:t>empreendedores de sucesso planejam cada passo de ser negócio, desde o primeiro rascunho </a:t>
            </a:r>
            <a:r>
              <a:rPr lang="pt-BR" dirty="0" smtClean="0"/>
              <a:t>do plano </a:t>
            </a:r>
            <a:r>
              <a:rPr lang="pt-BR" dirty="0"/>
              <a:t>de negócios, até a apresentação do plano a investidores, definição das estratégias de </a:t>
            </a:r>
            <a:r>
              <a:rPr lang="pt-BR" dirty="0" smtClean="0"/>
              <a:t>marketing do </a:t>
            </a:r>
            <a:r>
              <a:rPr lang="pt-BR" dirty="0"/>
              <a:t>negócio, sempre tendo como base a forte visão de negócio que possuem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b="1" dirty="0">
                <a:solidFill>
                  <a:srgbClr val="FF0000"/>
                </a:solidFill>
              </a:rPr>
              <a:t>14. Assumem riscos </a:t>
            </a:r>
            <a:r>
              <a:rPr lang="pt-BR" b="1" dirty="0" smtClean="0">
                <a:solidFill>
                  <a:srgbClr val="FF0000"/>
                </a:solidFill>
              </a:rPr>
              <a:t>calculados: </a:t>
            </a:r>
            <a:r>
              <a:rPr lang="pt-BR" dirty="0" smtClean="0"/>
              <a:t>Talvez </a:t>
            </a:r>
            <a:r>
              <a:rPr lang="pt-BR" dirty="0"/>
              <a:t>essa seja a característica mais conhecida dos empreendedores. Mas o verdadeiro </a:t>
            </a:r>
            <a:r>
              <a:rPr lang="pt-BR" dirty="0" smtClean="0"/>
              <a:t>empreendedor é </a:t>
            </a:r>
            <a:r>
              <a:rPr lang="pt-BR" dirty="0"/>
              <a:t>aquele que assume riscos calculados e sabe gerenciar o risco, avaliando as reais chances de </a:t>
            </a:r>
            <a:r>
              <a:rPr lang="pt-BR" dirty="0" smtClean="0"/>
              <a:t>sucesso. Assumir </a:t>
            </a:r>
            <a:r>
              <a:rPr lang="pt-BR" dirty="0"/>
              <a:t>riscos tem relação com desafios. E para o empreendedor, quanto maior o desafio, </a:t>
            </a:r>
            <a:r>
              <a:rPr lang="pt-BR" dirty="0" smtClean="0"/>
              <a:t>mais estimulante </a:t>
            </a:r>
            <a:r>
              <a:rPr lang="pt-BR" dirty="0"/>
              <a:t>será a jornada empreendedora. Assim como um praticante de esportes radicais, </a:t>
            </a:r>
            <a:r>
              <a:rPr lang="pt-BR" dirty="0" smtClean="0"/>
              <a:t>um empreendedor </a:t>
            </a:r>
            <a:r>
              <a:rPr lang="pt-BR" dirty="0"/>
              <a:t>não assume riscos desnecessários. O objetivo é superar barreiras e não cometer suicídio.</a:t>
            </a:r>
          </a:p>
        </p:txBody>
      </p:sp>
    </p:spTree>
    <p:extLst>
      <p:ext uri="{BB962C8B-B14F-4D97-AF65-F5344CB8AC3E}">
        <p14:creationId xmlns:p14="http://schemas.microsoft.com/office/powerpoint/2010/main" val="3773531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383324"/>
            <a:ext cx="12192000" cy="4536830"/>
          </a:xfrm>
        </p:spPr>
        <p:txBody>
          <a:bodyPr>
            <a:normAutofit/>
          </a:bodyPr>
          <a:lstStyle/>
          <a:p>
            <a:pPr algn="just"/>
            <a:r>
              <a:rPr lang="pt-BR" b="1" dirty="0">
                <a:solidFill>
                  <a:srgbClr val="FF0000"/>
                </a:solidFill>
              </a:rPr>
              <a:t>15. Criam valor para a </a:t>
            </a:r>
            <a:r>
              <a:rPr lang="pt-BR" b="1" dirty="0" smtClean="0">
                <a:solidFill>
                  <a:srgbClr val="FF0000"/>
                </a:solidFill>
              </a:rPr>
              <a:t>sociedade: </a:t>
            </a:r>
            <a:r>
              <a:rPr lang="pt-BR" dirty="0" smtClean="0"/>
              <a:t>Os </a:t>
            </a:r>
            <a:r>
              <a:rPr lang="pt-BR" dirty="0"/>
              <a:t>empreendedores utilizam seu capital intelectual para criar valor para a sociedade, com a geração </a:t>
            </a:r>
            <a:r>
              <a:rPr lang="pt-BR" dirty="0" smtClean="0"/>
              <a:t>de empregos</a:t>
            </a:r>
            <a:r>
              <a:rPr lang="pt-BR" dirty="0"/>
              <a:t>, dinamizando a economia e inovando, sempre usando sua criatividade em busca de </a:t>
            </a:r>
            <a:r>
              <a:rPr lang="pt-BR" dirty="0" smtClean="0"/>
              <a:t>soluções para </a:t>
            </a:r>
            <a:r>
              <a:rPr lang="pt-BR" dirty="0"/>
              <a:t>melhorar a vida das pessoas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b="1" dirty="0">
                <a:solidFill>
                  <a:srgbClr val="FF0000"/>
                </a:solidFill>
              </a:rPr>
              <a:t>16. Persistência:</a:t>
            </a:r>
            <a:r>
              <a:rPr lang="pt-BR" dirty="0" smtClean="0"/>
              <a:t> </a:t>
            </a:r>
            <a:r>
              <a:rPr lang="pt-BR" dirty="0"/>
              <a:t>Age diante de um </a:t>
            </a:r>
            <a:r>
              <a:rPr lang="pt-BR" dirty="0" smtClean="0"/>
              <a:t>obstáculo, age </a:t>
            </a:r>
            <a:r>
              <a:rPr lang="pt-BR" dirty="0"/>
              <a:t>repetidamente ou muda de estratégia a fim de enfrentar um desafio ou superar </a:t>
            </a:r>
            <a:r>
              <a:rPr lang="pt-BR" dirty="0" smtClean="0"/>
              <a:t>um obstáculo; </a:t>
            </a:r>
            <a:r>
              <a:rPr lang="pt-BR" dirty="0"/>
              <a:t>Assume responsabilidade pessoal pelo desempenho necessário para atingir metas e </a:t>
            </a:r>
            <a:r>
              <a:rPr lang="pt-BR" dirty="0" smtClean="0"/>
              <a:t>objetivos. A </a:t>
            </a:r>
            <a:r>
              <a:rPr lang="pt-BR" dirty="0"/>
              <a:t>persistência é uma das características do empreendedor. Todo negócio tem seus </a:t>
            </a:r>
            <a:r>
              <a:rPr lang="pt-BR" dirty="0" smtClean="0"/>
              <a:t>momentos difíceis</a:t>
            </a:r>
            <a:r>
              <a:rPr lang="pt-BR" dirty="0"/>
              <a:t>. Mas é preciso persistir e buscar superação.</a:t>
            </a:r>
          </a:p>
        </p:txBody>
      </p:sp>
    </p:spTree>
    <p:extLst>
      <p:ext uri="{BB962C8B-B14F-4D97-AF65-F5344CB8AC3E}">
        <p14:creationId xmlns:p14="http://schemas.microsoft.com/office/powerpoint/2010/main" val="2104874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sz="3200" dirty="0" smtClean="0">
                <a:solidFill>
                  <a:srgbClr val="FF0000"/>
                </a:solidFill>
              </a:rPr>
              <a:t>Depois de visto essas características, pense um pouco sobre como você se encaixaria em alguma delas e porque!</a:t>
            </a: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790" y="3567498"/>
            <a:ext cx="2834419" cy="260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3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t-BR" b="1" dirty="0" smtClean="0"/>
              <a:t>NECESSIDADES DO EMPREENDEDOR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325563"/>
            <a:ext cx="956310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32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PRINCIPAIS CONHECIMENTOS NECESSÁRIOS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817077"/>
            <a:ext cx="12192000" cy="4747845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>
                <a:solidFill>
                  <a:srgbClr val="FF0000"/>
                </a:solidFill>
              </a:rPr>
              <a:t>1. Conhecimento dos aspectos técnicos relacionados com o </a:t>
            </a:r>
            <a:r>
              <a:rPr lang="pt-BR" dirty="0" smtClean="0">
                <a:solidFill>
                  <a:srgbClr val="FF0000"/>
                </a:solidFill>
              </a:rPr>
              <a:t>negócio. </a:t>
            </a:r>
          </a:p>
          <a:p>
            <a:pPr algn="just"/>
            <a:endParaRPr lang="pt-BR" dirty="0" smtClean="0">
              <a:solidFill>
                <a:srgbClr val="FF0000"/>
              </a:solidFill>
            </a:endParaRPr>
          </a:p>
          <a:p>
            <a:pPr algn="just"/>
            <a:r>
              <a:rPr lang="pt-BR" dirty="0" smtClean="0"/>
              <a:t>Pergunte...</a:t>
            </a:r>
          </a:p>
          <a:p>
            <a:pPr algn="just"/>
            <a:endParaRPr lang="pt-BR" dirty="0" smtClean="0"/>
          </a:p>
          <a:p>
            <a:pPr marL="0" indent="0" algn="just">
              <a:buNone/>
            </a:pPr>
            <a:r>
              <a:rPr lang="pt-BR" b="1" u="sng" dirty="0" smtClean="0"/>
              <a:t>• </a:t>
            </a:r>
            <a:r>
              <a:rPr lang="pt-BR" b="1" u="sng" dirty="0"/>
              <a:t>Qual é o seu negócio?</a:t>
            </a:r>
          </a:p>
          <a:p>
            <a:pPr marL="0" indent="0" algn="just">
              <a:buNone/>
            </a:pPr>
            <a:r>
              <a:rPr lang="pt-BR" b="1" u="sng" dirty="0"/>
              <a:t>• Você quer produzir?</a:t>
            </a:r>
          </a:p>
          <a:p>
            <a:pPr marL="0" indent="0" algn="just">
              <a:buNone/>
            </a:pPr>
            <a:r>
              <a:rPr lang="pt-BR" b="1" u="sng" dirty="0"/>
              <a:t>• Você quer oferecer um serviço?</a:t>
            </a:r>
          </a:p>
          <a:p>
            <a:pPr algn="just"/>
            <a:r>
              <a:rPr lang="pt-BR" b="1" u="sng" dirty="0"/>
              <a:t>O seu negócio é produção? Estude o processo de produzir alguma coisa.</a:t>
            </a:r>
          </a:p>
          <a:p>
            <a:pPr algn="just"/>
            <a:r>
              <a:rPr lang="pt-BR" b="1" u="sng" dirty="0"/>
              <a:t>O seu negócio é oferta de serviço? Estude tudo sobre o serviço que você ofertará.</a:t>
            </a:r>
          </a:p>
        </p:txBody>
      </p:sp>
    </p:spTree>
    <p:extLst>
      <p:ext uri="{BB962C8B-B14F-4D97-AF65-F5344CB8AC3E}">
        <p14:creationId xmlns:p14="http://schemas.microsoft.com/office/powerpoint/2010/main" val="2232853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005010"/>
            <a:ext cx="5943600" cy="5044098"/>
          </a:xfrm>
        </p:spPr>
        <p:txBody>
          <a:bodyPr>
            <a:normAutofit lnSpcReduction="10000"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2. Experiência </a:t>
            </a:r>
            <a:r>
              <a:rPr lang="pt-BR" b="1" dirty="0" smtClean="0">
                <a:solidFill>
                  <a:srgbClr val="FF0000"/>
                </a:solidFill>
              </a:rPr>
              <a:t>Técnica</a:t>
            </a:r>
          </a:p>
          <a:p>
            <a:endParaRPr lang="pt-BR" dirty="0"/>
          </a:p>
          <a:p>
            <a:pPr marL="0" indent="0" algn="just">
              <a:buNone/>
            </a:pPr>
            <a:r>
              <a:rPr lang="pt-BR" b="1" u="sng" dirty="0"/>
              <a:t>• Conheça a fundo o produto e/ou serviço que pretende oferecer ao mercado.</a:t>
            </a:r>
          </a:p>
          <a:p>
            <a:pPr marL="0" indent="0" algn="just">
              <a:buNone/>
            </a:pPr>
            <a:r>
              <a:rPr lang="pt-BR" b="1" u="sng" dirty="0"/>
              <a:t>• Como é o processo de produção?</a:t>
            </a:r>
          </a:p>
          <a:p>
            <a:pPr marL="0" indent="0" algn="just">
              <a:buNone/>
            </a:pPr>
            <a:r>
              <a:rPr lang="pt-BR" b="1" u="sng" dirty="0"/>
              <a:t>• Como é a qualidade que este produto deve ter?</a:t>
            </a:r>
          </a:p>
          <a:p>
            <a:pPr marL="0" indent="0" algn="just">
              <a:buNone/>
            </a:pPr>
            <a:r>
              <a:rPr lang="pt-BR" b="1" u="sng" dirty="0"/>
              <a:t>• Como se organiza e controla a produção.</a:t>
            </a:r>
          </a:p>
          <a:p>
            <a:pPr marL="0" indent="0" algn="just">
              <a:buNone/>
            </a:pPr>
            <a:r>
              <a:rPr lang="pt-BR" b="1" u="sng" dirty="0"/>
              <a:t>• É importante conhecer o que você pretende produzir.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126" y="1850292"/>
            <a:ext cx="5487599" cy="3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21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351692"/>
            <a:ext cx="12192000" cy="6154616"/>
          </a:xfrm>
        </p:spPr>
        <p:txBody>
          <a:bodyPr>
            <a:normAutofit lnSpcReduction="10000"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3. </a:t>
            </a:r>
            <a:r>
              <a:rPr lang="pt-BR" b="1" dirty="0" smtClean="0">
                <a:solidFill>
                  <a:srgbClr val="FF0000"/>
                </a:solidFill>
              </a:rPr>
              <a:t>Experiência Comercial</a:t>
            </a:r>
          </a:p>
          <a:p>
            <a:endParaRPr lang="pt-BR" dirty="0"/>
          </a:p>
          <a:p>
            <a:pPr algn="just"/>
            <a:r>
              <a:rPr lang="pt-BR" b="1" u="sng" dirty="0"/>
              <a:t>Conheça as diversas áreas que envolvem a comercialização de seu produto e/ou serviços, como</a:t>
            </a:r>
            <a:r>
              <a:rPr lang="pt-BR" b="1" u="sng" dirty="0" smtClean="0"/>
              <a:t>:</a:t>
            </a:r>
          </a:p>
          <a:p>
            <a:pPr algn="just"/>
            <a:endParaRPr lang="pt-BR" b="1" u="sng" dirty="0" smtClean="0"/>
          </a:p>
          <a:p>
            <a:pPr marL="0" indent="0" algn="just">
              <a:buNone/>
            </a:pPr>
            <a:r>
              <a:rPr lang="pt-BR" b="1" u="sng" dirty="0" smtClean="0"/>
              <a:t>• </a:t>
            </a:r>
            <a:r>
              <a:rPr lang="pt-BR" b="1" u="sng" dirty="0"/>
              <a:t>Distribuição</a:t>
            </a:r>
          </a:p>
          <a:p>
            <a:pPr marL="0" indent="0" algn="just">
              <a:buNone/>
            </a:pPr>
            <a:r>
              <a:rPr lang="pt-BR" b="1" u="sng" dirty="0"/>
              <a:t>• Vendas</a:t>
            </a:r>
          </a:p>
          <a:p>
            <a:pPr marL="0" indent="0" algn="just">
              <a:buNone/>
            </a:pPr>
            <a:r>
              <a:rPr lang="pt-BR" b="1" u="sng" dirty="0"/>
              <a:t>• Publicidade</a:t>
            </a:r>
          </a:p>
          <a:p>
            <a:pPr marL="0" indent="0" algn="just">
              <a:buNone/>
            </a:pPr>
            <a:r>
              <a:rPr lang="pt-BR" b="1" u="sng" dirty="0"/>
              <a:t>• Pesquisa de mercado e</a:t>
            </a:r>
          </a:p>
          <a:p>
            <a:pPr marL="0" indent="0" algn="just">
              <a:buNone/>
            </a:pPr>
            <a:r>
              <a:rPr lang="pt-BR" b="1" u="sng" dirty="0"/>
              <a:t>• Definição de novos produtos e/ou </a:t>
            </a:r>
            <a:r>
              <a:rPr lang="pt-BR" b="1" u="sng" dirty="0" smtClean="0"/>
              <a:t>serviços</a:t>
            </a:r>
          </a:p>
          <a:p>
            <a:pPr marL="0" indent="0" algn="just">
              <a:buNone/>
            </a:pPr>
            <a:endParaRPr lang="pt-BR" b="1" u="sng" dirty="0" smtClean="0"/>
          </a:p>
          <a:p>
            <a:pPr marL="0" indent="0" algn="just">
              <a:buNone/>
            </a:pPr>
            <a:r>
              <a:rPr lang="pt-BR" b="1" u="sng" dirty="0"/>
              <a:t>Se lhe faltar experiência nessa área, tenha alguém de confiança que possa lhe assessorar.</a:t>
            </a:r>
          </a:p>
        </p:txBody>
      </p:sp>
    </p:spTree>
    <p:extLst>
      <p:ext uri="{BB962C8B-B14F-4D97-AF65-F5344CB8AC3E}">
        <p14:creationId xmlns:p14="http://schemas.microsoft.com/office/powerpoint/2010/main" val="1978657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426686"/>
          </a:xfrm>
        </p:spPr>
        <p:txBody>
          <a:bodyPr>
            <a:normAutofit/>
          </a:bodyPr>
          <a:lstStyle/>
          <a:p>
            <a:pPr algn="just"/>
            <a:r>
              <a:rPr lang="pt-BR" b="1" dirty="0">
                <a:solidFill>
                  <a:srgbClr val="FF0000"/>
                </a:solidFill>
              </a:rPr>
              <a:t>4. </a:t>
            </a:r>
            <a:r>
              <a:rPr lang="pt-BR" b="1" dirty="0" smtClean="0">
                <a:solidFill>
                  <a:srgbClr val="FF0000"/>
                </a:solidFill>
              </a:rPr>
              <a:t>Escolaridade: </a:t>
            </a:r>
            <a:r>
              <a:rPr lang="pt-BR" dirty="0" smtClean="0"/>
              <a:t>Ter </a:t>
            </a:r>
            <a:r>
              <a:rPr lang="pt-BR" dirty="0"/>
              <a:t>um nível mínimo de escolaridade facilita seu acesso e compreensão no mundo dos </a:t>
            </a:r>
            <a:r>
              <a:rPr lang="pt-BR" dirty="0" smtClean="0"/>
              <a:t>negócios, enriquecendo </a:t>
            </a:r>
            <a:r>
              <a:rPr lang="pt-BR" dirty="0"/>
              <a:t>sua experiência prática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b="1" dirty="0">
                <a:solidFill>
                  <a:srgbClr val="FF0000"/>
                </a:solidFill>
              </a:rPr>
              <a:t>5. Experiência em </a:t>
            </a:r>
            <a:r>
              <a:rPr lang="pt-BR" b="1" dirty="0" smtClean="0">
                <a:solidFill>
                  <a:srgbClr val="FF0000"/>
                </a:solidFill>
              </a:rPr>
              <a:t>empresas: </a:t>
            </a:r>
            <a:r>
              <a:rPr lang="pt-BR" dirty="0" smtClean="0"/>
              <a:t>Trabalhar </a:t>
            </a:r>
            <a:r>
              <a:rPr lang="pt-BR" dirty="0"/>
              <a:t>em organizações é ter a oportunidade de conhecer o funcionamento de várias áreas e </a:t>
            </a:r>
            <a:r>
              <a:rPr lang="pt-BR" dirty="0" smtClean="0"/>
              <a:t>suas finalidades</a:t>
            </a:r>
            <a:r>
              <a:rPr lang="pt-BR" dirty="0"/>
              <a:t>, ampliando sua visão organizacional. Esse conhecimento é um grande diferencial </a:t>
            </a:r>
            <a:r>
              <a:rPr lang="pt-BR" dirty="0" smtClean="0"/>
              <a:t>para abertura </a:t>
            </a:r>
            <a:r>
              <a:rPr lang="pt-BR" dirty="0"/>
              <a:t>do próprio negócio ou uma oportunidade de trabalho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b="1" dirty="0">
                <a:solidFill>
                  <a:srgbClr val="FF0000"/>
                </a:solidFill>
              </a:rPr>
              <a:t>6. Formação </a:t>
            </a:r>
            <a:r>
              <a:rPr lang="pt-BR" b="1" dirty="0" smtClean="0">
                <a:solidFill>
                  <a:srgbClr val="FF0000"/>
                </a:solidFill>
              </a:rPr>
              <a:t>complementar: </a:t>
            </a:r>
            <a:r>
              <a:rPr lang="pt-BR" dirty="0" smtClean="0"/>
              <a:t>Refere-se </a:t>
            </a:r>
            <a:r>
              <a:rPr lang="pt-BR" dirty="0"/>
              <a:t>à aquisição de informações ou o aprimoramento dos conhecimentos que já possui. Isto </a:t>
            </a:r>
            <a:r>
              <a:rPr lang="pt-BR" dirty="0" smtClean="0"/>
              <a:t>pode partir </a:t>
            </a:r>
            <a:r>
              <a:rPr lang="pt-BR" dirty="0"/>
              <a:t>de um interesse particular ou de uma necessidade gerada pelo próprio negócio.</a:t>
            </a:r>
          </a:p>
        </p:txBody>
      </p:sp>
    </p:spTree>
    <p:extLst>
      <p:ext uri="{BB962C8B-B14F-4D97-AF65-F5344CB8AC3E}">
        <p14:creationId xmlns:p14="http://schemas.microsoft.com/office/powerpoint/2010/main" val="4098678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PRINCIPAIS HABILIDADES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Existem inúmeras habilidades as quais representam à facilidade de uso da capacidade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Seguem abaixo algumas delas: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</a:rPr>
              <a:t>• Habilidade de identificação de novas </a:t>
            </a:r>
            <a:r>
              <a:rPr lang="pt-BR" b="1" dirty="0" smtClean="0">
                <a:solidFill>
                  <a:srgbClr val="FF0000"/>
                </a:solidFill>
              </a:rPr>
              <a:t>oportunidades: </a:t>
            </a:r>
            <a:r>
              <a:rPr lang="pt-BR" dirty="0" smtClean="0"/>
              <a:t>Habilidade </a:t>
            </a:r>
            <a:r>
              <a:rPr lang="pt-BR" dirty="0"/>
              <a:t>de perceber o que os outros não percebem e de visualizar muito mais longe que </a:t>
            </a:r>
            <a:r>
              <a:rPr lang="pt-BR" dirty="0" smtClean="0"/>
              <a:t>os demais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</a:rPr>
              <a:t>• Habilidade de valorização de oportunidades e pensamento </a:t>
            </a:r>
            <a:r>
              <a:rPr lang="pt-BR" b="1" dirty="0" smtClean="0">
                <a:solidFill>
                  <a:srgbClr val="FF0000"/>
                </a:solidFill>
              </a:rPr>
              <a:t>criativo: </a:t>
            </a:r>
            <a:r>
              <a:rPr lang="pt-BR" dirty="0" smtClean="0"/>
              <a:t>Habilidade </a:t>
            </a:r>
            <a:r>
              <a:rPr lang="pt-BR" dirty="0"/>
              <a:t>de atribuir valor àquilo que se apresenta como uma oportunidade.</a:t>
            </a:r>
          </a:p>
        </p:txBody>
      </p:sp>
    </p:spTree>
    <p:extLst>
      <p:ext uri="{BB962C8B-B14F-4D97-AF65-F5344CB8AC3E}">
        <p14:creationId xmlns:p14="http://schemas.microsoft.com/office/powerpoint/2010/main" val="357045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284713"/>
            <a:ext cx="12192000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Os empresários de sucessos são influenciados por empreendedores de seu círculo de relações (família, amigos) ou por líderes ou figuras importantes, tomados como “modelos”. 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Como informado acima, o empreendedorismo é um fenômeno cultural, ou seja, é fruto dos hábitos, práticas e valores das pessoas. Existem famílias mais empreendedoras do que outras, assim como cidades, regiões, países. Na verdade aprende-se a ser empreendedor pela convivência com outros empreendedores em um clima em que ser dono do próprio nariz, ter um negócio é considerado algo muito positivo.</a:t>
            </a:r>
          </a:p>
        </p:txBody>
      </p:sp>
    </p:spTree>
    <p:extLst>
      <p:ext uri="{BB962C8B-B14F-4D97-AF65-F5344CB8AC3E}">
        <p14:creationId xmlns:p14="http://schemas.microsoft.com/office/powerpoint/2010/main" val="4131580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278178"/>
            <a:ext cx="6307015" cy="65798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</a:rPr>
              <a:t>• Habilidade de comunicação </a:t>
            </a:r>
            <a:r>
              <a:rPr lang="pt-BR" b="1" dirty="0" smtClean="0">
                <a:solidFill>
                  <a:srgbClr val="FF0000"/>
                </a:solidFill>
              </a:rPr>
              <a:t>persuasiva/negociação: </a:t>
            </a:r>
            <a:r>
              <a:rPr lang="pt-BR" dirty="0" smtClean="0"/>
              <a:t>Habilidade </a:t>
            </a:r>
            <a:r>
              <a:rPr lang="pt-BR" dirty="0"/>
              <a:t>de convencer os outros a respeito da pertinência de uma </a:t>
            </a:r>
            <a:r>
              <a:rPr lang="pt-BR" dirty="0" err="1"/>
              <a:t>idéia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b="1" dirty="0" smtClean="0">
                <a:solidFill>
                  <a:srgbClr val="FF0000"/>
                </a:solidFill>
              </a:rPr>
              <a:t>• </a:t>
            </a:r>
            <a:r>
              <a:rPr lang="pt-BR" b="1" dirty="0">
                <a:solidFill>
                  <a:srgbClr val="FF0000"/>
                </a:solidFill>
              </a:rPr>
              <a:t>Habilidade de aquisição de </a:t>
            </a:r>
            <a:r>
              <a:rPr lang="pt-BR" b="1" dirty="0" smtClean="0">
                <a:solidFill>
                  <a:srgbClr val="FF0000"/>
                </a:solidFill>
              </a:rPr>
              <a:t>informações: </a:t>
            </a:r>
            <a:r>
              <a:rPr lang="pt-BR" dirty="0" smtClean="0"/>
              <a:t>Habilidade </a:t>
            </a:r>
            <a:r>
              <a:rPr lang="pt-BR" dirty="0"/>
              <a:t>de coletar, reunir e agrupar informações.</a:t>
            </a:r>
          </a:p>
          <a:p>
            <a:pPr marL="0" indent="0" algn="just">
              <a:buNone/>
            </a:pPr>
            <a:endParaRPr lang="pt-BR" b="1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pt-BR" b="1" dirty="0" smtClean="0">
                <a:solidFill>
                  <a:srgbClr val="FF0000"/>
                </a:solidFill>
              </a:rPr>
              <a:t>• </a:t>
            </a:r>
            <a:r>
              <a:rPr lang="pt-BR" b="1" dirty="0">
                <a:solidFill>
                  <a:srgbClr val="FF0000"/>
                </a:solidFill>
              </a:rPr>
              <a:t>Habilidade de resolução de </a:t>
            </a:r>
            <a:r>
              <a:rPr lang="pt-BR" b="1" dirty="0" smtClean="0">
                <a:solidFill>
                  <a:srgbClr val="FF0000"/>
                </a:solidFill>
              </a:rPr>
              <a:t>problemas: </a:t>
            </a:r>
            <a:r>
              <a:rPr lang="pt-BR" dirty="0" smtClean="0"/>
              <a:t>Habilidade </a:t>
            </a:r>
            <a:r>
              <a:rPr lang="pt-BR" dirty="0"/>
              <a:t>para utilizar sistematicamente operações mentais, a fim de, encontrar respostas, </a:t>
            </a:r>
            <a:r>
              <a:rPr lang="pt-BR" dirty="0" smtClean="0"/>
              <a:t>para enfrentar </a:t>
            </a:r>
            <a:r>
              <a:rPr lang="pt-BR" dirty="0"/>
              <a:t>os desafios e superar os obstáculos.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999" y="1922584"/>
            <a:ext cx="5607539" cy="240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84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EMPREENDEDORISMO AO LONGO DO TEMPO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813901"/>
            <a:ext cx="12191999" cy="1749914"/>
          </a:xfrm>
        </p:spPr>
        <p:txBody>
          <a:bodyPr/>
          <a:lstStyle/>
          <a:p>
            <a:pPr algn="just"/>
            <a:r>
              <a:rPr lang="pt-BR" dirty="0"/>
              <a:t>A palavra empreendedor (</a:t>
            </a:r>
            <a:r>
              <a:rPr lang="pt-BR" dirty="0" err="1"/>
              <a:t>entrepreneur</a:t>
            </a:r>
            <a:r>
              <a:rPr lang="pt-BR" dirty="0"/>
              <a:t>) tem origem francesa e significa aquele que </a:t>
            </a:r>
            <a:r>
              <a:rPr lang="pt-BR" dirty="0" smtClean="0"/>
              <a:t>assume riscos </a:t>
            </a:r>
            <a:r>
              <a:rPr lang="pt-BR" dirty="0"/>
              <a:t>e começa algo novo. Antes de partir para definições mais utilizadas e aceitas, é importante </a:t>
            </a:r>
            <a:r>
              <a:rPr lang="pt-BR" dirty="0" smtClean="0"/>
              <a:t>fazer uma </a:t>
            </a:r>
            <a:r>
              <a:rPr lang="pt-BR" dirty="0"/>
              <a:t>análise histórica do desenvolvimento da teoria do empreendedorismo (</a:t>
            </a:r>
            <a:r>
              <a:rPr lang="pt-BR" dirty="0" err="1"/>
              <a:t>Hisrish</a:t>
            </a:r>
            <a:r>
              <a:rPr lang="pt-BR" dirty="0"/>
              <a:t>, 1986).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036" y="3687028"/>
            <a:ext cx="3775925" cy="302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57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ANTIGUIDADE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1692" y="1825625"/>
            <a:ext cx="1125415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algn="just"/>
            <a:r>
              <a:rPr lang="pt-BR" dirty="0"/>
              <a:t>Não há registros históricos ou arqueológicos de empreendedores individuais na Antiguidade, </a:t>
            </a:r>
            <a:r>
              <a:rPr lang="pt-BR" dirty="0" smtClean="0"/>
              <a:t>mas sabe-se </a:t>
            </a:r>
            <a:r>
              <a:rPr lang="pt-BR" dirty="0"/>
              <a:t>que o comércio tinha papel importante, mesmo nas comunidades neolíticas. Dentre as </a:t>
            </a:r>
            <a:r>
              <a:rPr lang="pt-BR" dirty="0" smtClean="0"/>
              <a:t>ruínas mais </a:t>
            </a:r>
            <a:r>
              <a:rPr lang="pt-BR" dirty="0"/>
              <a:t>antigas de aglomerações humanas estão as localizadas na atual </a:t>
            </a:r>
            <a:r>
              <a:rPr lang="pt-BR" dirty="0" smtClean="0"/>
              <a:t>Síria. O </a:t>
            </a:r>
            <a:r>
              <a:rPr lang="pt-BR" dirty="0"/>
              <a:t>vilarejo neolítico datando de mais de 11 mil anos foi construído no entroncamento de </a:t>
            </a:r>
            <a:r>
              <a:rPr lang="pt-BR" dirty="0" smtClean="0"/>
              <a:t>rotas de </a:t>
            </a:r>
            <a:r>
              <a:rPr lang="pt-BR" dirty="0"/>
              <a:t>comércio já existentes, levando os cientistas a presumir que o comércio date de época </a:t>
            </a:r>
            <a:r>
              <a:rPr lang="pt-BR" dirty="0" smtClean="0"/>
              <a:t>anterior.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7595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832338"/>
            <a:ext cx="12192000" cy="534462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Os arqueólogos modernos concordam que a escrita cuneiforme surgida na Mesopotâmia foi </a:t>
            </a:r>
            <a:r>
              <a:rPr lang="pt-BR" dirty="0" smtClean="0"/>
              <a:t>criada inicialmente </a:t>
            </a:r>
            <a:r>
              <a:rPr lang="pt-BR" dirty="0"/>
              <a:t>para registrar transações comerciais. Há diversas tabuletas de cerâmica com anotações </a:t>
            </a:r>
            <a:r>
              <a:rPr lang="pt-BR" dirty="0" smtClean="0"/>
              <a:t>de mercadorias</a:t>
            </a:r>
            <a:r>
              <a:rPr lang="pt-BR" dirty="0"/>
              <a:t>, suas quantidades e preços assim como há registros de impostos e doações aos </a:t>
            </a:r>
            <a:r>
              <a:rPr lang="pt-BR" dirty="0" smtClean="0"/>
              <a:t>templos religiosos</a:t>
            </a:r>
            <a:r>
              <a:rPr lang="pt-BR" dirty="0"/>
              <a:t>. A literatura foi um uso posterior da escrita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Bem mais tarde, a Fenícia foi um conjunto de </a:t>
            </a:r>
            <a:r>
              <a:rPr lang="pt-BR" dirty="0" err="1"/>
              <a:t>cidades-estado</a:t>
            </a:r>
            <a:r>
              <a:rPr lang="pt-BR" dirty="0"/>
              <a:t> da Antiguidade que floresceu com </a:t>
            </a:r>
            <a:r>
              <a:rPr lang="pt-BR" dirty="0" smtClean="0"/>
              <a:t>o comércio </a:t>
            </a:r>
            <a:r>
              <a:rPr lang="pt-BR" dirty="0"/>
              <a:t>no mar Mediterrâneo. Uma de suas colônias mais famosas foi a cidade de Cartago, na </a:t>
            </a:r>
            <a:r>
              <a:rPr lang="pt-BR" dirty="0" smtClean="0"/>
              <a:t>costa da </a:t>
            </a:r>
            <a:r>
              <a:rPr lang="pt-BR" dirty="0"/>
              <a:t>atual Tunísia, uma potência comercial por cerca de 3 mil anos, atacada e destruída pelos </a:t>
            </a:r>
            <a:r>
              <a:rPr lang="pt-BR" dirty="0" smtClean="0"/>
              <a:t>romanos, que </a:t>
            </a:r>
            <a:r>
              <a:rPr lang="pt-BR" dirty="0"/>
              <a:t>buscavam o domínio das rotas comerciais do </a:t>
            </a:r>
            <a:r>
              <a:rPr lang="pt-BR" dirty="0" smtClean="0"/>
              <a:t>Mediterrâneo. Roma </a:t>
            </a:r>
            <a:r>
              <a:rPr lang="pt-BR" dirty="0"/>
              <a:t>costuma ser lembrada por seu poder militar, mas as bases que sustentavam o império </a:t>
            </a:r>
            <a:r>
              <a:rPr lang="pt-BR" dirty="0" smtClean="0"/>
              <a:t>eram comerciais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8825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IDADE MÉDIA E RENASCIMENTO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559169"/>
            <a:ext cx="12192000" cy="5205046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Na Idade Média, o termo empreendedor foi utilizado para definir aquele que </a:t>
            </a:r>
            <a:r>
              <a:rPr lang="pt-BR" dirty="0" smtClean="0"/>
              <a:t>gerenciava grandes </a:t>
            </a:r>
            <a:r>
              <a:rPr lang="pt-BR" dirty="0"/>
              <a:t>projetos de produção ou comércio. </a:t>
            </a:r>
            <a:endParaRPr lang="pt-BR" dirty="0" smtClean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Nas </a:t>
            </a:r>
            <a:r>
              <a:rPr lang="pt-BR" dirty="0"/>
              <a:t>vilas e cidades havia o sistema das Corporações </a:t>
            </a:r>
            <a:r>
              <a:rPr lang="pt-BR" dirty="0" smtClean="0"/>
              <a:t>de Ofício</a:t>
            </a:r>
            <a:r>
              <a:rPr lang="pt-BR" dirty="0"/>
              <a:t>, no qual profissionais das artes e ofícios, como marceneiros, pedreiros ou artistas, serviam </a:t>
            </a:r>
            <a:r>
              <a:rPr lang="pt-BR" dirty="0" smtClean="0"/>
              <a:t>um período </a:t>
            </a:r>
            <a:r>
              <a:rPr lang="pt-BR" dirty="0"/>
              <a:t>de aprendizagem na oficina de um mestre, até que pudessem provar para outros </a:t>
            </a:r>
            <a:r>
              <a:rPr lang="pt-BR" dirty="0" smtClean="0"/>
              <a:t>mestres experientes </a:t>
            </a:r>
            <a:r>
              <a:rPr lang="pt-BR" dirty="0"/>
              <a:t>serem capazes de exercer seu ofício por conta própria, tornando-se mestres também </a:t>
            </a:r>
            <a:r>
              <a:rPr lang="pt-BR" dirty="0" smtClean="0"/>
              <a:t>e podendo </a:t>
            </a:r>
            <a:r>
              <a:rPr lang="pt-BR" dirty="0"/>
              <a:t>aceitar aprendizes</a:t>
            </a:r>
            <a:r>
              <a:rPr lang="pt-BR" dirty="0" smtClean="0"/>
              <a:t>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 </a:t>
            </a:r>
            <a:r>
              <a:rPr lang="pt-BR" dirty="0"/>
              <a:t>O sistema era rígido e um mestre em um ofício – o de marceneiro, </a:t>
            </a:r>
            <a:r>
              <a:rPr lang="pt-BR" dirty="0" smtClean="0"/>
              <a:t>por exemplo </a:t>
            </a:r>
            <a:r>
              <a:rPr lang="pt-BR" dirty="0"/>
              <a:t>–, não podia atuar em outra área fora da marcenaria. Se precisasse de puxadores de ferro, </a:t>
            </a:r>
            <a:r>
              <a:rPr lang="pt-BR" dirty="0" smtClean="0"/>
              <a:t>por exemplo</a:t>
            </a:r>
            <a:r>
              <a:rPr lang="pt-BR" dirty="0"/>
              <a:t>, tinha que adquiri-los de um mestre ferreiro.</a:t>
            </a:r>
          </a:p>
        </p:txBody>
      </p:sp>
    </p:spTree>
    <p:extLst>
      <p:ext uri="{BB962C8B-B14F-4D97-AF65-F5344CB8AC3E}">
        <p14:creationId xmlns:p14="http://schemas.microsoft.com/office/powerpoint/2010/main" val="24293280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551" y="1081087"/>
            <a:ext cx="4337173" cy="419801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689232" y="140676"/>
            <a:ext cx="7397260" cy="6425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Esses empreendedores costumavam estabelecer-se com uma licença do nobre que governava </a:t>
            </a:r>
            <a:r>
              <a:rPr lang="pt-BR" sz="2800" dirty="0" smtClean="0"/>
              <a:t>a vila </a:t>
            </a:r>
            <a:r>
              <a:rPr lang="pt-BR" sz="2800" dirty="0"/>
              <a:t>ou cidade, devendo-lhe impostos. Vale observar que o conceito de nação não era </a:t>
            </a:r>
            <a:r>
              <a:rPr lang="pt-BR" sz="2800" dirty="0" smtClean="0"/>
              <a:t>ainda estabelecido</a:t>
            </a:r>
            <a:r>
              <a:rPr lang="pt-BR" sz="2800" dirty="0"/>
              <a:t>. Regiões como a França, a Itália e a Alemanha eram aglomerados de </a:t>
            </a:r>
            <a:r>
              <a:rPr lang="pt-BR" sz="2800" dirty="0" smtClean="0"/>
              <a:t>principados, ducados</a:t>
            </a:r>
            <a:r>
              <a:rPr lang="pt-BR" sz="2800" dirty="0"/>
              <a:t>, condados e baronatos unidos pelo sistema feudal a um rei, geralmente não muito </a:t>
            </a:r>
            <a:r>
              <a:rPr lang="pt-BR" sz="2800" dirty="0" smtClean="0"/>
              <a:t>poderoso. 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800" dirty="0" smtClean="0"/>
              <a:t>No </a:t>
            </a:r>
            <a:r>
              <a:rPr lang="pt-BR" sz="2800" dirty="0"/>
              <a:t>caso da França, por exemplo, os duques da Borgonha (região entre a França e a atual </a:t>
            </a:r>
            <a:r>
              <a:rPr lang="pt-BR" sz="2800" dirty="0" smtClean="0"/>
              <a:t>Bélgica) foram </a:t>
            </a:r>
            <a:r>
              <a:rPr lang="pt-BR" sz="2800" dirty="0"/>
              <a:t>durante anos mais ricos e poderosos que o rei, fazendo, inclusive, alianças com os inimigos </a:t>
            </a:r>
            <a:r>
              <a:rPr lang="pt-BR" sz="2800" dirty="0" smtClean="0"/>
              <a:t>do rei</a:t>
            </a:r>
            <a:r>
              <a:rPr lang="pt-BR" sz="2800" dirty="0"/>
              <a:t>, no caso a Inglaterra, durante a guerra dos cem anos.</a:t>
            </a:r>
          </a:p>
        </p:txBody>
      </p:sp>
    </p:spTree>
    <p:extLst>
      <p:ext uri="{BB962C8B-B14F-4D97-AF65-F5344CB8AC3E}">
        <p14:creationId xmlns:p14="http://schemas.microsoft.com/office/powerpoint/2010/main" val="3522299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309" y="0"/>
            <a:ext cx="9823937" cy="68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47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pPr algn="just"/>
            <a:r>
              <a:rPr lang="pt-BR" dirty="0"/>
              <a:t>Em geral, um feudo, que era uma grande propriedade rural, tinha o castelo (residência do senhor feudal, sua família e empregados), a aldeia (onde moravam os servos), a igreja, a casa paroquial, os celeiros, os fornos, os açudes, as pastagens comuns e o mercado.</a:t>
            </a:r>
          </a:p>
          <a:p>
            <a:pPr algn="just"/>
            <a:r>
              <a:rPr lang="pt-BR" dirty="0"/>
              <a:t>As terras eram divididas em manso senhorial, manso servil e manso comunal. As terras aráveis dividiam-se em três faixas: uma para o plantio da primavera, outra para o plantio do outono e outra que ficava em repouso. A cada ano, invertia-se a utilização das faixas de forma que sempre uma estivesse em descanso. Esse sistema de plantação é conhecido como “sistema de três campos”.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62836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 EVOLUÇÃO DO EMPREENDEDORISMO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0" y="2810362"/>
            <a:ext cx="12192000" cy="2746375"/>
          </a:xfrm>
        </p:spPr>
        <p:txBody>
          <a:bodyPr/>
          <a:lstStyle/>
          <a:p>
            <a:r>
              <a:rPr lang="pt-BR" dirty="0"/>
              <a:t>As Grandes </a:t>
            </a:r>
            <a:r>
              <a:rPr lang="pt-BR" dirty="0" smtClean="0"/>
              <a:t>Navegações – século XVI...</a:t>
            </a:r>
          </a:p>
          <a:p>
            <a:r>
              <a:rPr lang="pt-BR" dirty="0" smtClean="0"/>
              <a:t>Século XVII – o tempo das especiarias na Ásia e América;</a:t>
            </a:r>
          </a:p>
          <a:p>
            <a:r>
              <a:rPr lang="pt-BR" dirty="0" smtClean="0"/>
              <a:t>Século XVIII – a revolução industrial;</a:t>
            </a:r>
          </a:p>
          <a:p>
            <a:r>
              <a:rPr lang="pt-BR" dirty="0"/>
              <a:t>Séculos XIX e </a:t>
            </a:r>
            <a:r>
              <a:rPr lang="pt-BR" dirty="0" smtClean="0"/>
              <a:t>XX – a confusão empreendedores e gerentes;</a:t>
            </a:r>
          </a:p>
        </p:txBody>
      </p:sp>
    </p:spTree>
    <p:extLst>
      <p:ext uri="{BB962C8B-B14F-4D97-AF65-F5344CB8AC3E}">
        <p14:creationId xmlns:p14="http://schemas.microsoft.com/office/powerpoint/2010/main" val="42922104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EMPREENDEDORISMO NO BRASIL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Durante o período colonial era proibido estabelecer indústrias no país. Havia umas </a:t>
            </a:r>
            <a:r>
              <a:rPr lang="pt-BR" dirty="0" smtClean="0"/>
              <a:t>poucas manufaturas </a:t>
            </a:r>
            <a:r>
              <a:rPr lang="pt-BR" dirty="0"/>
              <a:t>comandadas por artesãos em moldes medievais. </a:t>
            </a:r>
            <a:endParaRPr lang="pt-BR" dirty="0" smtClean="0"/>
          </a:p>
          <a:p>
            <a:pPr algn="just"/>
            <a:r>
              <a:rPr lang="pt-BR" dirty="0" smtClean="0"/>
              <a:t>A </a:t>
            </a:r>
            <a:r>
              <a:rPr lang="pt-BR" dirty="0"/>
              <a:t>confecção de móveis floresceu </a:t>
            </a:r>
            <a:r>
              <a:rPr lang="pt-BR" dirty="0" smtClean="0"/>
              <a:t>no Brasil</a:t>
            </a:r>
            <a:r>
              <a:rPr lang="pt-BR" dirty="0"/>
              <a:t>, com muitas peças mais ricas e detalhadas do que suas congêneres produzidas em Portugal. </a:t>
            </a:r>
            <a:endParaRPr lang="pt-BR" dirty="0" smtClean="0"/>
          </a:p>
          <a:p>
            <a:pPr algn="just"/>
            <a:r>
              <a:rPr lang="pt-BR" dirty="0" smtClean="0"/>
              <a:t>O estado </a:t>
            </a:r>
            <a:r>
              <a:rPr lang="pt-BR" dirty="0"/>
              <a:t>de Minas Gerais era um dos centros produtores e seus museus e arquivos ainda </a:t>
            </a:r>
            <a:r>
              <a:rPr lang="pt-BR" dirty="0" smtClean="0"/>
              <a:t>guardam exemplares </a:t>
            </a:r>
            <a:r>
              <a:rPr lang="pt-BR" dirty="0"/>
              <a:t>dessa arte. </a:t>
            </a:r>
            <a:endParaRPr lang="pt-BR" dirty="0" smtClean="0"/>
          </a:p>
          <a:p>
            <a:pPr algn="just"/>
            <a:r>
              <a:rPr lang="pt-BR" dirty="0" smtClean="0"/>
              <a:t>Uma </a:t>
            </a:r>
            <a:r>
              <a:rPr lang="pt-BR" dirty="0"/>
              <a:t>das metas dos inconfidentes mineiros era a independência e a </a:t>
            </a:r>
            <a:r>
              <a:rPr lang="pt-BR" dirty="0" smtClean="0"/>
              <a:t>liberdade para </a:t>
            </a:r>
            <a:r>
              <a:rPr lang="pt-BR" dirty="0"/>
              <a:t>que nativos do Brasil pudessem empreender livremente.</a:t>
            </a:r>
          </a:p>
        </p:txBody>
      </p:sp>
    </p:spTree>
    <p:extLst>
      <p:ext uri="{BB962C8B-B14F-4D97-AF65-F5344CB8AC3E}">
        <p14:creationId xmlns:p14="http://schemas.microsoft.com/office/powerpoint/2010/main" val="287871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785611"/>
            <a:ext cx="6117465" cy="551215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Consideramos três níveis de relações, o primário, o secundário e o terciário: 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b="1" dirty="0"/>
              <a:t>Nível Primário: </a:t>
            </a:r>
            <a:r>
              <a:rPr lang="pt-BR" dirty="0"/>
              <a:t>Familiares e conhecidos, ligações em torno de mais de uma atividade (é a principal fonte de formação de empreendedores). </a:t>
            </a:r>
          </a:p>
          <a:p>
            <a:pPr algn="just"/>
            <a:r>
              <a:rPr lang="pt-BR" b="1" dirty="0"/>
              <a:t>Nível Secundário: </a:t>
            </a:r>
            <a:r>
              <a:rPr lang="pt-BR" dirty="0"/>
              <a:t>Ligações em torno de determinada atividade, redes de ligações. </a:t>
            </a:r>
          </a:p>
          <a:p>
            <a:pPr algn="just"/>
            <a:r>
              <a:rPr lang="pt-BR" b="1" dirty="0"/>
              <a:t>Nível Terciário: </a:t>
            </a:r>
            <a:r>
              <a:rPr lang="pt-BR" dirty="0"/>
              <a:t>Cursos, livros, viagens, feiras e congressos.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710" y="592562"/>
            <a:ext cx="3904915" cy="25538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898" y="3541690"/>
            <a:ext cx="3904915" cy="254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353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567717"/>
            <a:ext cx="12192000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As primeiras indústrias foram estabelecidas no Brasil com a chegada da Família </a:t>
            </a:r>
            <a:r>
              <a:rPr lang="pt-BR" dirty="0" smtClean="0"/>
              <a:t>Real portuguesa </a:t>
            </a:r>
            <a:r>
              <a:rPr lang="pt-BR" dirty="0"/>
              <a:t>em 1808. D. João VI estabeleceu uma fábrica de pólvora no Rio de Janeiro e permitiu </a:t>
            </a:r>
            <a:r>
              <a:rPr lang="pt-BR" dirty="0" smtClean="0"/>
              <a:t>a criação </a:t>
            </a:r>
            <a:r>
              <a:rPr lang="pt-BR" dirty="0"/>
              <a:t>de outras pequenas indústrias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Um exemplo de empreendedor brasileiro no século XIX é Irineu Evangelista de Souza, o </a:t>
            </a:r>
            <a:r>
              <a:rPr lang="pt-BR" dirty="0" smtClean="0"/>
              <a:t>barão e </a:t>
            </a:r>
            <a:r>
              <a:rPr lang="pt-BR" dirty="0"/>
              <a:t>depois visconde de Mauá. Mauá foi um banqueiro, um industrial arrojado e um </a:t>
            </a:r>
            <a:r>
              <a:rPr lang="pt-BR" dirty="0" smtClean="0"/>
              <a:t>grande empreendedor </a:t>
            </a:r>
            <a:r>
              <a:rPr lang="pt-BR" dirty="0"/>
              <a:t>na área de ferrovias, muitas vezes com o apoio de financistas </a:t>
            </a:r>
            <a:r>
              <a:rPr lang="pt-BR" dirty="0" smtClean="0"/>
              <a:t>ingleses. O </a:t>
            </a:r>
            <a:r>
              <a:rPr lang="pt-BR" dirty="0"/>
              <a:t>visconde teve também diversos fracassos empresarias sem, no entanto, se deixar abater.</a:t>
            </a:r>
          </a:p>
        </p:txBody>
      </p:sp>
    </p:spTree>
    <p:extLst>
      <p:ext uri="{BB962C8B-B14F-4D97-AF65-F5344CB8AC3E}">
        <p14:creationId xmlns:p14="http://schemas.microsoft.com/office/powerpoint/2010/main" val="23420770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50985"/>
            <a:ext cx="12192000" cy="6096000"/>
          </a:xfrm>
        </p:spPr>
        <p:txBody>
          <a:bodyPr>
            <a:normAutofit fontScale="92500"/>
          </a:bodyPr>
          <a:lstStyle/>
          <a:p>
            <a:pPr algn="just"/>
            <a:r>
              <a:rPr lang="pt-BR" dirty="0"/>
              <a:t>Já no século XX, o movimento do empreendedorismo no Brasil começou a tomar forma </a:t>
            </a:r>
            <a:r>
              <a:rPr lang="pt-BR" dirty="0" smtClean="0"/>
              <a:t>na década </a:t>
            </a:r>
            <a:r>
              <a:rPr lang="pt-BR" dirty="0"/>
              <a:t>de 1990, quando entidades como SEBRAE (Serviço Brasileiro de Apoio as Micro e </a:t>
            </a:r>
            <a:r>
              <a:rPr lang="pt-BR" dirty="0" smtClean="0"/>
              <a:t>Pequenas Empresas</a:t>
            </a:r>
            <a:r>
              <a:rPr lang="pt-BR" dirty="0"/>
              <a:t>) e </a:t>
            </a:r>
            <a:r>
              <a:rPr lang="pt-BR" dirty="0" err="1"/>
              <a:t>Softex</a:t>
            </a:r>
            <a:r>
              <a:rPr lang="pt-BR" dirty="0"/>
              <a:t> (Sociedade Brasileira para Exportação de Software) foram criadas. Antes </a:t>
            </a:r>
            <a:r>
              <a:rPr lang="pt-BR" dirty="0" smtClean="0"/>
              <a:t>disso, praticamente </a:t>
            </a:r>
            <a:r>
              <a:rPr lang="pt-BR" dirty="0"/>
              <a:t>não se falava em empreendedorismo e em criação de pequenas empresas. Os </a:t>
            </a:r>
            <a:r>
              <a:rPr lang="pt-BR" dirty="0" smtClean="0"/>
              <a:t>ambientes político </a:t>
            </a:r>
            <a:r>
              <a:rPr lang="pt-BR" dirty="0"/>
              <a:t>e econômico do país não eram propícios, e o empreendedor praticamente não </a:t>
            </a:r>
            <a:r>
              <a:rPr lang="pt-BR" dirty="0" smtClean="0"/>
              <a:t>encontrava informações </a:t>
            </a:r>
            <a:r>
              <a:rPr lang="pt-BR" dirty="0"/>
              <a:t>para auxiliá-lo na jornada empreendedora. </a:t>
            </a:r>
            <a:endParaRPr lang="pt-BR" dirty="0" smtClean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O </a:t>
            </a:r>
            <a:r>
              <a:rPr lang="pt-BR" dirty="0"/>
              <a:t>SEBRAE é um dos órgãos mais </a:t>
            </a:r>
            <a:r>
              <a:rPr lang="pt-BR" dirty="0" smtClean="0"/>
              <a:t>conhecidos dos </a:t>
            </a:r>
            <a:r>
              <a:rPr lang="pt-BR" dirty="0"/>
              <a:t>pequenos empresários brasileiros, que buscam junto a essa entidade todo suporte de que </a:t>
            </a:r>
            <a:r>
              <a:rPr lang="pt-BR" dirty="0" smtClean="0"/>
              <a:t>precisam para </a:t>
            </a:r>
            <a:r>
              <a:rPr lang="pt-BR" dirty="0"/>
              <a:t>iniciar sua empresa, bem como consultorias para resolver pequenos problemas pontuais de </a:t>
            </a:r>
            <a:r>
              <a:rPr lang="pt-BR" dirty="0" smtClean="0"/>
              <a:t>seu negócio</a:t>
            </a:r>
            <a:r>
              <a:rPr lang="pt-BR" dirty="0"/>
              <a:t>. O histórico da </a:t>
            </a:r>
            <a:r>
              <a:rPr lang="pt-BR" dirty="0" err="1"/>
              <a:t>Softex</a:t>
            </a:r>
            <a:r>
              <a:rPr lang="pt-BR" dirty="0"/>
              <a:t> pode ser confundido com o histórico do empreendedorismo no </a:t>
            </a:r>
            <a:r>
              <a:rPr lang="pt-BR" dirty="0" smtClean="0"/>
              <a:t>Brasil na </a:t>
            </a:r>
            <a:r>
              <a:rPr lang="pt-BR" dirty="0"/>
              <a:t>década de 1990. A entidade foi criada com o intuito de levar as empresas de software do país </a:t>
            </a:r>
            <a:r>
              <a:rPr lang="pt-BR" dirty="0" smtClean="0"/>
              <a:t>ao mercado </a:t>
            </a:r>
            <a:r>
              <a:rPr lang="pt-BR" dirty="0"/>
              <a:t>externo, por meio de várias ações que proporcionavam ao empresário de informática </a:t>
            </a:r>
            <a:r>
              <a:rPr lang="pt-BR" dirty="0" smtClean="0"/>
              <a:t>a capacitação </a:t>
            </a:r>
            <a:r>
              <a:rPr lang="pt-BR" dirty="0"/>
              <a:t>em gestão e tecnologia.</a:t>
            </a:r>
          </a:p>
        </p:txBody>
      </p:sp>
    </p:spTree>
    <p:extLst>
      <p:ext uri="{BB962C8B-B14F-4D97-AF65-F5344CB8AC3E}">
        <p14:creationId xmlns:p14="http://schemas.microsoft.com/office/powerpoint/2010/main" val="38784901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715108"/>
            <a:ext cx="12192000" cy="546185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Foi com os programas criados no âmbito da </a:t>
            </a:r>
            <a:r>
              <a:rPr lang="pt-BR" dirty="0" err="1"/>
              <a:t>Softex</a:t>
            </a:r>
            <a:r>
              <a:rPr lang="pt-BR" dirty="0"/>
              <a:t> em todo país, junto a incubadoras </a:t>
            </a:r>
            <a:r>
              <a:rPr lang="pt-BR" dirty="0" smtClean="0"/>
              <a:t>de empresas </a:t>
            </a:r>
            <a:r>
              <a:rPr lang="pt-BR" dirty="0"/>
              <a:t>e a universidade/cursos de ciências da computação/informática, que o </a:t>
            </a:r>
            <a:r>
              <a:rPr lang="pt-BR" dirty="0" smtClean="0"/>
              <a:t>tema empreendedorismo </a:t>
            </a:r>
            <a:r>
              <a:rPr lang="pt-BR" dirty="0"/>
              <a:t>começou a despertar na sociedade brasileira. Até então, palavras como plano </a:t>
            </a:r>
            <a:r>
              <a:rPr lang="pt-BR" dirty="0" smtClean="0"/>
              <a:t>de negócios </a:t>
            </a:r>
            <a:r>
              <a:rPr lang="pt-BR" dirty="0"/>
              <a:t>(business </a:t>
            </a:r>
            <a:r>
              <a:rPr lang="pt-BR" dirty="0" err="1"/>
              <a:t>plan</a:t>
            </a:r>
            <a:r>
              <a:rPr lang="pt-BR" dirty="0"/>
              <a:t>) eram praticamente desconhecidos e até ridicularizadas pelos </a:t>
            </a:r>
            <a:r>
              <a:rPr lang="pt-BR" dirty="0" smtClean="0"/>
              <a:t>pequenos empresários.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Brasil entrou nesse milênio com todo potencial para desenvolver um dos maiores </a:t>
            </a:r>
            <a:r>
              <a:rPr lang="pt-BR" dirty="0" smtClean="0"/>
              <a:t>programas de </a:t>
            </a:r>
            <a:r>
              <a:rPr lang="pt-BR" dirty="0"/>
              <a:t>ensino de empreendedorismo do mundo, comparável apenas com os Estados Unidos, onde mais </a:t>
            </a:r>
            <a:r>
              <a:rPr lang="pt-BR" dirty="0" smtClean="0"/>
              <a:t>de 1.100 </a:t>
            </a:r>
            <a:r>
              <a:rPr lang="pt-BR" dirty="0"/>
              <a:t>escolas ensinam empreendedorismo. As ações recentes sobre empreendedorismo </a:t>
            </a:r>
            <a:r>
              <a:rPr lang="pt-BR" dirty="0" smtClean="0"/>
              <a:t>desenvolvidas no </a:t>
            </a:r>
            <a:r>
              <a:rPr lang="pt-BR" dirty="0"/>
              <a:t>Brasil começam a apontar para essa direção. Seguem alguns exemplos de trabalhos:</a:t>
            </a:r>
          </a:p>
        </p:txBody>
      </p:sp>
    </p:spTree>
    <p:extLst>
      <p:ext uri="{BB962C8B-B14F-4D97-AF65-F5344CB8AC3E}">
        <p14:creationId xmlns:p14="http://schemas.microsoft.com/office/powerpoint/2010/main" val="9371867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73225"/>
            <a:ext cx="12192000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1. Os programas </a:t>
            </a:r>
            <a:r>
              <a:rPr lang="pt-BR" dirty="0" err="1"/>
              <a:t>Softex</a:t>
            </a:r>
            <a:r>
              <a:rPr lang="pt-BR" dirty="0"/>
              <a:t> e Genesis (Geração de Novas Empresas de Software, informação </a:t>
            </a:r>
            <a:r>
              <a:rPr lang="pt-BR" dirty="0" smtClean="0"/>
              <a:t>e Serviços</a:t>
            </a:r>
            <a:r>
              <a:rPr lang="pt-BR" dirty="0"/>
              <a:t>), que </a:t>
            </a:r>
            <a:r>
              <a:rPr lang="pt-BR" dirty="0" err="1"/>
              <a:t>apóiam</a:t>
            </a:r>
            <a:r>
              <a:rPr lang="pt-BR" dirty="0"/>
              <a:t> atividades de empreendedorismo em software, estimulando o ensino </a:t>
            </a:r>
            <a:r>
              <a:rPr lang="pt-BR" dirty="0" smtClean="0"/>
              <a:t>da disciplina </a:t>
            </a:r>
            <a:r>
              <a:rPr lang="pt-BR" dirty="0"/>
              <a:t>em universidade e a geração de novas empresas de software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2. Ações voltadas à capacitação do empreendedor, como os programas EMPRETEC e </a:t>
            </a:r>
            <a:r>
              <a:rPr lang="pt-BR" dirty="0" smtClean="0"/>
              <a:t>Jovem Empreendedor </a:t>
            </a:r>
            <a:r>
              <a:rPr lang="pt-BR" dirty="0"/>
              <a:t>do SEBRAE. E ainda o programa Brasil Empreendedor, do Governo Federal, dirigido </a:t>
            </a:r>
            <a:r>
              <a:rPr lang="pt-BR" dirty="0" smtClean="0"/>
              <a:t>a capacitação </a:t>
            </a:r>
            <a:r>
              <a:rPr lang="pt-BR" dirty="0"/>
              <a:t>de mais de 1 milhão de empreendedores em todo pais e destinando recursos financeiros </a:t>
            </a:r>
            <a:r>
              <a:rPr lang="pt-BR" dirty="0" smtClean="0"/>
              <a:t>a esses </a:t>
            </a:r>
            <a:r>
              <a:rPr lang="pt-BR" dirty="0"/>
              <a:t>empreendedores, totalizando um investimento de oito bilhões de reais.</a:t>
            </a:r>
          </a:p>
        </p:txBody>
      </p:sp>
    </p:spTree>
    <p:extLst>
      <p:ext uri="{BB962C8B-B14F-4D97-AF65-F5344CB8AC3E}">
        <p14:creationId xmlns:p14="http://schemas.microsoft.com/office/powerpoint/2010/main" val="29713314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415317"/>
            <a:ext cx="12192000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3. O enorme crescimento do movimento de incubadoras de empresas no Brasil. Dados </a:t>
            </a:r>
            <a:r>
              <a:rPr lang="pt-BR" dirty="0" smtClean="0"/>
              <a:t>da ANPROTEC (Associação </a:t>
            </a:r>
            <a:r>
              <a:rPr lang="pt-BR" dirty="0"/>
              <a:t>Nacional de Entidades Promotoras de Empreendimentos de </a:t>
            </a:r>
            <a:r>
              <a:rPr lang="pt-BR" dirty="0" smtClean="0"/>
              <a:t>Tecnologias Avançadas</a:t>
            </a:r>
            <a:r>
              <a:rPr lang="pt-BR" dirty="0"/>
              <a:t>) mostram que em 2000, havia mais de 135 incubadoras de empresas no país, </a:t>
            </a:r>
            <a:r>
              <a:rPr lang="pt-BR" dirty="0" smtClean="0"/>
              <a:t>sem considerar </a:t>
            </a:r>
            <a:r>
              <a:rPr lang="pt-BR" dirty="0"/>
              <a:t>as incubadoras de empresa de internet, totalizando mais de 1.100 empresas incubadas, </a:t>
            </a:r>
            <a:r>
              <a:rPr lang="pt-BR" dirty="0" smtClean="0"/>
              <a:t>que geram </a:t>
            </a:r>
            <a:r>
              <a:rPr lang="pt-BR" dirty="0"/>
              <a:t>mais de 5.200 empregos </a:t>
            </a:r>
            <a:r>
              <a:rPr lang="pt-BR" dirty="0" smtClean="0"/>
              <a:t>diretos.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No </a:t>
            </a:r>
            <a:r>
              <a:rPr lang="pt-BR" dirty="0"/>
              <a:t>Brasil, algumas iniciativas já começam a acontecer, destacando-se concursos destinados </a:t>
            </a:r>
            <a:r>
              <a:rPr lang="pt-BR" dirty="0" smtClean="0"/>
              <a:t>a estudantes </a:t>
            </a:r>
            <a:r>
              <a:rPr lang="pt-BR" dirty="0"/>
              <a:t>de engenharia, ciências da computação, administração e também negócios de internet.</a:t>
            </a:r>
          </a:p>
        </p:txBody>
      </p:sp>
    </p:spTree>
    <p:extLst>
      <p:ext uri="{BB962C8B-B14F-4D97-AF65-F5344CB8AC3E}">
        <p14:creationId xmlns:p14="http://schemas.microsoft.com/office/powerpoint/2010/main" val="19387301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ck-to-the-future-to-be-continued.jpg (500×31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57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439" y="1409968"/>
            <a:ext cx="5292144" cy="4351338"/>
          </a:xfrm>
        </p:spPr>
        <p:txBody>
          <a:bodyPr/>
          <a:lstStyle/>
          <a:p>
            <a:pPr algn="just"/>
            <a:r>
              <a:rPr lang="pt-BR" dirty="0"/>
              <a:t>É comum ouvirmos que um empresário nasce feito, como um artista. Ambas as afirmações estão erradas. Um músico ou pintor se forma a custa de muito esforço e exercícios constantes. O mesmo pode ser dito sobre um empreendedor. Há métodos e técnicas que podem ser aprendidos e praticados.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882" y="1744818"/>
            <a:ext cx="53054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9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2758" y="365125"/>
            <a:ext cx="10515600" cy="1325563"/>
          </a:xfrm>
        </p:spPr>
        <p:txBody>
          <a:bodyPr/>
          <a:lstStyle/>
          <a:p>
            <a:pPr algn="ctr"/>
            <a:r>
              <a:rPr lang="pt-BR" b="1" dirty="0"/>
              <a:t>O QUE É SER EMPREENDEDOR?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pPr algn="just"/>
            <a:r>
              <a:rPr lang="pt-BR" b="1" dirty="0"/>
              <a:t>Inovador do ambiente: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b="1" dirty="0"/>
              <a:t>Conceito: </a:t>
            </a:r>
            <a:r>
              <a:rPr lang="pt-BR" dirty="0"/>
              <a:t>Empreendedor é aquele que utiliza sua imaginação e sua capacidade de fixar metas para seus desenvolvimentos com a finalidade de alcançar suas visões. 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>
                <a:latin typeface="Agency FB" panose="020B0503020202020204" pitchFamily="34" charset="0"/>
              </a:rPr>
              <a:t>“Alguns homens veem as coisas como são, e perguntam: “Por quê?”. Eu sonho com as coisas que nunca existiram e pergunto: “Por que não?”” Bernard Shaw </a:t>
            </a:r>
          </a:p>
        </p:txBody>
      </p:sp>
    </p:spTree>
    <p:extLst>
      <p:ext uri="{BB962C8B-B14F-4D97-AF65-F5344CB8AC3E}">
        <p14:creationId xmlns:p14="http://schemas.microsoft.com/office/powerpoint/2010/main" val="1069130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861" y="673764"/>
            <a:ext cx="12192000" cy="5882980"/>
          </a:xfrm>
        </p:spPr>
        <p:txBody>
          <a:bodyPr>
            <a:noAutofit/>
          </a:bodyPr>
          <a:lstStyle/>
          <a:p>
            <a:pPr algn="just"/>
            <a:r>
              <a:rPr lang="pt-BR"/>
              <a:t>Quaisquer que sejam as fontes de informação sempre encontraremos a figura do empreendedor relacionada a alguém:</a:t>
            </a:r>
          </a:p>
          <a:p>
            <a:pPr algn="just"/>
            <a:endParaRPr lang="pt-BR"/>
          </a:p>
          <a:p>
            <a:pPr algn="just"/>
            <a:r>
              <a:rPr lang="pt-BR"/>
              <a:t>Inovador </a:t>
            </a:r>
          </a:p>
          <a:p>
            <a:pPr algn="just"/>
            <a:r>
              <a:rPr lang="pt-BR"/>
              <a:t> Inquieto</a:t>
            </a:r>
          </a:p>
          <a:p>
            <a:pPr algn="just"/>
            <a:r>
              <a:rPr lang="pt-BR"/>
              <a:t>Criativo </a:t>
            </a:r>
          </a:p>
          <a:p>
            <a:pPr algn="just"/>
            <a:r>
              <a:rPr lang="pt-BR"/>
              <a:t> Planejador </a:t>
            </a:r>
          </a:p>
          <a:p>
            <a:pPr algn="just"/>
            <a:r>
              <a:rPr lang="pt-BR"/>
              <a:t> Sempre de olho no futuro </a:t>
            </a:r>
          </a:p>
          <a:p>
            <a:pPr algn="just"/>
            <a:r>
              <a:rPr lang="pt-BR"/>
              <a:t> O empreendedor tem um “modelo”, uma pessoa que o influencia.</a:t>
            </a:r>
          </a:p>
          <a:p>
            <a:pPr algn="just"/>
            <a:r>
              <a:rPr lang="pt-BR"/>
              <a:t> Tem iniciativa, autonomia, autoconfiança, otimismo, necessidade de realização.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7010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983880"/>
            <a:ext cx="12192000" cy="45751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/>
              <a:t>Tem perseverança e tenacidade </a:t>
            </a:r>
          </a:p>
          <a:p>
            <a:pPr marL="0" indent="0" algn="just">
              <a:buNone/>
            </a:pPr>
            <a:endParaRPr lang="pt-BR"/>
          </a:p>
          <a:p>
            <a:pPr algn="just"/>
            <a:r>
              <a:rPr lang="pt-BR"/>
              <a:t> O fracasso é considerado um resultado como outro qualquer. Ele aprende </a:t>
            </a:r>
          </a:p>
          <a:p>
            <a:pPr marL="0" indent="0" algn="just">
              <a:buNone/>
            </a:pPr>
            <a:r>
              <a:rPr lang="pt-BR"/>
              <a:t>Com os resultados negativos, com os próprios erros.</a:t>
            </a:r>
          </a:p>
          <a:p>
            <a:pPr marL="0" indent="0" algn="just">
              <a:buNone/>
            </a:pPr>
            <a:endParaRPr lang="pt-BR"/>
          </a:p>
          <a:p>
            <a:pPr algn="just"/>
            <a:r>
              <a:rPr lang="pt-BR"/>
              <a:t> Tem grande energia. É um trabalhado incansável. </a:t>
            </a:r>
          </a:p>
          <a:p>
            <a:pPr marL="0" indent="0" algn="just">
              <a:buNone/>
            </a:pPr>
            <a:endParaRPr lang="pt-BR"/>
          </a:p>
          <a:p>
            <a:pPr algn="just"/>
            <a:r>
              <a:rPr lang="pt-BR" b="1" u="sng">
                <a:solidFill>
                  <a:srgbClr val="FF0000"/>
                </a:solidFill>
              </a:rPr>
              <a:t> É apaixonado pelo que faz</a:t>
            </a:r>
            <a:endParaRPr lang="pt-BR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606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2654257"/>
            <a:ext cx="12192000" cy="2724045"/>
          </a:xfrm>
        </p:spPr>
        <p:txBody>
          <a:bodyPr/>
          <a:lstStyle/>
          <a:p>
            <a:pPr algn="just"/>
            <a:r>
              <a:rPr lang="pt-BR" b="1" u="sng">
                <a:solidFill>
                  <a:srgbClr val="FF0000"/>
                </a:solidFill>
              </a:rPr>
              <a:t>Empresário:</a:t>
            </a:r>
            <a:r>
              <a:rPr lang="pt-BR"/>
              <a:t> Condição jurídica da pessoa que foi ao órgão público e registrou uma empresa no seu nome. </a:t>
            </a:r>
          </a:p>
          <a:p>
            <a:pPr algn="just"/>
            <a:r>
              <a:rPr lang="pt-BR" b="1" u="sng">
                <a:solidFill>
                  <a:srgbClr val="FF0000"/>
                </a:solidFill>
              </a:rPr>
              <a:t>Empreendedor</a:t>
            </a:r>
            <a:r>
              <a:rPr lang="pt-BR"/>
              <a:t>: É a expressão de um conjunto de comportamentos, que potencializa a condição deste empresário, direcionando-o com mais eficiência rumo aos seus objetivos. 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F57B583E-44A0-0D48-8D92-647D5B1AC813}"/>
              </a:ext>
            </a:extLst>
          </p:cNvPr>
          <p:cNvSpPr txBox="1"/>
          <p:nvPr/>
        </p:nvSpPr>
        <p:spPr>
          <a:xfrm>
            <a:off x="3016769" y="405774"/>
            <a:ext cx="615461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/>
              <a:t>Diferença entre Empresário e Empreendedor</a:t>
            </a:r>
          </a:p>
        </p:txBody>
      </p:sp>
    </p:spTree>
    <p:extLst>
      <p:ext uri="{BB962C8B-B14F-4D97-AF65-F5344CB8AC3E}">
        <p14:creationId xmlns:p14="http://schemas.microsoft.com/office/powerpoint/2010/main" val="15775534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3589</Words>
  <Application>Microsoft Office PowerPoint</Application>
  <PresentationFormat>Widescreen</PresentationFormat>
  <Paragraphs>197</Paragraphs>
  <Slides>45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51" baseType="lpstr">
      <vt:lpstr>Agency FB</vt:lpstr>
      <vt:lpstr>Arial</vt:lpstr>
      <vt:lpstr>Calibri</vt:lpstr>
      <vt:lpstr>Calibri Light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 QUE É SER EMPREENDEDOR? </vt:lpstr>
      <vt:lpstr>Apresentação do PowerPoint</vt:lpstr>
      <vt:lpstr>Apresentação do PowerPoint</vt:lpstr>
      <vt:lpstr>Apresentação do PowerPoint</vt:lpstr>
      <vt:lpstr>Apresentação do PowerPoint</vt:lpstr>
      <vt:lpstr>Ser empreendedor no meio Corporativo e Profissional</vt:lpstr>
      <vt:lpstr>Apresentação do PowerPoint</vt:lpstr>
      <vt:lpstr>Apresentação do PowerPoint</vt:lpstr>
      <vt:lpstr>ALGUNS MITOS SOBRE EMPREENDEDOR E EMPREENDEDORISMO</vt:lpstr>
      <vt:lpstr>Apresentação do PowerPoint</vt:lpstr>
      <vt:lpstr>Apresentação do PowerPoint</vt:lpstr>
      <vt:lpstr>CARACTERÍSTICAS DOS EMPREENDEDORES DE SUCESSOS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NECESSIDADES DO EMPREENDEDOR</vt:lpstr>
      <vt:lpstr>PRINCIPAIS CONHECIMENTOS NECESSÁRIOS</vt:lpstr>
      <vt:lpstr>Apresentação do PowerPoint</vt:lpstr>
      <vt:lpstr>Apresentação do PowerPoint</vt:lpstr>
      <vt:lpstr>Apresentação do PowerPoint</vt:lpstr>
      <vt:lpstr>PRINCIPAIS HABILIDADES</vt:lpstr>
      <vt:lpstr>Apresentação do PowerPoint</vt:lpstr>
      <vt:lpstr>EMPREENDEDORISMO AO LONGO DO TEMPO</vt:lpstr>
      <vt:lpstr>ANTIGUIDADE </vt:lpstr>
      <vt:lpstr>Apresentação do PowerPoint</vt:lpstr>
      <vt:lpstr>IDADE MÉDIA E RENASCIMENTO</vt:lpstr>
      <vt:lpstr>Apresentação do PowerPoint</vt:lpstr>
      <vt:lpstr>Apresentação do PowerPoint</vt:lpstr>
      <vt:lpstr>Apresentação do PowerPoint</vt:lpstr>
      <vt:lpstr>A EVOLUÇÃO DO EMPREENDEDORISMO</vt:lpstr>
      <vt:lpstr>EMPREENDEDORISMO NO BRASIL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</dc:creator>
  <cp:lastModifiedBy>Diego Pelicia</cp:lastModifiedBy>
  <cp:revision>26</cp:revision>
  <dcterms:created xsi:type="dcterms:W3CDTF">2021-08-13T01:44:35Z</dcterms:created>
  <dcterms:modified xsi:type="dcterms:W3CDTF">2023-02-13T21:02:50Z</dcterms:modified>
</cp:coreProperties>
</file>