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289" r:id="rId4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78"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1A05542F-5750-416A-AA1D-552F27AA4C93}" type="datetimeFigureOut">
              <a:rPr lang="pt-BR" smtClean="0"/>
              <a:t>06/03/2023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44514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A05542F-5750-416A-AA1D-552F27AA4C93}" type="datetimeFigureOut">
              <a:rPr lang="pt-BR" smtClean="0"/>
              <a:t>06/03/2023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2648686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A05542F-5750-416A-AA1D-552F27AA4C93}" type="datetimeFigureOut">
              <a:rPr lang="pt-BR" smtClean="0"/>
              <a:t>06/03/2023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743751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A05542F-5750-416A-AA1D-552F27AA4C93}" type="datetimeFigureOut">
              <a:rPr lang="pt-BR" smtClean="0"/>
              <a:t>06/03/2023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190697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1A05542F-5750-416A-AA1D-552F27AA4C93}" type="datetimeFigureOut">
              <a:rPr lang="pt-BR" smtClean="0"/>
              <a:t>06/03/2023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41173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1A05542F-5750-416A-AA1D-552F27AA4C93}" type="datetimeFigureOut">
              <a:rPr lang="pt-BR" smtClean="0"/>
              <a:t>06/03/2023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4226958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1A05542F-5750-416A-AA1D-552F27AA4C93}" type="datetimeFigureOut">
              <a:rPr lang="pt-BR" smtClean="0"/>
              <a:t>06/03/2023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47654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1A05542F-5750-416A-AA1D-552F27AA4C93}" type="datetimeFigureOut">
              <a:rPr lang="pt-BR" smtClean="0"/>
              <a:t>06/03/2023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305731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A05542F-5750-416A-AA1D-552F27AA4C93}" type="datetimeFigureOut">
              <a:rPr lang="pt-BR" smtClean="0"/>
              <a:t>06/03/2023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47816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1A05542F-5750-416A-AA1D-552F27AA4C93}" type="datetimeFigureOut">
              <a:rPr lang="pt-BR" smtClean="0"/>
              <a:t>06/03/2023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377457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1A05542F-5750-416A-AA1D-552F27AA4C93}" type="datetimeFigureOut">
              <a:rPr lang="pt-BR" smtClean="0"/>
              <a:t>06/03/2023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243711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5542F-5750-416A-AA1D-552F27AA4C93}" type="datetimeFigureOut">
              <a:rPr lang="pt-BR" smtClean="0"/>
              <a:t>06/03/2023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EC16A-3F78-485B-BA2F-3089F4A6643F}" type="slidenum">
              <a:rPr lang="pt-BR" smtClean="0"/>
              <a:t>‹nº›</a:t>
            </a:fld>
            <a:endParaRPr lang="pt-BR"/>
          </a:p>
        </p:txBody>
      </p:sp>
    </p:spTree>
    <p:extLst>
      <p:ext uri="{BB962C8B-B14F-4D97-AF65-F5344CB8AC3E}">
        <p14:creationId xmlns:p14="http://schemas.microsoft.com/office/powerpoint/2010/main" val="887123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p:cNvSpPr>
            <a:spLocks noGrp="1"/>
          </p:cNvSpPr>
          <p:nvPr>
            <p:ph type="subTitle" idx="1"/>
          </p:nvPr>
        </p:nvSpPr>
        <p:spPr>
          <a:xfrm>
            <a:off x="2250509" y="4253391"/>
            <a:ext cx="9144000" cy="1655762"/>
          </a:xfrm>
        </p:spPr>
        <p:txBody>
          <a:bodyPr>
            <a:normAutofit/>
          </a:bodyPr>
          <a:lstStyle/>
          <a:p>
            <a:r>
              <a:rPr lang="pt-BR" sz="4400" dirty="0"/>
              <a:t>EMPREENDEDORISMO</a:t>
            </a:r>
          </a:p>
          <a:p>
            <a:r>
              <a:rPr lang="pt-BR" sz="4400" dirty="0" smtClean="0"/>
              <a:t>5º ADS</a:t>
            </a:r>
          </a:p>
          <a:p>
            <a:endParaRPr lang="pt-BR" sz="4400" dirty="0"/>
          </a:p>
        </p:txBody>
      </p:sp>
      <p:pic>
        <p:nvPicPr>
          <p:cNvPr id="5" name="Imagem 4"/>
          <p:cNvPicPr>
            <a:picLocks noChangeAspect="1"/>
          </p:cNvPicPr>
          <p:nvPr/>
        </p:nvPicPr>
        <p:blipFill>
          <a:blip r:embed="rId2"/>
          <a:stretch>
            <a:fillRect/>
          </a:stretch>
        </p:blipFill>
        <p:spPr>
          <a:xfrm>
            <a:off x="506455" y="343378"/>
            <a:ext cx="4317311" cy="3258660"/>
          </a:xfrm>
          <a:prstGeom prst="rect">
            <a:avLst/>
          </a:prstGeom>
        </p:spPr>
      </p:pic>
    </p:spTree>
    <p:extLst>
      <p:ext uri="{BB962C8B-B14F-4D97-AF65-F5344CB8AC3E}">
        <p14:creationId xmlns:p14="http://schemas.microsoft.com/office/powerpoint/2010/main" val="2949732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631065"/>
            <a:ext cx="12192000" cy="5666704"/>
          </a:xfrm>
        </p:spPr>
        <p:txBody>
          <a:bodyPr>
            <a:normAutofit/>
          </a:bodyPr>
          <a:lstStyle/>
          <a:p>
            <a:pPr algn="just"/>
            <a:r>
              <a:rPr lang="pt-BR" dirty="0"/>
              <a:t>Bem, espero que tenha ficado mais claro para você, agora, a diferença entre “planejar” e “não planejar”. Mas qual a importância do planejamento para o empreendedor que deseja iniciar seu próprio negócio</a:t>
            </a:r>
            <a:r>
              <a:rPr lang="pt-BR" dirty="0" smtClean="0"/>
              <a:t>?</a:t>
            </a:r>
          </a:p>
          <a:p>
            <a:pPr algn="just"/>
            <a:endParaRPr lang="pt-BR" dirty="0"/>
          </a:p>
          <a:p>
            <a:pPr algn="just"/>
            <a:r>
              <a:rPr lang="pt-BR" dirty="0"/>
              <a:t>O empreendedor, por si só, é um profissional que se planeja constantemente para minimizar riscos e atingir seus objetivos. Ao iniciar um novo negócio ou em qualquer outra situação. Mas, como é que isso ocorre, de fato? </a:t>
            </a:r>
            <a:endParaRPr lang="pt-BR" dirty="0" smtClean="0"/>
          </a:p>
          <a:p>
            <a:pPr algn="just"/>
            <a:endParaRPr lang="pt-BR" dirty="0" smtClean="0"/>
          </a:p>
          <a:p>
            <a:pPr algn="just"/>
            <a:r>
              <a:rPr lang="pt-BR" dirty="0" smtClean="0"/>
              <a:t>Para </a:t>
            </a:r>
            <a:r>
              <a:rPr lang="pt-BR" dirty="0"/>
              <a:t>fazer um bom planejamento, o empreendedor se utiliza de algumas ferramentas. E uma das ferramentas mais importantes que pode ser utilizada para auxiliar na tomada de decisão é exatamente a que estamos estudando nesta aula: </a:t>
            </a:r>
            <a:r>
              <a:rPr lang="pt-BR" dirty="0" smtClean="0"/>
              <a:t>a  </a:t>
            </a:r>
            <a:r>
              <a:rPr lang="pt-BR" dirty="0"/>
              <a:t>Pesquisa de Mercado.</a:t>
            </a:r>
          </a:p>
          <a:p>
            <a:pPr algn="just"/>
            <a:endParaRPr lang="pt-BR" dirty="0"/>
          </a:p>
        </p:txBody>
      </p:sp>
    </p:spTree>
    <p:extLst>
      <p:ext uri="{BB962C8B-B14F-4D97-AF65-F5344CB8AC3E}">
        <p14:creationId xmlns:p14="http://schemas.microsoft.com/office/powerpoint/2010/main" val="350605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3501" y="2863626"/>
            <a:ext cx="10515600" cy="1325563"/>
          </a:xfrm>
        </p:spPr>
        <p:txBody>
          <a:bodyPr>
            <a:normAutofit/>
          </a:bodyPr>
          <a:lstStyle/>
          <a:p>
            <a:pPr algn="ctr"/>
            <a:r>
              <a:rPr lang="pt-BR" sz="6000" b="1" dirty="0" smtClean="0"/>
              <a:t> PESQUISA DE MERCADO </a:t>
            </a:r>
            <a:endParaRPr lang="pt-BR" sz="6000" b="1" dirty="0"/>
          </a:p>
        </p:txBody>
      </p:sp>
    </p:spTree>
    <p:extLst>
      <p:ext uri="{BB962C8B-B14F-4D97-AF65-F5344CB8AC3E}">
        <p14:creationId xmlns:p14="http://schemas.microsoft.com/office/powerpoint/2010/main" val="49270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143043"/>
            <a:ext cx="12192000" cy="4922905"/>
          </a:xfrm>
        </p:spPr>
        <p:txBody>
          <a:bodyPr>
            <a:normAutofit/>
          </a:bodyPr>
          <a:lstStyle/>
          <a:p>
            <a:pPr algn="just"/>
            <a:r>
              <a:rPr lang="pt-BR" dirty="0"/>
              <a:t>“Procedimento utilizado em empresas para investigar as preferências de consumidores em relação a produtos, marcas, publicidade e serviços [...]” (SANDRONI, 2003, p. 456).</a:t>
            </a:r>
          </a:p>
          <a:p>
            <a:pPr algn="just"/>
            <a:endParaRPr lang="pt-BR" dirty="0" smtClean="0"/>
          </a:p>
          <a:p>
            <a:pPr algn="just"/>
            <a:r>
              <a:rPr lang="pt-BR" dirty="0" smtClean="0">
                <a:solidFill>
                  <a:srgbClr val="FF0000"/>
                </a:solidFill>
              </a:rPr>
              <a:t>Mercado: </a:t>
            </a:r>
            <a:r>
              <a:rPr lang="pt-BR" dirty="0" smtClean="0"/>
              <a:t>em </a:t>
            </a:r>
            <a:r>
              <a:rPr lang="pt-BR" dirty="0"/>
              <a:t>sentido geral, o termo designa um grupo de compradores e vendedores que estão em contato suficientemente próximo para que as trocas entre eles afetem as condições de compra e venda dos demais. Um mercado existe quando compradores que pretendem trocar dinheiro por bens e serviços estão em contato com vendedores desses mesmos bens e serviços [...] (SANDRONI, 2003, p. 378).</a:t>
            </a:r>
          </a:p>
          <a:p>
            <a:pPr algn="just"/>
            <a:endParaRPr lang="pt-BR" dirty="0"/>
          </a:p>
        </p:txBody>
      </p:sp>
    </p:spTree>
    <p:extLst>
      <p:ext uri="{BB962C8B-B14F-4D97-AF65-F5344CB8AC3E}">
        <p14:creationId xmlns:p14="http://schemas.microsoft.com/office/powerpoint/2010/main" val="1167978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117287"/>
            <a:ext cx="12192000" cy="4351338"/>
          </a:xfrm>
        </p:spPr>
        <p:txBody>
          <a:bodyPr/>
          <a:lstStyle/>
          <a:p>
            <a:pPr algn="just"/>
            <a:r>
              <a:rPr lang="pt-BR" dirty="0"/>
              <a:t>Podemos dizer que uma pesquisa de mercado compreende o conjunto de todas as ações desenvolvidas pelo empreendedor no sentido de obter informações sobre o mercado (consumidores, concorrentes, fornecedores, análise de conjuntura, localização, etc.) no qual atua e/ou pretende atuar. </a:t>
            </a:r>
            <a:endParaRPr lang="pt-BR" dirty="0" smtClean="0"/>
          </a:p>
          <a:p>
            <a:pPr algn="just"/>
            <a:endParaRPr lang="pt-BR" dirty="0" smtClean="0"/>
          </a:p>
          <a:p>
            <a:pPr algn="just"/>
            <a:r>
              <a:rPr lang="pt-BR" dirty="0" smtClean="0"/>
              <a:t>A </a:t>
            </a:r>
            <a:r>
              <a:rPr lang="pt-BR" dirty="0"/>
              <a:t>pesquisa de mercado é, portanto, um instrumento para auxiliar o empreendedor na tomada de decisões, e envolve desde a definição dos objetivos para o qual será realizada, até a tomada de decisão propriamente dita, incluindo a coleta e análise dos dados.</a:t>
            </a:r>
          </a:p>
          <a:p>
            <a:pPr algn="just"/>
            <a:endParaRPr lang="pt-BR" dirty="0"/>
          </a:p>
        </p:txBody>
      </p:sp>
    </p:spTree>
    <p:extLst>
      <p:ext uri="{BB962C8B-B14F-4D97-AF65-F5344CB8AC3E}">
        <p14:creationId xmlns:p14="http://schemas.microsoft.com/office/powerpoint/2010/main" val="530449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84408" y="1014256"/>
            <a:ext cx="5536841" cy="4845632"/>
          </a:xfrm>
        </p:spPr>
        <p:txBody>
          <a:bodyPr>
            <a:normAutofit/>
          </a:bodyPr>
          <a:lstStyle/>
          <a:p>
            <a:pPr algn="just"/>
            <a:r>
              <a:rPr lang="pt-BR" dirty="0"/>
              <a:t>A pesquisa de mercado é um instrumento utilizado para auxiliá-lo a responder, com segurança, um sim a essas e a muitas outras perguntas. Entretanto, para que o empreendedor possa ser bem sucedido na utilização dessa ferramenta, ele deve estar muito atento aos objetivos que deverão ser alcançados e, para isso, ele precisará de informações e não apenas de dados estatísticos.</a:t>
            </a:r>
          </a:p>
          <a:p>
            <a:pPr algn="just"/>
            <a:endParaRPr lang="pt-BR" dirty="0"/>
          </a:p>
        </p:txBody>
      </p:sp>
      <p:pic>
        <p:nvPicPr>
          <p:cNvPr id="4" name="Imagem 3"/>
          <p:cNvPicPr>
            <a:picLocks noChangeAspect="1"/>
          </p:cNvPicPr>
          <p:nvPr/>
        </p:nvPicPr>
        <p:blipFill>
          <a:blip r:embed="rId2"/>
          <a:stretch>
            <a:fillRect/>
          </a:stretch>
        </p:blipFill>
        <p:spPr>
          <a:xfrm>
            <a:off x="7321237" y="1616009"/>
            <a:ext cx="3200802" cy="3426741"/>
          </a:xfrm>
          <a:prstGeom prst="rect">
            <a:avLst/>
          </a:prstGeom>
        </p:spPr>
      </p:pic>
    </p:spTree>
    <p:extLst>
      <p:ext uri="{BB962C8B-B14F-4D97-AF65-F5344CB8AC3E}">
        <p14:creationId xmlns:p14="http://schemas.microsoft.com/office/powerpoint/2010/main" val="2596990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168803"/>
            <a:ext cx="12192000" cy="4351338"/>
          </a:xfrm>
        </p:spPr>
        <p:txBody>
          <a:bodyPr/>
          <a:lstStyle/>
          <a:p>
            <a:pPr algn="just"/>
            <a:r>
              <a:rPr lang="pt-BR" dirty="0"/>
              <a:t>“[...] as empresas precisam de informações e não apenas de dados, que são fatos e estatísticas. A informação é composta por dados organizados de modo que respondam às questões em aberto” (GIOIA, 2006, p. </a:t>
            </a:r>
            <a:r>
              <a:rPr lang="pt-BR" dirty="0" smtClean="0"/>
              <a:t>37).</a:t>
            </a:r>
          </a:p>
          <a:p>
            <a:pPr algn="just"/>
            <a:endParaRPr lang="pt-BR" dirty="0"/>
          </a:p>
          <a:p>
            <a:pPr algn="just"/>
            <a:r>
              <a:rPr lang="pt-BR" dirty="0"/>
              <a:t>É importante lembrar, também, que, dependendo da complexidade, o empreendedor deverá contratar uma instituição especializada para realizar a pesquisa. No caso dos pequenos empreendimentos, porém, na maior parte das vezes, o próprio empreendedor, com a ajuda de seus colaboradores, poderá realizar essa tarefa.</a:t>
            </a:r>
          </a:p>
        </p:txBody>
      </p:sp>
    </p:spTree>
    <p:extLst>
      <p:ext uri="{BB962C8B-B14F-4D97-AF65-F5344CB8AC3E}">
        <p14:creationId xmlns:p14="http://schemas.microsoft.com/office/powerpoint/2010/main" val="3718406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850006"/>
            <a:ext cx="12192000" cy="5326957"/>
          </a:xfrm>
        </p:spPr>
        <p:txBody>
          <a:bodyPr/>
          <a:lstStyle/>
          <a:p>
            <a:pPr algn="just"/>
            <a:r>
              <a:rPr lang="pt-BR" dirty="0"/>
              <a:t>E para quem vai iniciar um empreendimento, a pesquisa de mercado é um importante instrumento que poderá ser utilizado para avaliar, entre outros itens</a:t>
            </a:r>
            <a:r>
              <a:rPr lang="pt-BR" dirty="0" smtClean="0"/>
              <a:t>:</a:t>
            </a:r>
          </a:p>
          <a:p>
            <a:pPr algn="just"/>
            <a:endParaRPr lang="pt-BR" dirty="0"/>
          </a:p>
          <a:p>
            <a:pPr algn="just"/>
            <a:r>
              <a:rPr lang="pt-BR" dirty="0" smtClean="0"/>
              <a:t>Perfil </a:t>
            </a:r>
            <a:r>
              <a:rPr lang="pt-BR" dirty="0"/>
              <a:t>do consumidor, necessidades e desejos dos mesmos</a:t>
            </a:r>
            <a:r>
              <a:rPr lang="pt-BR" dirty="0" smtClean="0"/>
              <a:t>.</a:t>
            </a:r>
          </a:p>
          <a:p>
            <a:pPr algn="just"/>
            <a:endParaRPr lang="pt-BR" dirty="0"/>
          </a:p>
          <a:p>
            <a:pPr algn="just"/>
            <a:r>
              <a:rPr lang="pt-BR" dirty="0" smtClean="0"/>
              <a:t>Estudo </a:t>
            </a:r>
            <a:r>
              <a:rPr lang="pt-BR" dirty="0"/>
              <a:t>do produto: melhorias técnicas ou comerciais em produtos já existentes, novas utilidades para produtos, novos produtos, decisão de abandono de </a:t>
            </a:r>
            <a:r>
              <a:rPr lang="pt-BR" dirty="0" smtClean="0"/>
              <a:t>produtos</a:t>
            </a:r>
            <a:r>
              <a:rPr lang="pt-BR" dirty="0"/>
              <a:t>.</a:t>
            </a:r>
          </a:p>
          <a:p>
            <a:pPr algn="just"/>
            <a:endParaRPr lang="pt-BR" dirty="0" smtClean="0"/>
          </a:p>
          <a:p>
            <a:pPr algn="just"/>
            <a:r>
              <a:rPr lang="pt-BR" dirty="0" smtClean="0"/>
              <a:t>Estudo </a:t>
            </a:r>
            <a:r>
              <a:rPr lang="pt-BR" dirty="0"/>
              <a:t>da embalagem: cor, tamanho, aceitação, tipo de material, formato.</a:t>
            </a:r>
          </a:p>
          <a:p>
            <a:pPr algn="just"/>
            <a:endParaRPr lang="pt-BR" dirty="0"/>
          </a:p>
        </p:txBody>
      </p:sp>
    </p:spTree>
    <p:extLst>
      <p:ext uri="{BB962C8B-B14F-4D97-AF65-F5344CB8AC3E}">
        <p14:creationId xmlns:p14="http://schemas.microsoft.com/office/powerpoint/2010/main" val="175510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347730"/>
            <a:ext cx="12192000" cy="6375042"/>
          </a:xfrm>
        </p:spPr>
        <p:txBody>
          <a:bodyPr>
            <a:normAutofit fontScale="92500" lnSpcReduction="10000"/>
          </a:bodyPr>
          <a:lstStyle/>
          <a:p>
            <a:pPr algn="just"/>
            <a:r>
              <a:rPr lang="pt-BR" dirty="0" smtClean="0"/>
              <a:t>Estudo </a:t>
            </a:r>
            <a:r>
              <a:rPr lang="pt-BR" dirty="0"/>
              <a:t>da imagem de marca: o que os clientes internos e externos acham da marca, quais as mais conhecidas, qual a sua simbologia</a:t>
            </a:r>
            <a:r>
              <a:rPr lang="pt-BR" dirty="0" smtClean="0"/>
              <a:t>.</a:t>
            </a:r>
          </a:p>
          <a:p>
            <a:pPr algn="just"/>
            <a:endParaRPr lang="pt-BR" dirty="0"/>
          </a:p>
          <a:p>
            <a:pPr algn="just"/>
            <a:r>
              <a:rPr lang="pt-BR" dirty="0" smtClean="0"/>
              <a:t>Estudo </a:t>
            </a:r>
            <a:r>
              <a:rPr lang="pt-BR" dirty="0"/>
              <a:t>do preço de venda: quanto cobram os concorrentes, qual a margem de contribuição, quanto pagam os consumidores, quanto se deve produzir (ponto de equilíbrio</a:t>
            </a:r>
            <a:r>
              <a:rPr lang="pt-BR" dirty="0" smtClean="0"/>
              <a:t>).</a:t>
            </a:r>
          </a:p>
          <a:p>
            <a:pPr algn="just"/>
            <a:endParaRPr lang="pt-BR" dirty="0"/>
          </a:p>
          <a:p>
            <a:pPr algn="just"/>
            <a:r>
              <a:rPr lang="pt-BR" dirty="0" smtClean="0"/>
              <a:t>Estudo </a:t>
            </a:r>
            <a:r>
              <a:rPr lang="pt-BR" dirty="0"/>
              <a:t>da concorrência: quem são os seus concorrentes diretos; quais os seus pontos fortes e fracos</a:t>
            </a:r>
            <a:r>
              <a:rPr lang="pt-BR" dirty="0" smtClean="0"/>
              <a:t>.</a:t>
            </a:r>
          </a:p>
          <a:p>
            <a:pPr algn="just"/>
            <a:endParaRPr lang="pt-BR" dirty="0"/>
          </a:p>
          <a:p>
            <a:pPr algn="just"/>
            <a:r>
              <a:rPr lang="pt-BR" dirty="0" smtClean="0"/>
              <a:t>Estudo </a:t>
            </a:r>
            <a:r>
              <a:rPr lang="pt-BR" dirty="0"/>
              <a:t>dos fornecedores: quem são; qual o seu público-alvo; qual a sua política de atuação</a:t>
            </a:r>
            <a:r>
              <a:rPr lang="pt-BR" dirty="0" smtClean="0"/>
              <a:t>.</a:t>
            </a:r>
          </a:p>
          <a:p>
            <a:pPr algn="just"/>
            <a:endParaRPr lang="pt-BR" dirty="0"/>
          </a:p>
          <a:p>
            <a:pPr algn="just"/>
            <a:r>
              <a:rPr lang="pt-BR" dirty="0" smtClean="0"/>
              <a:t>Localização </a:t>
            </a:r>
            <a:r>
              <a:rPr lang="pt-BR" dirty="0"/>
              <a:t>do empreendimento: fluxo de pessoas e de veículos; local para estacionamento, proximidade de clientes em potencial e/ou concorrentes; facilidade de acesso.</a:t>
            </a:r>
          </a:p>
        </p:txBody>
      </p:sp>
    </p:spTree>
    <p:extLst>
      <p:ext uri="{BB962C8B-B14F-4D97-AF65-F5344CB8AC3E}">
        <p14:creationId xmlns:p14="http://schemas.microsoft.com/office/powerpoint/2010/main" val="388183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3654" y="2670443"/>
            <a:ext cx="10515600" cy="1325563"/>
          </a:xfrm>
        </p:spPr>
        <p:txBody>
          <a:bodyPr/>
          <a:lstStyle/>
          <a:p>
            <a:pPr algn="ctr"/>
            <a:r>
              <a:rPr lang="pt-BR" dirty="0"/>
              <a:t> </a:t>
            </a:r>
            <a:r>
              <a:rPr lang="pt-BR" sz="6000" b="1" dirty="0" smtClean="0"/>
              <a:t>ORIGEM DOS DADOS </a:t>
            </a:r>
            <a:endParaRPr lang="pt-BR" b="1" dirty="0"/>
          </a:p>
        </p:txBody>
      </p:sp>
    </p:spTree>
    <p:extLst>
      <p:ext uri="{BB962C8B-B14F-4D97-AF65-F5344CB8AC3E}">
        <p14:creationId xmlns:p14="http://schemas.microsoft.com/office/powerpoint/2010/main" val="1474989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396069"/>
            <a:ext cx="12192000" cy="6249429"/>
          </a:xfrm>
        </p:spPr>
        <p:txBody>
          <a:bodyPr>
            <a:normAutofit/>
          </a:bodyPr>
          <a:lstStyle/>
          <a:p>
            <a:pPr algn="just"/>
            <a:r>
              <a:rPr lang="pt-BR" dirty="0"/>
              <a:t>Quanto à origem dos dados, uma pesquisa de mercado pode ser realizada utilizando </a:t>
            </a:r>
            <a:r>
              <a:rPr lang="pt-BR" dirty="0">
                <a:solidFill>
                  <a:srgbClr val="FF0000"/>
                </a:solidFill>
              </a:rPr>
              <a:t>dados primários ou dados secundários</a:t>
            </a:r>
            <a:r>
              <a:rPr lang="pt-BR" dirty="0" smtClean="0">
                <a:solidFill>
                  <a:srgbClr val="FF0000"/>
                </a:solidFill>
              </a:rPr>
              <a:t>.</a:t>
            </a:r>
          </a:p>
          <a:p>
            <a:pPr algn="just"/>
            <a:endParaRPr lang="pt-BR" dirty="0">
              <a:solidFill>
                <a:srgbClr val="FF0000"/>
              </a:solidFill>
            </a:endParaRPr>
          </a:p>
          <a:p>
            <a:pPr algn="just"/>
            <a:r>
              <a:rPr lang="pt-BR" dirty="0" smtClean="0">
                <a:solidFill>
                  <a:srgbClr val="FF0000"/>
                </a:solidFill>
              </a:rPr>
              <a:t>Dados primários: </a:t>
            </a:r>
            <a:r>
              <a:rPr lang="pt-BR" dirty="0">
                <a:solidFill>
                  <a:srgbClr val="FF0000"/>
                </a:solidFill>
              </a:rPr>
              <a:t>“Dados coletados especialmente para determinada pesquisa, diretamente com quem participa da ação.” (GIOIA, 2006, p. 39) Ou seja, quando falamos em dados primários, estamos falando de dados coletados e reunidos diretamente na fonte, por meio de entrevistas e questionários</a:t>
            </a:r>
            <a:r>
              <a:rPr lang="pt-BR" dirty="0" smtClean="0">
                <a:solidFill>
                  <a:srgbClr val="FF0000"/>
                </a:solidFill>
              </a:rPr>
              <a:t>.</a:t>
            </a:r>
          </a:p>
          <a:p>
            <a:pPr algn="just"/>
            <a:endParaRPr lang="pt-BR" dirty="0">
              <a:solidFill>
                <a:srgbClr val="FF0000"/>
              </a:solidFill>
            </a:endParaRPr>
          </a:p>
          <a:p>
            <a:pPr algn="just"/>
            <a:r>
              <a:rPr lang="pt-BR" dirty="0" smtClean="0">
                <a:solidFill>
                  <a:srgbClr val="FF0000"/>
                </a:solidFill>
              </a:rPr>
              <a:t>Dados secundários: </a:t>
            </a:r>
            <a:r>
              <a:rPr lang="pt-BR" dirty="0">
                <a:solidFill>
                  <a:srgbClr val="FF0000"/>
                </a:solidFill>
              </a:rPr>
              <a:t>“Dados já disponíveis, pois foram coletados para algum outro propósito anterior.” (GIOIA, 2006, p. 39). Ou seja, quando falamos em dados secundários, estamos falando de dados já disponíveis sobre o mercado, ou seja, aqueles que já se encontram reunidos em livros, publicações, sites na internet e anuários estatísticos.</a:t>
            </a:r>
          </a:p>
          <a:p>
            <a:pPr algn="just"/>
            <a:endParaRPr lang="pt-BR" dirty="0">
              <a:solidFill>
                <a:srgbClr val="FF0000"/>
              </a:solidFill>
            </a:endParaRPr>
          </a:p>
          <a:p>
            <a:pPr algn="just"/>
            <a:endParaRPr lang="pt-BR" dirty="0" smtClean="0"/>
          </a:p>
          <a:p>
            <a:pPr algn="just"/>
            <a:endParaRPr lang="pt-BR" dirty="0"/>
          </a:p>
        </p:txBody>
      </p:sp>
    </p:spTree>
    <p:extLst>
      <p:ext uri="{BB962C8B-B14F-4D97-AF65-F5344CB8AC3E}">
        <p14:creationId xmlns:p14="http://schemas.microsoft.com/office/powerpoint/2010/main" val="982048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0926" y="2683322"/>
            <a:ext cx="10515600" cy="1325563"/>
          </a:xfrm>
        </p:spPr>
        <p:txBody>
          <a:bodyPr/>
          <a:lstStyle/>
          <a:p>
            <a:pPr algn="ctr"/>
            <a:r>
              <a:rPr lang="pt-BR" sz="6000" b="1" dirty="0" smtClean="0"/>
              <a:t>PESQUISA DE MERCADO</a:t>
            </a:r>
            <a:endParaRPr lang="pt-BR" b="1" dirty="0"/>
          </a:p>
        </p:txBody>
      </p:sp>
    </p:spTree>
    <p:extLst>
      <p:ext uri="{BB962C8B-B14F-4D97-AF65-F5344CB8AC3E}">
        <p14:creationId xmlns:p14="http://schemas.microsoft.com/office/powerpoint/2010/main" val="3749955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262131"/>
            <a:ext cx="12192000" cy="4868214"/>
          </a:xfrm>
        </p:spPr>
        <p:txBody>
          <a:bodyPr/>
          <a:lstStyle/>
          <a:p>
            <a:pPr algn="just"/>
            <a:r>
              <a:rPr lang="pt-BR" dirty="0"/>
              <a:t>Uma pesquisa de mercado baseada em dados secundários possui a vantagem de ser mais rápida e mais barata, mas você pode não encontrar todas as informações de que precisa, além do que os dados podem estar defasados ou ainda a fonte de informação (principalmente no caso das pesquisas realizadas pela Internet) pode não ser confiável</a:t>
            </a:r>
            <a:r>
              <a:rPr lang="pt-BR" dirty="0" smtClean="0"/>
              <a:t>.</a:t>
            </a:r>
          </a:p>
          <a:p>
            <a:pPr algn="just"/>
            <a:endParaRPr lang="pt-BR" dirty="0"/>
          </a:p>
          <a:p>
            <a:pPr algn="just"/>
            <a:r>
              <a:rPr lang="pt-BR" dirty="0"/>
              <a:t>Já a pesquisa de mercado baseada em dados primários costuma ter um custo maior (de tempo e dinheiro), só que, nesse caso, você pode direcionar a pesquisa para atender a seus objetivos de forma direta, além de estar trabalhando com dados atualizados.</a:t>
            </a:r>
          </a:p>
          <a:p>
            <a:pPr algn="just"/>
            <a:endParaRPr lang="pt-BR" dirty="0"/>
          </a:p>
        </p:txBody>
      </p:sp>
    </p:spTree>
    <p:extLst>
      <p:ext uri="{BB962C8B-B14F-4D97-AF65-F5344CB8AC3E}">
        <p14:creationId xmlns:p14="http://schemas.microsoft.com/office/powerpoint/2010/main" val="3806139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38955" y="1645322"/>
            <a:ext cx="5086082" cy="3428955"/>
          </a:xfrm>
        </p:spPr>
        <p:txBody>
          <a:bodyPr/>
          <a:lstStyle/>
          <a:p>
            <a:pPr algn="just"/>
            <a:r>
              <a:rPr lang="pt-BR" dirty="0"/>
              <a:t>O ideal, para quem vai realizar uma pesquisa de mercado, é realizar primeiro a pesquisa com dados secundários e, após a análise dos dados obtidos, verificar a necessidade ou não da complementação dessas informações.</a:t>
            </a:r>
          </a:p>
        </p:txBody>
      </p:sp>
      <p:pic>
        <p:nvPicPr>
          <p:cNvPr id="4" name="Imagem 3"/>
          <p:cNvPicPr>
            <a:picLocks noChangeAspect="1"/>
          </p:cNvPicPr>
          <p:nvPr/>
        </p:nvPicPr>
        <p:blipFill>
          <a:blip r:embed="rId2"/>
          <a:stretch>
            <a:fillRect/>
          </a:stretch>
        </p:blipFill>
        <p:spPr>
          <a:xfrm>
            <a:off x="6500812" y="1820884"/>
            <a:ext cx="4612209" cy="2622326"/>
          </a:xfrm>
          <a:prstGeom prst="rect">
            <a:avLst/>
          </a:prstGeom>
        </p:spPr>
      </p:pic>
    </p:spTree>
    <p:extLst>
      <p:ext uri="{BB962C8B-B14F-4D97-AF65-F5344CB8AC3E}">
        <p14:creationId xmlns:p14="http://schemas.microsoft.com/office/powerpoint/2010/main" val="2574687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6836" y="2709080"/>
            <a:ext cx="10515600" cy="1325563"/>
          </a:xfrm>
        </p:spPr>
        <p:txBody>
          <a:bodyPr>
            <a:normAutofit/>
          </a:bodyPr>
          <a:lstStyle/>
          <a:p>
            <a:pPr algn="ctr"/>
            <a:r>
              <a:rPr lang="pt-BR" sz="6600" b="1" dirty="0" smtClean="0"/>
              <a:t>TIPOS DE PESQUISA </a:t>
            </a:r>
            <a:endParaRPr lang="pt-BR" sz="6600" b="1" dirty="0"/>
          </a:p>
        </p:txBody>
      </p:sp>
    </p:spTree>
    <p:extLst>
      <p:ext uri="{BB962C8B-B14F-4D97-AF65-F5344CB8AC3E}">
        <p14:creationId xmlns:p14="http://schemas.microsoft.com/office/powerpoint/2010/main" val="2401258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748048" y="872589"/>
            <a:ext cx="10515600" cy="2153947"/>
          </a:xfrm>
        </p:spPr>
        <p:txBody>
          <a:bodyPr/>
          <a:lstStyle/>
          <a:p>
            <a:pPr algn="just"/>
            <a:r>
              <a:rPr lang="pt-BR" dirty="0"/>
              <a:t>Existem diferentes classificações quanto aos tipos de pesquisa de mercado. Utilizaremos, como referência, a classificação contida na publicação Fundamentos de Marketing, da séria Gestão Empresarial (FGV Management). Segundo essa classificação, as pesquisas dividem-se em: exploratórias, descritivas e de experimentação.</a:t>
            </a:r>
          </a:p>
          <a:p>
            <a:endParaRPr lang="pt-BR" dirty="0"/>
          </a:p>
        </p:txBody>
      </p:sp>
      <p:pic>
        <p:nvPicPr>
          <p:cNvPr id="4" name="Imagem 3"/>
          <p:cNvPicPr>
            <a:picLocks noChangeAspect="1"/>
          </p:cNvPicPr>
          <p:nvPr/>
        </p:nvPicPr>
        <p:blipFill>
          <a:blip r:embed="rId2"/>
          <a:stretch>
            <a:fillRect/>
          </a:stretch>
        </p:blipFill>
        <p:spPr>
          <a:xfrm>
            <a:off x="2979555" y="3374265"/>
            <a:ext cx="6052585" cy="2509301"/>
          </a:xfrm>
          <a:prstGeom prst="rect">
            <a:avLst/>
          </a:prstGeom>
        </p:spPr>
      </p:pic>
    </p:spTree>
    <p:extLst>
      <p:ext uri="{BB962C8B-B14F-4D97-AF65-F5344CB8AC3E}">
        <p14:creationId xmlns:p14="http://schemas.microsoft.com/office/powerpoint/2010/main" val="1229861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666525"/>
            <a:ext cx="12192000" cy="6069125"/>
          </a:xfrm>
        </p:spPr>
        <p:txBody>
          <a:bodyPr>
            <a:normAutofit/>
          </a:bodyPr>
          <a:lstStyle/>
          <a:p>
            <a:pPr algn="just"/>
            <a:r>
              <a:rPr lang="pt-BR" dirty="0"/>
              <a:t> </a:t>
            </a:r>
            <a:r>
              <a:rPr lang="pt-BR" dirty="0">
                <a:solidFill>
                  <a:srgbClr val="FF0000"/>
                </a:solidFill>
              </a:rPr>
              <a:t>Pesquisas </a:t>
            </a:r>
            <a:r>
              <a:rPr lang="pt-BR" dirty="0" smtClean="0">
                <a:solidFill>
                  <a:srgbClr val="FF0000"/>
                </a:solidFill>
              </a:rPr>
              <a:t>exploratórias: </a:t>
            </a:r>
            <a:r>
              <a:rPr lang="pt-BR" dirty="0"/>
              <a:t>Servem para levantar hipóteses e descobrir características ainda ignoradas, como por exemplo, a percepção que o público tem de um novo produto ou a imagem que faz de uma determinada marca</a:t>
            </a:r>
            <a:r>
              <a:rPr lang="pt-BR" dirty="0" smtClean="0"/>
              <a:t>.</a:t>
            </a:r>
          </a:p>
          <a:p>
            <a:pPr algn="just"/>
            <a:endParaRPr lang="pt-BR" dirty="0"/>
          </a:p>
          <a:p>
            <a:pPr algn="just"/>
            <a:r>
              <a:rPr lang="pt-BR" dirty="0" smtClean="0">
                <a:solidFill>
                  <a:srgbClr val="FF0000"/>
                </a:solidFill>
              </a:rPr>
              <a:t>Pesquisas descritivas: </a:t>
            </a:r>
            <a:r>
              <a:rPr lang="pt-BR" dirty="0"/>
              <a:t>São utilizadas para descrever hábitos de compra e de uso de produtos e serviços. Por exemplo, local de compra de xampu preferido pelas mulheres. Servem também para indicar a probabilidade de diferentes causas explicarem um fato (o efeito). Por exemplo: que peso tem o preço, as mudanças na embalagem e a comunicação, entre outras causas, na queda das vendas</a:t>
            </a:r>
            <a:r>
              <a:rPr lang="pt-BR" dirty="0" smtClean="0"/>
              <a:t>?</a:t>
            </a:r>
          </a:p>
          <a:p>
            <a:pPr algn="just"/>
            <a:endParaRPr lang="pt-BR" dirty="0"/>
          </a:p>
          <a:p>
            <a:pPr algn="just"/>
            <a:r>
              <a:rPr lang="pt-BR" dirty="0" smtClean="0">
                <a:solidFill>
                  <a:srgbClr val="FF0000"/>
                </a:solidFill>
              </a:rPr>
              <a:t>Pesquisas </a:t>
            </a:r>
            <a:r>
              <a:rPr lang="pt-BR" dirty="0">
                <a:solidFill>
                  <a:srgbClr val="FF0000"/>
                </a:solidFill>
              </a:rPr>
              <a:t>de </a:t>
            </a:r>
            <a:r>
              <a:rPr lang="pt-BR" dirty="0" smtClean="0">
                <a:solidFill>
                  <a:srgbClr val="FF0000"/>
                </a:solidFill>
              </a:rPr>
              <a:t>experimentação: </a:t>
            </a:r>
            <a:r>
              <a:rPr lang="pt-BR" dirty="0"/>
              <a:t>Implicam a utilização do produto ou do serviço pelo entrevistado. São muito usadas para testar a aceitação de novos produtos e embalagens ou de alterações nos componentes (fórmula) dos produtos existentes.</a:t>
            </a:r>
          </a:p>
          <a:p>
            <a:pPr algn="just"/>
            <a:endParaRPr lang="pt-BR" dirty="0"/>
          </a:p>
        </p:txBody>
      </p:sp>
    </p:spTree>
    <p:extLst>
      <p:ext uri="{BB962C8B-B14F-4D97-AF65-F5344CB8AC3E}">
        <p14:creationId xmlns:p14="http://schemas.microsoft.com/office/powerpoint/2010/main" val="345765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786353"/>
            <a:ext cx="10515600" cy="1325563"/>
          </a:xfrm>
        </p:spPr>
        <p:txBody>
          <a:bodyPr/>
          <a:lstStyle/>
          <a:p>
            <a:pPr algn="ctr"/>
            <a:r>
              <a:rPr lang="pt-BR" sz="6000" b="1" dirty="0" smtClean="0"/>
              <a:t> MÉTODOS DE PESQUISA </a:t>
            </a:r>
            <a:endParaRPr lang="pt-BR" b="1" dirty="0"/>
          </a:p>
        </p:txBody>
      </p:sp>
    </p:spTree>
    <p:extLst>
      <p:ext uri="{BB962C8B-B14F-4D97-AF65-F5344CB8AC3E}">
        <p14:creationId xmlns:p14="http://schemas.microsoft.com/office/powerpoint/2010/main" val="761201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146220"/>
            <a:ext cx="12192000" cy="4687909"/>
          </a:xfrm>
        </p:spPr>
        <p:txBody>
          <a:bodyPr/>
          <a:lstStyle/>
          <a:p>
            <a:pPr algn="just"/>
            <a:r>
              <a:rPr lang="pt-BR" dirty="0"/>
              <a:t>Quanto ao método, existem basicamente dois tipos de pesquisa de mercado: a pesquisa qualitativa e a pesquisa quantitativa</a:t>
            </a:r>
            <a:r>
              <a:rPr lang="pt-BR" dirty="0" smtClean="0"/>
              <a:t>.</a:t>
            </a:r>
          </a:p>
          <a:p>
            <a:pPr algn="just"/>
            <a:endParaRPr lang="pt-BR" dirty="0"/>
          </a:p>
          <a:p>
            <a:pPr algn="just"/>
            <a:r>
              <a:rPr lang="pt-BR" dirty="0"/>
              <a:t> </a:t>
            </a:r>
            <a:r>
              <a:rPr lang="pt-BR" dirty="0">
                <a:solidFill>
                  <a:srgbClr val="FF0000"/>
                </a:solidFill>
              </a:rPr>
              <a:t>Pesquisa </a:t>
            </a:r>
            <a:r>
              <a:rPr lang="pt-BR" dirty="0" smtClean="0">
                <a:solidFill>
                  <a:srgbClr val="FF0000"/>
                </a:solidFill>
              </a:rPr>
              <a:t>qualitativa: </a:t>
            </a:r>
            <a:r>
              <a:rPr lang="pt-BR" dirty="0"/>
              <a:t>Uma pesquisa qualitativa é normalmente aplicada para conhecer a percepção dos clientes sem quantificá-los. Nesse caso, o mais importante não é o número de clientes que participam da pesquisa, mas as informações subjetivas que se consegue “captar” de cada um deles</a:t>
            </a:r>
            <a:r>
              <a:rPr lang="pt-BR" dirty="0" smtClean="0"/>
              <a:t>.</a:t>
            </a:r>
          </a:p>
          <a:p>
            <a:pPr algn="just"/>
            <a:endParaRPr lang="pt-BR" dirty="0"/>
          </a:p>
          <a:p>
            <a:pPr algn="just"/>
            <a:r>
              <a:rPr lang="pt-BR" dirty="0"/>
              <a:t>Na publicação Como Elaborar uma Pesquisa de Mercado, são apresentadas algumas das técnicas mais utilizadas nesse tipo de pesquisa:</a:t>
            </a:r>
          </a:p>
          <a:p>
            <a:endParaRPr lang="pt-BR" dirty="0"/>
          </a:p>
          <a:p>
            <a:endParaRPr lang="pt-BR" dirty="0"/>
          </a:p>
        </p:txBody>
      </p:sp>
    </p:spTree>
    <p:extLst>
      <p:ext uri="{BB962C8B-B14F-4D97-AF65-F5344CB8AC3E}">
        <p14:creationId xmlns:p14="http://schemas.microsoft.com/office/powerpoint/2010/main" val="1836072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825625"/>
            <a:ext cx="12192000" cy="4351338"/>
          </a:xfrm>
        </p:spPr>
        <p:txBody>
          <a:bodyPr/>
          <a:lstStyle/>
          <a:p>
            <a:r>
              <a:rPr lang="pt-BR" dirty="0">
                <a:solidFill>
                  <a:srgbClr val="FF0000"/>
                </a:solidFill>
              </a:rPr>
              <a:t>Grupos de </a:t>
            </a:r>
            <a:r>
              <a:rPr lang="pt-BR" dirty="0" smtClean="0">
                <a:solidFill>
                  <a:srgbClr val="FF0000"/>
                </a:solidFill>
              </a:rPr>
              <a:t>discussão: </a:t>
            </a:r>
            <a:r>
              <a:rPr lang="pt-BR" dirty="0" smtClean="0"/>
              <a:t>Formam-se </a:t>
            </a:r>
            <a:r>
              <a:rPr lang="pt-BR" dirty="0"/>
              <a:t>grupos de 8 a 10 pessoas que passam cerca de uma hora e meia discutindo detalhadamente determinados assuntos. Essa discussão é feita com a presença de um mediador que coordena as atividades do grupo. O objetivo é compreender o que as pessoas têm a dizer e o porquê</a:t>
            </a:r>
            <a:r>
              <a:rPr lang="pt-BR" dirty="0" smtClean="0"/>
              <a:t>.</a:t>
            </a:r>
          </a:p>
          <a:p>
            <a:endParaRPr lang="pt-BR" dirty="0"/>
          </a:p>
          <a:p>
            <a:r>
              <a:rPr lang="pt-BR" dirty="0"/>
              <a:t>Esse tipo de pesquisa geralmente é usado para analisar o uso do produto, hábitos de compra, experiências com garantia e com novos produtos.</a:t>
            </a:r>
          </a:p>
          <a:p>
            <a:endParaRPr lang="pt-BR" dirty="0"/>
          </a:p>
        </p:txBody>
      </p:sp>
    </p:spTree>
    <p:extLst>
      <p:ext uri="{BB962C8B-B14F-4D97-AF65-F5344CB8AC3E}">
        <p14:creationId xmlns:p14="http://schemas.microsoft.com/office/powerpoint/2010/main" val="141006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194560"/>
            <a:ext cx="12192000" cy="4351338"/>
          </a:xfrm>
        </p:spPr>
        <p:txBody>
          <a:bodyPr/>
          <a:lstStyle/>
          <a:p>
            <a:pPr algn="just"/>
            <a:r>
              <a:rPr lang="pt-BR" dirty="0">
                <a:solidFill>
                  <a:srgbClr val="FF0000"/>
                </a:solidFill>
              </a:rPr>
              <a:t> Cliente </a:t>
            </a:r>
            <a:r>
              <a:rPr lang="pt-BR" dirty="0" smtClean="0">
                <a:solidFill>
                  <a:srgbClr val="FF0000"/>
                </a:solidFill>
              </a:rPr>
              <a:t>oculto:</a:t>
            </a:r>
            <a:r>
              <a:rPr lang="pt-BR" dirty="0" smtClean="0"/>
              <a:t> Esse </a:t>
            </a:r>
            <a:r>
              <a:rPr lang="pt-BR" dirty="0"/>
              <a:t>tipo de pesquisa é usado para coletar dados sobre a sua empresa e a de seus concorrentes, permitindo uma análise comparativa com o objetivo de propor ações de melhoria para o seu negócio. Um pesquisador se faz passar por um cliente e analisa diversos fatores, como atendimento, disposição dos produtos nas lojas, preços e formas de pagamento, serviços oferecidos, entre outros aspectos</a:t>
            </a:r>
            <a:r>
              <a:rPr lang="pt-BR" dirty="0" smtClean="0"/>
              <a:t>.</a:t>
            </a:r>
          </a:p>
          <a:p>
            <a:pPr algn="just"/>
            <a:endParaRPr lang="pt-BR" dirty="0"/>
          </a:p>
          <a:p>
            <a:pPr algn="just"/>
            <a:r>
              <a:rPr lang="pt-BR" dirty="0"/>
              <a:t>No cliente oculto, o entrevistador que se faz passar pelo cliente dispõe de um formulário de orientação com os tópicos que ele terá que avaliar.</a:t>
            </a:r>
          </a:p>
          <a:p>
            <a:pPr algn="just"/>
            <a:endParaRPr lang="pt-BR" dirty="0"/>
          </a:p>
        </p:txBody>
      </p:sp>
    </p:spTree>
    <p:extLst>
      <p:ext uri="{BB962C8B-B14F-4D97-AF65-F5344CB8AC3E}">
        <p14:creationId xmlns:p14="http://schemas.microsoft.com/office/powerpoint/2010/main" val="2291210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825625"/>
            <a:ext cx="12192000" cy="4351338"/>
          </a:xfrm>
        </p:spPr>
        <p:txBody>
          <a:bodyPr/>
          <a:lstStyle/>
          <a:p>
            <a:pPr algn="just"/>
            <a:r>
              <a:rPr lang="pt-BR" dirty="0">
                <a:solidFill>
                  <a:srgbClr val="FF0000"/>
                </a:solidFill>
              </a:rPr>
              <a:t>Teste clínico (experimentação ou </a:t>
            </a:r>
            <a:r>
              <a:rPr lang="pt-BR" dirty="0" smtClean="0">
                <a:solidFill>
                  <a:srgbClr val="FF0000"/>
                </a:solidFill>
              </a:rPr>
              <a:t>degustação): </a:t>
            </a:r>
            <a:r>
              <a:rPr lang="pt-BR" dirty="0" smtClean="0"/>
              <a:t>Trata-se </a:t>
            </a:r>
            <a:r>
              <a:rPr lang="pt-BR" dirty="0"/>
              <a:t>de uma entrevista com o consumidor após ele ter experimentado ou degustado um produto ou serviço. Os testes podem ser realizados dentro da própria loja durante seu horário de funcionamento ou em locais específicos (em feiras, por exemplo). O objetivo é testar características do produto ou serviço, a partir de uma avaliação da reação imediata do consumidor</a:t>
            </a:r>
            <a:r>
              <a:rPr lang="pt-BR" dirty="0" smtClean="0"/>
              <a:t>.</a:t>
            </a:r>
          </a:p>
          <a:p>
            <a:pPr algn="just"/>
            <a:endParaRPr lang="pt-BR" dirty="0"/>
          </a:p>
          <a:p>
            <a:pPr algn="just"/>
            <a:r>
              <a:rPr lang="pt-BR" dirty="0"/>
              <a:t>Esse tipo de pesquisa é muito utilizado em lançamento de produtos.</a:t>
            </a:r>
          </a:p>
          <a:p>
            <a:pPr algn="just"/>
            <a:endParaRPr lang="pt-BR" dirty="0"/>
          </a:p>
        </p:txBody>
      </p:sp>
    </p:spTree>
    <p:extLst>
      <p:ext uri="{BB962C8B-B14F-4D97-AF65-F5344CB8AC3E}">
        <p14:creationId xmlns:p14="http://schemas.microsoft.com/office/powerpoint/2010/main" val="42280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499100"/>
            <a:ext cx="12192000" cy="5991851"/>
          </a:xfrm>
        </p:spPr>
        <p:txBody>
          <a:bodyPr/>
          <a:lstStyle/>
          <a:p>
            <a:pPr algn="just"/>
            <a:r>
              <a:rPr lang="pt-BR" dirty="0">
                <a:solidFill>
                  <a:srgbClr val="FF0000"/>
                </a:solidFill>
              </a:rPr>
              <a:t>Planejar para </a:t>
            </a:r>
            <a:r>
              <a:rPr lang="pt-BR" dirty="0" smtClean="0">
                <a:solidFill>
                  <a:srgbClr val="FF0000"/>
                </a:solidFill>
              </a:rPr>
              <a:t>decidir: </a:t>
            </a:r>
            <a:r>
              <a:rPr lang="pt-BR" dirty="0" smtClean="0"/>
              <a:t>você </a:t>
            </a:r>
            <a:r>
              <a:rPr lang="pt-BR" dirty="0"/>
              <a:t>já precisou tomar alguma decisão que você considera importante, na sua vida? Se a sua resposta foi sim, então você sabe que esse processo nem sempre é fácil. </a:t>
            </a:r>
            <a:endParaRPr lang="pt-BR" dirty="0" smtClean="0"/>
          </a:p>
          <a:p>
            <a:pPr algn="just"/>
            <a:endParaRPr lang="pt-BR" dirty="0"/>
          </a:p>
          <a:p>
            <a:pPr algn="just"/>
            <a:r>
              <a:rPr lang="pt-BR" dirty="0" smtClean="0"/>
              <a:t>Às </a:t>
            </a:r>
            <a:r>
              <a:rPr lang="pt-BR" dirty="0"/>
              <a:t>vezes, temos certeza do que queremos e das possíveis consequências de nossa decisão. Outras vezes, temos dúvidas sobre qual a melhor opção. Com um empreendedor isso não é diferente.</a:t>
            </a:r>
          </a:p>
          <a:p>
            <a:pPr algn="just"/>
            <a:endParaRPr lang="pt-BR" dirty="0"/>
          </a:p>
        </p:txBody>
      </p:sp>
      <p:pic>
        <p:nvPicPr>
          <p:cNvPr id="4" name="Imagem 3"/>
          <p:cNvPicPr>
            <a:picLocks noChangeAspect="1"/>
          </p:cNvPicPr>
          <p:nvPr/>
        </p:nvPicPr>
        <p:blipFill>
          <a:blip r:embed="rId2"/>
          <a:stretch>
            <a:fillRect/>
          </a:stretch>
        </p:blipFill>
        <p:spPr>
          <a:xfrm>
            <a:off x="2488478" y="3786389"/>
            <a:ext cx="7215043" cy="2807593"/>
          </a:xfrm>
          <a:prstGeom prst="rect">
            <a:avLst/>
          </a:prstGeom>
        </p:spPr>
      </p:pic>
    </p:spTree>
    <p:extLst>
      <p:ext uri="{BB962C8B-B14F-4D97-AF65-F5344CB8AC3E}">
        <p14:creationId xmlns:p14="http://schemas.microsoft.com/office/powerpoint/2010/main" val="1830587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825625"/>
            <a:ext cx="12192000" cy="4351338"/>
          </a:xfrm>
        </p:spPr>
        <p:txBody>
          <a:bodyPr/>
          <a:lstStyle/>
          <a:p>
            <a:pPr algn="just"/>
            <a:r>
              <a:rPr lang="pt-BR" dirty="0" smtClean="0">
                <a:solidFill>
                  <a:srgbClr val="FF0000"/>
                </a:solidFill>
              </a:rPr>
              <a:t>Observação:</a:t>
            </a:r>
            <a:r>
              <a:rPr lang="pt-BR" dirty="0" smtClean="0"/>
              <a:t> “A </a:t>
            </a:r>
            <a:r>
              <a:rPr lang="pt-BR" dirty="0"/>
              <a:t>técnica de observação possibilita o levantamento de aspectos importantes, principalmente aqueles relacionados ao comportamento do público. </a:t>
            </a:r>
            <a:endParaRPr lang="pt-BR" dirty="0" smtClean="0"/>
          </a:p>
          <a:p>
            <a:pPr algn="just"/>
            <a:endParaRPr lang="pt-BR" dirty="0"/>
          </a:p>
          <a:p>
            <a:pPr algn="just"/>
            <a:r>
              <a:rPr lang="pt-BR" dirty="0" smtClean="0"/>
              <a:t>É </a:t>
            </a:r>
            <a:r>
              <a:rPr lang="pt-BR" dirty="0"/>
              <a:t>uma pesquisa realizada em pontos de venda e serve para verificar a relação cliente e vendedor, para medir o tempo de duração da venda, para ouvir perguntas e reclamações dos clientes e descobrir quem influencia o processo de compra” (GOMES, 2005, p. 25).</a:t>
            </a:r>
          </a:p>
          <a:p>
            <a:pPr algn="just"/>
            <a:endParaRPr lang="pt-BR" dirty="0"/>
          </a:p>
        </p:txBody>
      </p:sp>
    </p:spTree>
    <p:extLst>
      <p:ext uri="{BB962C8B-B14F-4D97-AF65-F5344CB8AC3E}">
        <p14:creationId xmlns:p14="http://schemas.microsoft.com/office/powerpoint/2010/main" val="2518745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439259"/>
            <a:ext cx="12192000" cy="4351338"/>
          </a:xfrm>
        </p:spPr>
        <p:txBody>
          <a:bodyPr/>
          <a:lstStyle/>
          <a:p>
            <a:pPr algn="just"/>
            <a:r>
              <a:rPr lang="pt-BR" dirty="0">
                <a:solidFill>
                  <a:srgbClr val="FF0000"/>
                </a:solidFill>
              </a:rPr>
              <a:t>Pesquisa </a:t>
            </a:r>
            <a:r>
              <a:rPr lang="pt-BR" dirty="0" smtClean="0">
                <a:solidFill>
                  <a:srgbClr val="FF0000"/>
                </a:solidFill>
              </a:rPr>
              <a:t>quantitativa: </a:t>
            </a:r>
            <a:r>
              <a:rPr lang="pt-BR" dirty="0" smtClean="0"/>
              <a:t>A </a:t>
            </a:r>
            <a:r>
              <a:rPr lang="pt-BR" dirty="0"/>
              <a:t>pesquisa quantitativa é um estudo estatístico, que busca descrever as características de uma determinada situação, medindo numericamente as hipóteses levantadas a respeito de um problema de pesquisa, ou seja, é a pesquisa que se destina a levantar dados numéricos no mercado</a:t>
            </a:r>
            <a:r>
              <a:rPr lang="pt-BR" dirty="0" smtClean="0"/>
              <a:t>.</a:t>
            </a:r>
          </a:p>
          <a:p>
            <a:pPr algn="just"/>
            <a:endParaRPr lang="pt-BR" dirty="0"/>
          </a:p>
          <a:p>
            <a:pPr algn="just"/>
            <a:r>
              <a:rPr lang="pt-BR" dirty="0"/>
              <a:t>De modo geral, uma pesquisa quantitativa deve seguir rigorosos critérios estatísticos como: amostragem, margem de erro, estimativa, desvio padrão, etc. </a:t>
            </a:r>
          </a:p>
          <a:p>
            <a:pPr algn="just"/>
            <a:endParaRPr lang="pt-BR" dirty="0"/>
          </a:p>
        </p:txBody>
      </p:sp>
    </p:spTree>
    <p:extLst>
      <p:ext uri="{BB962C8B-B14F-4D97-AF65-F5344CB8AC3E}">
        <p14:creationId xmlns:p14="http://schemas.microsoft.com/office/powerpoint/2010/main" val="3077767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47352"/>
            <a:ext cx="12192000" cy="6310648"/>
          </a:xfrm>
        </p:spPr>
        <p:txBody>
          <a:bodyPr>
            <a:normAutofit/>
          </a:bodyPr>
          <a:lstStyle/>
          <a:p>
            <a:pPr algn="just"/>
            <a:r>
              <a:rPr lang="pt-BR" dirty="0"/>
              <a:t>Veja como Fernando Dolabela se refere a esse assunto, no livro O Segredo de Luíza (1999, p. 165</a:t>
            </a:r>
            <a:r>
              <a:rPr lang="pt-BR" dirty="0" smtClean="0"/>
              <a:t>):</a:t>
            </a:r>
          </a:p>
          <a:p>
            <a:pPr algn="just"/>
            <a:endParaRPr lang="pt-BR" dirty="0"/>
          </a:p>
          <a:p>
            <a:pPr algn="just"/>
            <a:r>
              <a:rPr lang="pt-BR" dirty="0"/>
              <a:t>[...] teoricamente seria desejável que Luísa entrevistasse todas as empresas que poderiam comercializar seu o produto (distribuidores e varejistas), e as pessoas que iriam consumi-lo, o chamado universo de consumidores. </a:t>
            </a:r>
            <a:endParaRPr lang="pt-BR" dirty="0" smtClean="0"/>
          </a:p>
          <a:p>
            <a:pPr algn="just"/>
            <a:endParaRPr lang="pt-BR" dirty="0" smtClean="0"/>
          </a:p>
          <a:p>
            <a:pPr algn="just"/>
            <a:r>
              <a:rPr lang="pt-BR" dirty="0" smtClean="0"/>
              <a:t>Diante </a:t>
            </a:r>
            <a:r>
              <a:rPr lang="pt-BR" dirty="0"/>
              <a:t>da grande dificuldade que enfrentaria, ela decidiu entrevistar uma amostra desse universo, ou seja, uma parcela que contivesse o maior número de informações representativas. Impossibilitada de entrevistar diretamente todos os clientes, julgou melhor entrevistar 50 consumidores finais e aplicou o conceito de amostra mínima para pesquisar as empresas que revendiam goiabadas. </a:t>
            </a:r>
            <a:endParaRPr lang="pt-BR" dirty="0" smtClean="0"/>
          </a:p>
          <a:p>
            <a:pPr marL="0" indent="0" algn="just">
              <a:buNone/>
            </a:pPr>
            <a:endParaRPr lang="pt-BR" dirty="0"/>
          </a:p>
        </p:txBody>
      </p:sp>
    </p:spTree>
    <p:extLst>
      <p:ext uri="{BB962C8B-B14F-4D97-AF65-F5344CB8AC3E}">
        <p14:creationId xmlns:p14="http://schemas.microsoft.com/office/powerpoint/2010/main" val="1221806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66670"/>
            <a:ext cx="12192000" cy="5610293"/>
          </a:xfrm>
        </p:spPr>
        <p:txBody>
          <a:bodyPr>
            <a:normAutofit/>
          </a:bodyPr>
          <a:lstStyle/>
          <a:p>
            <a:pPr algn="just"/>
            <a:r>
              <a:rPr lang="pt-BR" dirty="0"/>
              <a:t>O dilema que Luísa enfrentou é muito frequente em pesquisas de mercado, quando se dispõe de pouco dinheiro e tempo para realizá-la. </a:t>
            </a:r>
            <a:endParaRPr lang="pt-BR" dirty="0" smtClean="0"/>
          </a:p>
          <a:p>
            <a:pPr algn="just"/>
            <a:endParaRPr lang="pt-BR" dirty="0" smtClean="0"/>
          </a:p>
          <a:p>
            <a:pPr algn="just"/>
            <a:r>
              <a:rPr lang="pt-BR" dirty="0" smtClean="0"/>
              <a:t>Se</a:t>
            </a:r>
            <a:r>
              <a:rPr lang="pt-BR" dirty="0"/>
              <a:t>, durante o seu processo de coleta de dados, você se deparar com o mesmo dilema de Luísa, não hesite e faça uma opção: dimensione uma amostra que esteja ao seu alcance, tomando o cuidado de que estejam representadas as diversas categorias de clientes e a sua distribuição etária, geográfica e de renda (exemplo: estudantes de várias idades, diferentes classes de renda, diferentes bairros) e trabalhe com ela, mesmo que não seja estatisticamente representativa</a:t>
            </a:r>
            <a:r>
              <a:rPr lang="pt-BR" dirty="0" smtClean="0"/>
              <a:t>.</a:t>
            </a:r>
          </a:p>
          <a:p>
            <a:pPr algn="just"/>
            <a:r>
              <a:rPr lang="pt-BR" dirty="0" smtClean="0"/>
              <a:t> </a:t>
            </a:r>
          </a:p>
          <a:p>
            <a:pPr algn="just"/>
            <a:r>
              <a:rPr lang="pt-BR" dirty="0" smtClean="0"/>
              <a:t>O </a:t>
            </a:r>
            <a:r>
              <a:rPr lang="pt-BR" dirty="0"/>
              <a:t>que se deve evitar é a falta de uma pesquisa, qualquer que seja ela. Mesmo uma conversa informal com seus clientes em potencial é melhor do que nada.</a:t>
            </a:r>
          </a:p>
          <a:p>
            <a:pPr algn="just"/>
            <a:endParaRPr lang="pt-BR" dirty="0"/>
          </a:p>
        </p:txBody>
      </p:sp>
    </p:spTree>
    <p:extLst>
      <p:ext uri="{BB962C8B-B14F-4D97-AF65-F5344CB8AC3E}">
        <p14:creationId xmlns:p14="http://schemas.microsoft.com/office/powerpoint/2010/main" val="875385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 y="421827"/>
            <a:ext cx="12192001" cy="6107761"/>
          </a:xfrm>
        </p:spPr>
        <p:txBody>
          <a:bodyPr>
            <a:normAutofit fontScale="85000" lnSpcReduction="10000"/>
          </a:bodyPr>
          <a:lstStyle/>
          <a:p>
            <a:pPr algn="just"/>
            <a:r>
              <a:rPr lang="pt-BR" dirty="0"/>
              <a:t>Como realizar uma pesquisa quantitativa</a:t>
            </a:r>
            <a:r>
              <a:rPr lang="pt-BR" dirty="0" smtClean="0"/>
              <a:t>?</a:t>
            </a:r>
          </a:p>
          <a:p>
            <a:pPr algn="just"/>
            <a:endParaRPr lang="pt-BR" dirty="0"/>
          </a:p>
          <a:p>
            <a:pPr algn="just"/>
            <a:r>
              <a:rPr lang="pt-BR" dirty="0"/>
              <a:t>As pesquisas quantitativas são realizadas utilizando questionários estruturados para a coleta das informações, os quais poderão ser aplicados de forma direta, através de entrevistas pessoais, ou ainda por correspondência, por telefone ou via e-mail</a:t>
            </a:r>
            <a:r>
              <a:rPr lang="pt-BR" dirty="0" smtClean="0"/>
              <a:t>.</a:t>
            </a:r>
          </a:p>
          <a:p>
            <a:pPr algn="just"/>
            <a:endParaRPr lang="pt-BR" dirty="0" smtClean="0"/>
          </a:p>
          <a:p>
            <a:pPr algn="just"/>
            <a:r>
              <a:rPr lang="pt-BR" dirty="0" smtClean="0"/>
              <a:t>Observação:</a:t>
            </a:r>
          </a:p>
          <a:p>
            <a:pPr algn="just"/>
            <a:endParaRPr lang="pt-BR" dirty="0"/>
          </a:p>
          <a:p>
            <a:pPr algn="just"/>
            <a:r>
              <a:rPr lang="pt-BR" dirty="0">
                <a:solidFill>
                  <a:srgbClr val="FF0000"/>
                </a:solidFill>
              </a:rPr>
              <a:t>Universo: </a:t>
            </a:r>
            <a:r>
              <a:rPr lang="pt-BR" dirty="0"/>
              <a:t>“[...] denomina-se universo qualquer conjunto finito ou infinito de indivíduos com uma característica comum” (BASTA et al, 2006, p. 87).</a:t>
            </a:r>
          </a:p>
          <a:p>
            <a:pPr algn="just"/>
            <a:r>
              <a:rPr lang="pt-BR" dirty="0"/>
              <a:t>Ou seja, quando falamos em “universo”, estamos falando de um conjunto de pessoas com características similares, sobre as quais temos interesse em pesquisar.</a:t>
            </a:r>
          </a:p>
          <a:p>
            <a:pPr algn="just"/>
            <a:r>
              <a:rPr lang="pt-BR" dirty="0">
                <a:solidFill>
                  <a:srgbClr val="FF0000"/>
                </a:solidFill>
              </a:rPr>
              <a:t>Amostra: </a:t>
            </a:r>
            <a:r>
              <a:rPr lang="pt-BR" dirty="0"/>
              <a:t>“Conjunto de técnicas estatísticas que possibilita, a partir do conhecimento de um aparte (amostra), obter informações sobre o todo (universo) [...]”(SANDRONI, 2003, p. 25).</a:t>
            </a:r>
          </a:p>
          <a:p>
            <a:pPr algn="just"/>
            <a:r>
              <a:rPr lang="pt-BR" dirty="0"/>
              <a:t>Ou seja, quando falamos em amostra, estamos falando de uma parcela representativa da população que tem a capacidade de expressar aquilo que a população total expressaria.</a:t>
            </a:r>
          </a:p>
          <a:p>
            <a:pPr algn="just"/>
            <a:endParaRPr lang="pt-BR" dirty="0"/>
          </a:p>
          <a:p>
            <a:pPr algn="just"/>
            <a:endParaRPr lang="pt-BR" dirty="0"/>
          </a:p>
        </p:txBody>
      </p:sp>
    </p:spTree>
    <p:extLst>
      <p:ext uri="{BB962C8B-B14F-4D97-AF65-F5344CB8AC3E}">
        <p14:creationId xmlns:p14="http://schemas.microsoft.com/office/powerpoint/2010/main" val="1061431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6684" y="2657565"/>
            <a:ext cx="10515600" cy="1325563"/>
          </a:xfrm>
        </p:spPr>
        <p:txBody>
          <a:bodyPr>
            <a:normAutofit fontScale="90000"/>
          </a:bodyPr>
          <a:lstStyle/>
          <a:p>
            <a:pPr algn="ctr"/>
            <a:r>
              <a:rPr lang="pt-BR" sz="6700" b="1" dirty="0" smtClean="0"/>
              <a:t>ETAPAS DE UMA PESQUISA DE MERCADO </a:t>
            </a:r>
            <a:endParaRPr lang="pt-BR" b="1" dirty="0"/>
          </a:p>
        </p:txBody>
      </p:sp>
    </p:spTree>
    <p:extLst>
      <p:ext uri="{BB962C8B-B14F-4D97-AF65-F5344CB8AC3E}">
        <p14:creationId xmlns:p14="http://schemas.microsoft.com/office/powerpoint/2010/main" val="2051154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004553"/>
            <a:ext cx="12192000" cy="4868214"/>
          </a:xfrm>
        </p:spPr>
        <p:txBody>
          <a:bodyPr/>
          <a:lstStyle/>
          <a:p>
            <a:pPr algn="just"/>
            <a:r>
              <a:rPr lang="pt-BR" dirty="0"/>
              <a:t>Para a realização de uma pesquisa de mercado, é importante que o empreendedor planeje, com antecedência, cada uma de suas etapas. É importante lembrar também que a coleta de dados, em si, corresponde a apenas uma dessas etapas</a:t>
            </a:r>
            <a:r>
              <a:rPr lang="pt-BR" dirty="0" smtClean="0"/>
              <a:t>.</a:t>
            </a:r>
          </a:p>
          <a:p>
            <a:pPr algn="just"/>
            <a:endParaRPr lang="pt-BR" dirty="0"/>
          </a:p>
          <a:p>
            <a:pPr algn="just"/>
            <a:r>
              <a:rPr lang="pt-BR" dirty="0" smtClean="0">
                <a:solidFill>
                  <a:srgbClr val="FF0000"/>
                </a:solidFill>
              </a:rPr>
              <a:t>Definição </a:t>
            </a:r>
            <a:r>
              <a:rPr lang="pt-BR" dirty="0">
                <a:solidFill>
                  <a:srgbClr val="FF0000"/>
                </a:solidFill>
              </a:rPr>
              <a:t>dos </a:t>
            </a:r>
            <a:r>
              <a:rPr lang="pt-BR" dirty="0" smtClean="0">
                <a:solidFill>
                  <a:srgbClr val="FF0000"/>
                </a:solidFill>
              </a:rPr>
              <a:t>objetivos: </a:t>
            </a:r>
            <a:r>
              <a:rPr lang="pt-BR" dirty="0" smtClean="0"/>
              <a:t>é </a:t>
            </a:r>
            <a:r>
              <a:rPr lang="pt-BR" dirty="0"/>
              <a:t>uma das etapas mais importantes de todo o processo, pois é a definição clara dos objetivos a serem atingidos que vai direcionar as demais ações. Não esqueça de que a pesquisa de mercado é um instrumento que deve ser utilizado pelo empreendedor para auxiliar na tomada de decisões, portanto deve ficar bem claro a qual(</a:t>
            </a:r>
            <a:r>
              <a:rPr lang="pt-BR" dirty="0" err="1"/>
              <a:t>is</a:t>
            </a:r>
            <a:r>
              <a:rPr lang="pt-BR" dirty="0"/>
              <a:t>) pergunta(s) essa pesquisa deverá responder.</a:t>
            </a:r>
          </a:p>
          <a:p>
            <a:pPr algn="just"/>
            <a:endParaRPr lang="pt-BR" dirty="0"/>
          </a:p>
        </p:txBody>
      </p:sp>
    </p:spTree>
    <p:extLst>
      <p:ext uri="{BB962C8B-B14F-4D97-AF65-F5344CB8AC3E}">
        <p14:creationId xmlns:p14="http://schemas.microsoft.com/office/powerpoint/2010/main" val="488576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258954"/>
            <a:ext cx="12192000" cy="4351338"/>
          </a:xfrm>
        </p:spPr>
        <p:txBody>
          <a:bodyPr/>
          <a:lstStyle/>
          <a:p>
            <a:pPr algn="just"/>
            <a:r>
              <a:rPr lang="pt-BR" dirty="0" smtClean="0">
                <a:solidFill>
                  <a:srgbClr val="FF0000"/>
                </a:solidFill>
              </a:rPr>
              <a:t>Planejamento:</a:t>
            </a:r>
            <a:r>
              <a:rPr lang="pt-BR" dirty="0" smtClean="0"/>
              <a:t> </a:t>
            </a:r>
            <a:r>
              <a:rPr lang="pt-BR" dirty="0"/>
              <a:t>é quando o empreendedor planeja a sua pesquisa, ou seja, é quando são definidas as formas de obtenção dos dados (primários ou secundários), o tipo da pesquisa (quantitativa ou qualitativa), quais as técnicas ou instrumentos de coleta de dados a serem utilizados, o cronograma de ação e os recursos humanos e financeiros necessários para a sua realização.</a:t>
            </a:r>
          </a:p>
          <a:p>
            <a:pPr algn="just"/>
            <a:endParaRPr lang="pt-BR" dirty="0" smtClean="0"/>
          </a:p>
          <a:p>
            <a:pPr algn="just"/>
            <a:r>
              <a:rPr lang="pt-BR" dirty="0">
                <a:solidFill>
                  <a:srgbClr val="FF0000"/>
                </a:solidFill>
              </a:rPr>
              <a:t>Coleta de </a:t>
            </a:r>
            <a:r>
              <a:rPr lang="pt-BR" dirty="0" smtClean="0">
                <a:solidFill>
                  <a:srgbClr val="FF0000"/>
                </a:solidFill>
              </a:rPr>
              <a:t>dados: </a:t>
            </a:r>
            <a:r>
              <a:rPr lang="pt-BR" dirty="0"/>
              <a:t>é a parte mais visível da pesquisa, quando os entrevistadores captam informações junto ao público-alvo. Para evitar gastos desnecessários e garantir o sucesso dos resultados, é importante que essa etapa seja direcionada para atender diretamente aos objetivos traçados na primeira etapa do processo.</a:t>
            </a:r>
          </a:p>
          <a:p>
            <a:pPr algn="just"/>
            <a:endParaRPr lang="pt-BR" dirty="0"/>
          </a:p>
        </p:txBody>
      </p:sp>
    </p:spTree>
    <p:extLst>
      <p:ext uri="{BB962C8B-B14F-4D97-AF65-F5344CB8AC3E}">
        <p14:creationId xmlns:p14="http://schemas.microsoft.com/office/powerpoint/2010/main" val="510880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258954"/>
            <a:ext cx="12192000" cy="4351338"/>
          </a:xfrm>
        </p:spPr>
        <p:txBody>
          <a:bodyPr/>
          <a:lstStyle/>
          <a:p>
            <a:pPr algn="just"/>
            <a:r>
              <a:rPr lang="pt-BR" dirty="0">
                <a:solidFill>
                  <a:srgbClr val="FF0000"/>
                </a:solidFill>
              </a:rPr>
              <a:t>Análise de </a:t>
            </a:r>
            <a:r>
              <a:rPr lang="pt-BR" dirty="0" smtClean="0">
                <a:solidFill>
                  <a:srgbClr val="FF0000"/>
                </a:solidFill>
              </a:rPr>
              <a:t>dados: </a:t>
            </a:r>
            <a:r>
              <a:rPr lang="pt-BR" dirty="0" smtClean="0"/>
              <a:t>é </a:t>
            </a:r>
            <a:r>
              <a:rPr lang="pt-BR" dirty="0"/>
              <a:t>nessa etapa que os dados coletados são tabulados, analisados e interpretados. Os resultados obtidos devem ser reunidos em um relatório, de forma que possam subsidiar a tomada de decisão do empreendedor, atendendo ao objetivo que originou a pesquisa</a:t>
            </a:r>
            <a:r>
              <a:rPr lang="pt-BR" dirty="0" smtClean="0"/>
              <a:t>.</a:t>
            </a:r>
          </a:p>
          <a:p>
            <a:pPr algn="just"/>
            <a:endParaRPr lang="pt-BR" dirty="0"/>
          </a:p>
          <a:p>
            <a:pPr algn="just"/>
            <a:r>
              <a:rPr lang="pt-BR" dirty="0" smtClean="0">
                <a:solidFill>
                  <a:srgbClr val="FF0000"/>
                </a:solidFill>
              </a:rPr>
              <a:t>Tomada </a:t>
            </a:r>
            <a:r>
              <a:rPr lang="pt-BR" dirty="0">
                <a:solidFill>
                  <a:srgbClr val="FF0000"/>
                </a:solidFill>
              </a:rPr>
              <a:t>de </a:t>
            </a:r>
            <a:r>
              <a:rPr lang="pt-BR" dirty="0" smtClean="0">
                <a:solidFill>
                  <a:srgbClr val="FF0000"/>
                </a:solidFill>
              </a:rPr>
              <a:t>decisões: </a:t>
            </a:r>
            <a:r>
              <a:rPr lang="pt-BR" dirty="0" smtClean="0"/>
              <a:t>essa </a:t>
            </a:r>
            <a:r>
              <a:rPr lang="pt-BR" dirty="0"/>
              <a:t>é a etapa final do processo, quando o empreendedor decide com base nas informações obtidas, através da pesquisa.</a:t>
            </a:r>
          </a:p>
          <a:p>
            <a:pPr algn="just"/>
            <a:endParaRPr lang="pt-BR" dirty="0"/>
          </a:p>
        </p:txBody>
      </p:sp>
    </p:spTree>
    <p:extLst>
      <p:ext uri="{BB962C8B-B14F-4D97-AF65-F5344CB8AC3E}">
        <p14:creationId xmlns:p14="http://schemas.microsoft.com/office/powerpoint/2010/main" val="491543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425003"/>
            <a:ext cx="12192000" cy="5751960"/>
          </a:xfrm>
        </p:spPr>
        <p:txBody>
          <a:bodyPr>
            <a:normAutofit/>
          </a:bodyPr>
          <a:lstStyle/>
          <a:p>
            <a:pPr algn="just"/>
            <a:r>
              <a:rPr lang="pt-BR" dirty="0"/>
              <a:t>Ao elaborar um projeto de pesquisa de mercado, você deverá definir claramente</a:t>
            </a:r>
            <a:r>
              <a:rPr lang="pt-BR" dirty="0" smtClean="0"/>
              <a:t>:</a:t>
            </a:r>
          </a:p>
          <a:p>
            <a:pPr algn="just"/>
            <a:endParaRPr lang="pt-BR" dirty="0"/>
          </a:p>
          <a:p>
            <a:pPr algn="just"/>
            <a:r>
              <a:rPr lang="pt-BR" dirty="0" smtClean="0"/>
              <a:t>O </a:t>
            </a:r>
            <a:r>
              <a:rPr lang="pt-BR" dirty="0"/>
              <a:t>motivo ou problema que dá origem à pesquisa.</a:t>
            </a:r>
          </a:p>
          <a:p>
            <a:pPr algn="just"/>
            <a:r>
              <a:rPr lang="pt-BR" dirty="0" smtClean="0"/>
              <a:t>Os </a:t>
            </a:r>
            <a:r>
              <a:rPr lang="pt-BR" dirty="0"/>
              <a:t>objetivos a serem atingidos.</a:t>
            </a:r>
          </a:p>
          <a:p>
            <a:pPr algn="just"/>
            <a:r>
              <a:rPr lang="pt-BR" dirty="0" smtClean="0"/>
              <a:t>A </a:t>
            </a:r>
            <a:r>
              <a:rPr lang="pt-BR" dirty="0"/>
              <a:t>definição da população-alvo e do tamanho e tipo da amostra.</a:t>
            </a:r>
          </a:p>
          <a:p>
            <a:pPr algn="just"/>
            <a:r>
              <a:rPr lang="pt-BR" dirty="0" smtClean="0"/>
              <a:t>A </a:t>
            </a:r>
            <a:r>
              <a:rPr lang="pt-BR" dirty="0"/>
              <a:t>metodologia a ser </a:t>
            </a:r>
            <a:r>
              <a:rPr lang="pt-BR" dirty="0" smtClean="0"/>
              <a:t>utilizada</a:t>
            </a:r>
          </a:p>
          <a:p>
            <a:pPr algn="just"/>
            <a:r>
              <a:rPr lang="pt-BR" dirty="0" smtClean="0"/>
              <a:t>As </a:t>
            </a:r>
            <a:r>
              <a:rPr lang="pt-BR" dirty="0"/>
              <a:t>estratégias e instrumentos para coleta de dados.</a:t>
            </a:r>
          </a:p>
          <a:p>
            <a:pPr algn="just"/>
            <a:r>
              <a:rPr lang="pt-BR" dirty="0" smtClean="0"/>
              <a:t>Os </a:t>
            </a:r>
            <a:r>
              <a:rPr lang="pt-BR" dirty="0"/>
              <a:t>resultados esperados.</a:t>
            </a:r>
          </a:p>
          <a:p>
            <a:pPr algn="just"/>
            <a:r>
              <a:rPr lang="pt-BR" dirty="0" smtClean="0"/>
              <a:t>O </a:t>
            </a:r>
            <a:r>
              <a:rPr lang="pt-BR" dirty="0"/>
              <a:t>cronograma de execução.</a:t>
            </a:r>
          </a:p>
          <a:p>
            <a:pPr algn="just"/>
            <a:r>
              <a:rPr lang="pt-BR" dirty="0" smtClean="0"/>
              <a:t>O </a:t>
            </a:r>
            <a:r>
              <a:rPr lang="pt-BR" dirty="0"/>
              <a:t>orçamento do trabalho a ser considerado pelo empreendedor como investimento pré-operacional.</a:t>
            </a:r>
          </a:p>
          <a:p>
            <a:pPr algn="just"/>
            <a:endParaRPr lang="pt-BR" dirty="0"/>
          </a:p>
        </p:txBody>
      </p:sp>
    </p:spTree>
    <p:extLst>
      <p:ext uri="{BB962C8B-B14F-4D97-AF65-F5344CB8AC3E}">
        <p14:creationId xmlns:p14="http://schemas.microsoft.com/office/powerpoint/2010/main" val="359751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2134718"/>
            <a:ext cx="12192000" cy="2411524"/>
          </a:xfrm>
        </p:spPr>
        <p:txBody>
          <a:bodyPr/>
          <a:lstStyle/>
          <a:p>
            <a:pPr algn="just"/>
            <a:r>
              <a:rPr lang="pt-BR" dirty="0"/>
              <a:t>Segundo o Dicionário Aurélio, planejar é “fazer o plano ou planta de, projetar, traçar”. Para a economia, planejamento é um </a:t>
            </a:r>
            <a:r>
              <a:rPr lang="pt-BR" dirty="0" smtClean="0"/>
              <a:t> esquema </a:t>
            </a:r>
            <a:r>
              <a:rPr lang="pt-BR" dirty="0"/>
              <a:t>econômico em que a organização dos fatores de produção é controlada ou direcionada por uma autoridade central. O esquema consiste na fixação de metas globais a ser atingidas pela economia em determinado período [...] (SANDRONI, 2003, p. 461).</a:t>
            </a:r>
          </a:p>
          <a:p>
            <a:pPr algn="just"/>
            <a:endParaRPr lang="pt-BR" dirty="0"/>
          </a:p>
        </p:txBody>
      </p:sp>
    </p:spTree>
    <p:extLst>
      <p:ext uri="{BB962C8B-B14F-4D97-AF65-F5344CB8AC3E}">
        <p14:creationId xmlns:p14="http://schemas.microsoft.com/office/powerpoint/2010/main" val="2747144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ck-to-the-future-to-be-continued.jpg (500×3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4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57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41985" y="1426380"/>
            <a:ext cx="5098961" cy="3660775"/>
          </a:xfrm>
        </p:spPr>
        <p:txBody>
          <a:bodyPr/>
          <a:lstStyle/>
          <a:p>
            <a:pPr algn="just"/>
            <a:r>
              <a:rPr lang="pt-BR" dirty="0"/>
              <a:t>Parece complicado? Então vamos simplificar. Quando falamos em planejamento, nessa disciplina, estamos falando do estabelecimento de metas, de objetivos a serem alcançados no futuro e dos caminhos escolhidos para chegar a esses objetivos.</a:t>
            </a:r>
          </a:p>
          <a:p>
            <a:pPr algn="just"/>
            <a:endParaRPr lang="pt-BR" dirty="0"/>
          </a:p>
        </p:txBody>
      </p:sp>
      <p:pic>
        <p:nvPicPr>
          <p:cNvPr id="4" name="Imagem 3"/>
          <p:cNvPicPr>
            <a:picLocks noChangeAspect="1"/>
          </p:cNvPicPr>
          <p:nvPr/>
        </p:nvPicPr>
        <p:blipFill>
          <a:blip r:embed="rId2"/>
          <a:stretch>
            <a:fillRect/>
          </a:stretch>
        </p:blipFill>
        <p:spPr>
          <a:xfrm>
            <a:off x="5980894" y="1426380"/>
            <a:ext cx="5990327" cy="3454422"/>
          </a:xfrm>
          <a:prstGeom prst="rect">
            <a:avLst/>
          </a:prstGeom>
        </p:spPr>
      </p:pic>
    </p:spTree>
    <p:extLst>
      <p:ext uri="{BB962C8B-B14F-4D97-AF65-F5344CB8AC3E}">
        <p14:creationId xmlns:p14="http://schemas.microsoft.com/office/powerpoint/2010/main" val="40836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284712"/>
            <a:ext cx="12192000" cy="4351338"/>
          </a:xfrm>
        </p:spPr>
        <p:txBody>
          <a:bodyPr/>
          <a:lstStyle/>
          <a:p>
            <a:pPr algn="just"/>
            <a:r>
              <a:rPr lang="pt-BR" dirty="0"/>
              <a:t>Por exemplo: “Seu José” </a:t>
            </a:r>
            <a:r>
              <a:rPr lang="pt-BR" dirty="0" smtClean="0"/>
              <a:t>pretende </a:t>
            </a:r>
            <a:r>
              <a:rPr lang="pt-BR" dirty="0"/>
              <a:t>produzir 5 toneladas de pescado para comercializar na Semana Santa; calcula com um ano de antecedência quantos alevinos ele deverá colocar nos viveiros, quais os reparos necessários nos viveiros e que cuidados ele deverá ter antes de adquirir esses alevinos, qual a quantidade de ração de que deverá dispor durante esse período, quantos empregados deverá contratar e assim por diante. </a:t>
            </a:r>
            <a:endParaRPr lang="pt-BR" dirty="0" smtClean="0"/>
          </a:p>
          <a:p>
            <a:pPr algn="just"/>
            <a:endParaRPr lang="pt-BR" dirty="0" smtClean="0"/>
          </a:p>
          <a:p>
            <a:pPr algn="just"/>
            <a:r>
              <a:rPr lang="pt-BR" dirty="0" smtClean="0"/>
              <a:t>Podemos </a:t>
            </a:r>
            <a:r>
              <a:rPr lang="pt-BR" dirty="0"/>
              <a:t>falar, então, que ele está planejando a sua produção, visando a atingir um objetivo que é a produção de 5 toneladas de pescado.</a:t>
            </a:r>
          </a:p>
          <a:p>
            <a:pPr algn="just"/>
            <a:endParaRPr lang="pt-BR" dirty="0"/>
          </a:p>
        </p:txBody>
      </p:sp>
    </p:spTree>
    <p:extLst>
      <p:ext uri="{BB962C8B-B14F-4D97-AF65-F5344CB8AC3E}">
        <p14:creationId xmlns:p14="http://schemas.microsoft.com/office/powerpoint/2010/main" val="4185141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593805"/>
            <a:ext cx="12192000" cy="4351338"/>
          </a:xfrm>
        </p:spPr>
        <p:txBody>
          <a:bodyPr/>
          <a:lstStyle/>
          <a:p>
            <a:pPr algn="just"/>
            <a:r>
              <a:rPr lang="pt-BR" dirty="0"/>
              <a:t>Já o seu vizinho </a:t>
            </a:r>
            <a:r>
              <a:rPr lang="pt-BR" dirty="0" smtClean="0"/>
              <a:t>“</a:t>
            </a:r>
            <a:r>
              <a:rPr lang="pt-BR" dirty="0"/>
              <a:t>Seu Tomás</a:t>
            </a:r>
            <a:r>
              <a:rPr lang="pt-BR" dirty="0" smtClean="0"/>
              <a:t>” </a:t>
            </a:r>
            <a:r>
              <a:rPr lang="pt-BR" dirty="0"/>
              <a:t>também está interessado na produção de pescado para comercializar na Semana Santa. Ele, ao contrário, só vai adquirir os alevinos quando ouve falar que o “Seu José” já iniciou a produção</a:t>
            </a:r>
            <a:r>
              <a:rPr lang="pt-BR" dirty="0" smtClean="0"/>
              <a:t>.</a:t>
            </a:r>
          </a:p>
          <a:p>
            <a:pPr algn="just"/>
            <a:endParaRPr lang="pt-BR" dirty="0"/>
          </a:p>
          <a:p>
            <a:pPr algn="just"/>
            <a:r>
              <a:rPr lang="pt-BR" dirty="0"/>
              <a:t>É claro que pode ter acontecido qualquer coisa com os nossos dois produtores. A produção do Seu José poderia ter sido afetada por alguma doença ou uma grande enchente poderia ter feito transbordar seus viveiros levando os peixes embora. </a:t>
            </a:r>
          </a:p>
        </p:txBody>
      </p:sp>
    </p:spTree>
    <p:extLst>
      <p:ext uri="{BB962C8B-B14F-4D97-AF65-F5344CB8AC3E}">
        <p14:creationId xmlns:p14="http://schemas.microsoft.com/office/powerpoint/2010/main" val="243764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473343"/>
            <a:ext cx="12192000" cy="2578950"/>
          </a:xfrm>
        </p:spPr>
        <p:txBody>
          <a:bodyPr/>
          <a:lstStyle/>
          <a:p>
            <a:pPr algn="just"/>
            <a:r>
              <a:rPr lang="pt-BR" dirty="0"/>
              <a:t>No caso do Seu Tomás, mesmo sem planejamento, ele ainda poderia ter tido uma “grande surpresa” e obter lucros com a sua produção. Mas você deve observar que a probabilidade disso acontecer seria muito pequena, não é? Ou seja: o planejamento por si só não é uma garantia de sucesso absoluto, já que sempre existem fatores que não podemos prever. Mas um bom planejamento pode diminuir, e muito, os riscos de um empreendimento</a:t>
            </a:r>
          </a:p>
        </p:txBody>
      </p:sp>
      <p:pic>
        <p:nvPicPr>
          <p:cNvPr id="4" name="Imagem 3"/>
          <p:cNvPicPr>
            <a:picLocks noChangeAspect="1"/>
          </p:cNvPicPr>
          <p:nvPr/>
        </p:nvPicPr>
        <p:blipFill>
          <a:blip r:embed="rId2"/>
          <a:stretch>
            <a:fillRect/>
          </a:stretch>
        </p:blipFill>
        <p:spPr>
          <a:xfrm>
            <a:off x="4154648" y="3262446"/>
            <a:ext cx="3882704" cy="2777745"/>
          </a:xfrm>
          <a:prstGeom prst="rect">
            <a:avLst/>
          </a:prstGeom>
        </p:spPr>
      </p:pic>
    </p:spTree>
    <p:extLst>
      <p:ext uri="{BB962C8B-B14F-4D97-AF65-F5344CB8AC3E}">
        <p14:creationId xmlns:p14="http://schemas.microsoft.com/office/powerpoint/2010/main" val="233816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38200" y="1004552"/>
            <a:ext cx="10515600" cy="5172411"/>
          </a:xfrm>
        </p:spPr>
        <p:txBody>
          <a:bodyPr/>
          <a:lstStyle/>
          <a:p>
            <a:pPr algn="just"/>
            <a:r>
              <a:rPr lang="pt-BR" dirty="0"/>
              <a:t>Se você tivesse que optar por um dos nossos personagens, para fazer uma sociedade, quem você escolheria? Eu escolheria o Seu José.</a:t>
            </a:r>
          </a:p>
          <a:p>
            <a:pPr algn="just"/>
            <a:endParaRPr lang="pt-BR" dirty="0"/>
          </a:p>
        </p:txBody>
      </p:sp>
      <p:pic>
        <p:nvPicPr>
          <p:cNvPr id="4" name="Imagem 3"/>
          <p:cNvPicPr>
            <a:picLocks noChangeAspect="1"/>
          </p:cNvPicPr>
          <p:nvPr/>
        </p:nvPicPr>
        <p:blipFill>
          <a:blip r:embed="rId2"/>
          <a:stretch>
            <a:fillRect/>
          </a:stretch>
        </p:blipFill>
        <p:spPr>
          <a:xfrm>
            <a:off x="4406275" y="2648487"/>
            <a:ext cx="3379449" cy="3108370"/>
          </a:xfrm>
          <a:prstGeom prst="rect">
            <a:avLst/>
          </a:prstGeom>
        </p:spPr>
      </p:pic>
    </p:spTree>
    <p:extLst>
      <p:ext uri="{BB962C8B-B14F-4D97-AF65-F5344CB8AC3E}">
        <p14:creationId xmlns:p14="http://schemas.microsoft.com/office/powerpoint/2010/main" val="2566854317"/>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3009</Words>
  <Application>Microsoft Office PowerPoint</Application>
  <PresentationFormat>Widescreen</PresentationFormat>
  <Paragraphs>127</Paragraphs>
  <Slides>40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40</vt:i4>
      </vt:variant>
    </vt:vector>
  </HeadingPairs>
  <TitlesOfParts>
    <vt:vector size="44" baseType="lpstr">
      <vt:lpstr>Arial</vt:lpstr>
      <vt:lpstr>Calibri</vt:lpstr>
      <vt:lpstr>Calibri Light</vt:lpstr>
      <vt:lpstr>Tema do Office</vt:lpstr>
      <vt:lpstr>Apresentação do PowerPoint</vt:lpstr>
      <vt:lpstr>PESQUISA DE MERCADO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 PESQUISA DE MERCADO </vt:lpstr>
      <vt:lpstr>Apresentação do PowerPoint</vt:lpstr>
      <vt:lpstr>Apresentação do PowerPoint</vt:lpstr>
      <vt:lpstr>Apresentação do PowerPoint</vt:lpstr>
      <vt:lpstr>Apresentação do PowerPoint</vt:lpstr>
      <vt:lpstr>Apresentação do PowerPoint</vt:lpstr>
      <vt:lpstr>Apresentação do PowerPoint</vt:lpstr>
      <vt:lpstr> ORIGEM DOS DADOS </vt:lpstr>
      <vt:lpstr>Apresentação do PowerPoint</vt:lpstr>
      <vt:lpstr>Apresentação do PowerPoint</vt:lpstr>
      <vt:lpstr>Apresentação do PowerPoint</vt:lpstr>
      <vt:lpstr>TIPOS DE PESQUISA </vt:lpstr>
      <vt:lpstr>Apresentação do PowerPoint</vt:lpstr>
      <vt:lpstr>Apresentação do PowerPoint</vt:lpstr>
      <vt:lpstr> MÉTODOS DE PESQUISA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ETAPAS DE UMA PESQUISA DE MERCADO </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Diego</dc:creator>
  <cp:lastModifiedBy>Diego Pelicia</cp:lastModifiedBy>
  <cp:revision>42</cp:revision>
  <dcterms:created xsi:type="dcterms:W3CDTF">2021-08-13T01:44:35Z</dcterms:created>
  <dcterms:modified xsi:type="dcterms:W3CDTF">2023-03-07T01:44:54Z</dcterms:modified>
</cp:coreProperties>
</file>