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0" r:id="rId8"/>
    <p:sldId id="262" r:id="rId9"/>
    <p:sldId id="272" r:id="rId10"/>
    <p:sldId id="275" r:id="rId11"/>
    <p:sldId id="271" r:id="rId12"/>
    <p:sldId id="273" r:id="rId13"/>
    <p:sldId id="265" r:id="rId14"/>
    <p:sldId id="267" r:id="rId15"/>
    <p:sldId id="26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41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08FE-AFDC-960B-43B5-0AC134A8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E20A-907A-EE0A-1125-EA3A0B38A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8457-90C3-BFAB-9C1F-D636BD7A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F1A-82D4-B6CC-E916-C2672658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DF9B-4C20-0813-4E20-1A4220C2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227A-1C75-2AD3-965B-FCD38D51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EF32E-8986-8958-71A3-8A7B243FE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8A9B-21DE-ABE5-65BD-95D4B3B2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13D3-25CE-ACB7-45A9-AFE8A9E3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4BB8-19BC-D23A-F95B-C3799BE8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9917F-FDD7-48F9-5333-54DE6A39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E3986-6C25-4976-945C-2AABD474A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11DA-2936-764D-2DB2-C5648C95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0AE8-B53D-386D-00B8-0F542D04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29E5-025F-8555-EFA9-ACB65D30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00DB-3E4C-E00A-886C-ED6349A5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79B1-FFAA-FDCD-4244-4C7581CB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F550E-946A-CCE4-42E6-7A7FC86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1652-0E2E-6E06-07D7-CB852688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4551-7237-6105-5CE2-3F6D9AFE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ABB5-2CCB-B081-215C-3AE9E46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9CB4-F076-EDB9-ACFE-0643D6B3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7CA0-8FAB-9E37-13F5-3210C572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9F5F-AD04-BE19-F89C-C759A547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883F-FB65-E9AB-E6C4-A8214DEB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D976-A515-E2F2-DFEB-46D50473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3D06-EC24-38D2-E612-EBB5BD5C1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65DF-0927-4E93-1030-A61EE4924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89CA-E9B5-3C95-C5A7-A584BC7D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EE5E1-FF2D-0F2C-33CE-C3345F92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3F5D6-04F7-C560-1E6A-1A2486C4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A05E-C883-ECFD-8D77-5C7C8C9A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CB8B-BABC-DBAB-409C-6C3212CA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9C1F6-D927-B379-D149-678D4A3F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B65AA-B0BC-3596-2927-EAA02A59D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7943A-917E-F360-DD23-2A9C02589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5070A-203A-9ADB-30A1-C923FF4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C2834-4CF1-48B7-1DC5-FC777BE5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DFBDE-EDD0-0B8C-32E1-6AE7827A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C19D-A2B5-12C2-8B33-FBFC4C2D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B990C-B1C4-C9E5-1D69-DC47FEF3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632D0-DC69-79CF-6F01-D83080E3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BA36D-A4DB-47DA-C6BA-C80C401E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10082-FF09-4B00-C43D-9EDEC91F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F1299-04E3-6E69-2776-9139A17F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F94A-37E0-252B-36D2-C35C538B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02CA-6CF7-505D-30D0-E701326B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C60A-727E-77E5-3A59-DA590BC0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319AA-5DAE-15F3-C921-FF176AD0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B8EA-B098-868F-B219-420A5481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7300-2E83-A2A7-7AE1-4856BC1C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941B-8E40-24F0-6C37-E9438461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7643-85E2-D99B-3C2C-54A31212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AAE0C-E643-A031-7C58-72B7C678D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2F11E-14EF-2BBF-0F55-15EC0602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056E4-DE81-3548-675D-88F72641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2D1CB-9056-F232-CF7C-27922F4F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CDF5-4756-2FEB-C28C-04F6CC9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93C29-1C96-EE10-00C4-63CAE5B2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2403-AE78-C059-1F8B-421986BB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ACA1-7E2E-AF66-1AD0-7698C7965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DE5C-85BA-44F2-8419-F99482480D7D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9C04-49C5-5C10-4C24-80E1D521D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50EC-37A6-AE33-A14A-DC25018EF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3F9C11-6905-E3A5-0D41-D09C9D43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5379"/>
            <a:ext cx="9144000" cy="1655762"/>
          </a:xfrm>
        </p:spPr>
        <p:txBody>
          <a:bodyPr>
            <a:normAutofit/>
          </a:bodyPr>
          <a:lstStyle/>
          <a:p>
            <a:endParaRPr lang="en-US" b="0" i="0" cap="all" dirty="0">
              <a:solidFill>
                <a:srgbClr val="FA8413"/>
              </a:solidFill>
              <a:effectLst/>
              <a:latin typeface="Google Sans"/>
            </a:endParaRPr>
          </a:p>
          <a:p>
            <a:r>
              <a:rPr lang="en-US" b="0" i="0" cap="all" dirty="0">
                <a:solidFill>
                  <a:srgbClr val="FA8413"/>
                </a:solidFill>
                <a:effectLst/>
                <a:latin typeface="Google Sans"/>
              </a:rPr>
              <a:t>(LEARNING HOW TO LEARN WITH AI AND VIDEOGAMES)</a:t>
            </a:r>
            <a:endParaRPr lang="en-US" cap="all" dirty="0">
              <a:solidFill>
                <a:srgbClr val="FA8413"/>
              </a:solidFill>
              <a:latin typeface="Google Sans"/>
            </a:endParaRPr>
          </a:p>
          <a:p>
            <a:r>
              <a:rPr lang="en-US" cap="all" dirty="0">
                <a:solidFill>
                  <a:srgbClr val="FA8413"/>
                </a:solidFill>
                <a:latin typeface="Google Sans"/>
              </a:rPr>
              <a:t>Luka Jovanovic</a:t>
            </a:r>
          </a:p>
        </p:txBody>
      </p:sp>
      <p:pic>
        <p:nvPicPr>
          <p:cNvPr id="8" name="Picture 7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3332F946-508C-CC46-BD66-76073EEF4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0C8076-A93C-6915-542B-E5987136217E}"/>
              </a:ext>
            </a:extLst>
          </p:cNvPr>
          <p:cNvSpPr txBox="1">
            <a:spLocks/>
          </p:cNvSpPr>
          <p:nvPr/>
        </p:nvSpPr>
        <p:spPr>
          <a:xfrm>
            <a:off x="838200" y="2206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all" dirty="0">
                <a:solidFill>
                  <a:srgbClr val="FA8413"/>
                </a:solidFill>
                <a:effectLst/>
                <a:latin typeface="Google Sans"/>
              </a:rPr>
              <a:t>REINFORCEMENT LEARNING THROUGH GAMIFICATION</a:t>
            </a:r>
            <a:endParaRPr lang="en-US" dirty="0">
              <a:solidFill>
                <a:srgbClr val="FA8413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2364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Environment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5B68C-F852-B5D5-18F4-89769831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25" y="1690688"/>
            <a:ext cx="561100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Population based approach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7" name="Picture 6" descr="A silhouette of a person evolution&#10;&#10;Description automatically generated">
            <a:extLst>
              <a:ext uri="{FF2B5EF4-FFF2-40B4-BE49-F238E27FC236}">
                <a16:creationId xmlns:a16="http://schemas.microsoft.com/office/drawing/2014/main" id="{215A61F3-CDBB-5A84-B1D9-FB860A235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20" y="3586687"/>
            <a:ext cx="5556780" cy="34510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6584-EF31-F542-9DF9-D69A7332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1" y="2087417"/>
            <a:ext cx="8186057" cy="3867873"/>
          </a:xfrm>
        </p:spPr>
        <p:txBody>
          <a:bodyPr/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Generate a population of agents that interact with the environment</a:t>
            </a:r>
          </a:p>
          <a:p>
            <a:r>
              <a:rPr lang="en-US" dirty="0">
                <a:solidFill>
                  <a:srgbClr val="FA8413"/>
                </a:solidFill>
                <a:latin typeface="Söhne"/>
              </a:rPr>
              <a:t>Reward well performing agents more</a:t>
            </a:r>
            <a:endParaRPr lang="en-US" b="0" i="0" dirty="0">
              <a:solidFill>
                <a:srgbClr val="FA8413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Simulate natural selection</a:t>
            </a:r>
          </a:p>
          <a:p>
            <a:r>
              <a:rPr lang="en-US" dirty="0">
                <a:solidFill>
                  <a:srgbClr val="FA8413"/>
                </a:solidFill>
                <a:latin typeface="Söhne"/>
              </a:rPr>
              <a:t>Select towards a desired population behavior</a:t>
            </a:r>
          </a:p>
          <a:p>
            <a:r>
              <a:rPr lang="en-US" dirty="0">
                <a:solidFill>
                  <a:srgbClr val="FA8413"/>
                </a:solidFill>
                <a:latin typeface="Söhne"/>
              </a:rPr>
              <a:t>Encode agent characteristics as genetic data</a:t>
            </a:r>
            <a:endParaRPr lang="en-US" dirty="0">
              <a:solidFill>
                <a:srgbClr val="FA84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6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Genetic Encoding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yellow dna strand on a black background&#10;&#10;Description automatically generated">
            <a:extLst>
              <a:ext uri="{FF2B5EF4-FFF2-40B4-BE49-F238E27FC236}">
                <a16:creationId xmlns:a16="http://schemas.microsoft.com/office/drawing/2014/main" id="{BDFB08E0-DDF8-F891-30A3-71A61708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" y="3200401"/>
            <a:ext cx="3379334" cy="3379334"/>
          </a:xfrm>
          <a:prstGeom prst="rect">
            <a:avLst/>
          </a:prstGeom>
        </p:spPr>
      </p:pic>
      <p:pic>
        <p:nvPicPr>
          <p:cNvPr id="10" name="Picture 9" descr="A dna structure with colorful sticks&#10;&#10;Description automatically generated with medium confidence">
            <a:extLst>
              <a:ext uri="{FF2B5EF4-FFF2-40B4-BE49-F238E27FC236}">
                <a16:creationId xmlns:a16="http://schemas.microsoft.com/office/drawing/2014/main" id="{A69FA406-FA91-7573-B2E9-8BB3CE54B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97" y="1309632"/>
            <a:ext cx="5270103" cy="52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2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Genetic Crossover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12" name="Picture 11" descr="A yellow dna strand on a black background&#10;&#10;Description automatically generated">
            <a:extLst>
              <a:ext uri="{FF2B5EF4-FFF2-40B4-BE49-F238E27FC236}">
                <a16:creationId xmlns:a16="http://schemas.microsoft.com/office/drawing/2014/main" id="{D3B5997B-09B4-E211-6B70-2BCC656D4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" y="3200401"/>
            <a:ext cx="3379334" cy="3379334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03B096A2-98E0-52D2-E702-6B0491829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75" y="1455738"/>
            <a:ext cx="7857067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3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Genetic Mutation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6" name="Content Placeholder 5" descr="A dna strand with blue and yellow circles&#10;&#10;Description automatically generated">
            <a:extLst>
              <a:ext uri="{FF2B5EF4-FFF2-40B4-BE49-F238E27FC236}">
                <a16:creationId xmlns:a16="http://schemas.microsoft.com/office/drawing/2014/main" id="{03D78A57-E72D-821E-DE94-305156BE7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62" y="1825625"/>
            <a:ext cx="4351338" cy="4351338"/>
          </a:xfrm>
        </p:spPr>
      </p:pic>
      <p:pic>
        <p:nvPicPr>
          <p:cNvPr id="5" name="Picture 4" descr="A yellow dna strand on a black background&#10;&#10;Description automatically generated">
            <a:extLst>
              <a:ext uri="{FF2B5EF4-FFF2-40B4-BE49-F238E27FC236}">
                <a16:creationId xmlns:a16="http://schemas.microsoft.com/office/drawing/2014/main" id="{BDFB08E0-DDF8-F891-30A3-71A617088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" y="3200401"/>
            <a:ext cx="3379334" cy="33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3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Rewarding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FA8413"/>
                </a:solidFill>
                <a:effectLst/>
                <a:latin typeface="Söhne"/>
              </a:rPr>
              <a:t>Selection:</a:t>
            </a: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 Choosing individuals from a population based on their fitness or suitability for solving a particular problem, mimicking the concept of natural selection</a:t>
            </a:r>
          </a:p>
          <a:p>
            <a:r>
              <a:rPr lang="en-US" b="1" i="0" dirty="0">
                <a:solidFill>
                  <a:srgbClr val="FA8413"/>
                </a:solidFill>
                <a:effectLst/>
                <a:latin typeface="Söhne"/>
              </a:rPr>
              <a:t>Crossover:</a:t>
            </a: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 Combining genetic material (genes or solutions) from two parent individuals to create new offspring, simulating genetic recombination and introducing diversity into the population.</a:t>
            </a:r>
            <a:endParaRPr lang="en-US" dirty="0">
              <a:solidFill>
                <a:srgbClr val="FA8413"/>
              </a:solidFill>
              <a:latin typeface="Söhne"/>
            </a:endParaRPr>
          </a:p>
          <a:p>
            <a:r>
              <a:rPr lang="en-US" b="1" i="0" dirty="0">
                <a:solidFill>
                  <a:srgbClr val="FA8413"/>
                </a:solidFill>
                <a:effectLst/>
                <a:latin typeface="Söhne"/>
              </a:rPr>
              <a:t>Mutation:</a:t>
            </a: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 Introducing random changes or alterations to the genetic information of individuals, helping explore new solution spaces and preventing the algorithm from converging prematurely.</a:t>
            </a:r>
          </a:p>
          <a:p>
            <a:r>
              <a:rPr lang="en-US" b="1" i="0" dirty="0">
                <a:solidFill>
                  <a:srgbClr val="FA8413"/>
                </a:solidFill>
                <a:effectLst/>
                <a:latin typeface="Söhne"/>
              </a:rPr>
              <a:t>Fitness Evaluation:</a:t>
            </a: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 Assessing the performance of individuals in the population based on a predefined fitness function, guiding the algorithm toward solutions that are better adapted to the problem at hand.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EF80F341-F248-94F5-9159-34D7990B5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6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10" y="19853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A8413"/>
                </a:solidFill>
                <a:latin typeface="Google Sans"/>
              </a:rPr>
              <a:t>Code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6" name="Picture 5" descr="A computer keyboard with a black background&#10;&#10;Description automatically generated">
            <a:extLst>
              <a:ext uri="{FF2B5EF4-FFF2-40B4-BE49-F238E27FC236}">
                <a16:creationId xmlns:a16="http://schemas.microsoft.com/office/drawing/2014/main" id="{4C776861-5062-F69E-AE9A-5D1407336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5910">
            <a:off x="-948862" y="-1822742"/>
            <a:ext cx="6414886" cy="64148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2301D8-9CAE-A075-5A2E-D531529F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205" y="4081806"/>
            <a:ext cx="8186057" cy="3215067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Theories are like parachutes – they work best when they're open and put into practice.</a:t>
            </a:r>
          </a:p>
          <a:p>
            <a:pPr marL="0" indent="0" algn="ctr">
              <a:buNone/>
            </a:pPr>
            <a:endParaRPr lang="en-US" dirty="0">
              <a:solidFill>
                <a:srgbClr val="FA8413"/>
              </a:solidFill>
              <a:latin typeface="Söhne"/>
            </a:endParaRPr>
          </a:p>
          <a:p>
            <a:pPr marL="0" indent="0" algn="ctr">
              <a:buNone/>
            </a:pPr>
            <a:endParaRPr lang="en-US" dirty="0">
              <a:solidFill>
                <a:srgbClr val="FA8413"/>
              </a:solidFill>
              <a:latin typeface="Söhne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FA8413"/>
                </a:solidFill>
                <a:latin typeface="Söhne"/>
              </a:rPr>
              <a:t>Let’s make it all work!</a:t>
            </a:r>
            <a:endParaRPr lang="en-US" dirty="0">
              <a:solidFill>
                <a:srgbClr val="FA84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9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</a:t>
            </a:r>
            <a:r>
              <a:rPr lang="en-US" b="0" i="0" dirty="0">
                <a:solidFill>
                  <a:srgbClr val="FA8413"/>
                </a:solidFill>
                <a:effectLst/>
                <a:latin typeface="Google Sans"/>
              </a:rPr>
              <a:t>amification?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Gamification enhances user engagement by incorporating game-like elements, such as challenges, rewards, and competition, to make tasks more enjoyable and motivating.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It leverages psychological principles to influence behavior, tapping into intrinsic motivators like achievement, recognition, and a sense of accomplishment, driving participants to complete tasks or meet goals.</a:t>
            </a:r>
            <a:endParaRPr lang="en-US" dirty="0">
              <a:solidFill>
                <a:srgbClr val="FA8413"/>
              </a:solidFill>
              <a:latin typeface="Söhne"/>
            </a:endParaRP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Gamification is an effective tool for education and training, providing an interactive and immersive environment that facilitates learning through simulation, problem-solving, and hands-on experiences.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Gamification platforms often collect valuable data on user interactions and performance. Analyzing this data provides insights into user behavior, preferences, and areas for improvement, enabling organizations to refine their strategies.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8CC6141A-4A78-D517-E2E3-0AC7515D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6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Why do we play games?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provide a source of fun and entertainment, offering an immersive and engaging experience that can be pleasurable and enjoyable.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often present challenges and goals, offering a sense of accomplishment when these challenges are overcome.</a:t>
            </a:r>
            <a:endParaRPr lang="en-US" dirty="0">
              <a:solidFill>
                <a:srgbClr val="FA8413"/>
              </a:solidFill>
              <a:latin typeface="Söhne"/>
            </a:endParaRP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often require strategic thinking, problem-solving, and quick decision-making. Playing games can enhance cognitive abilities, improve reflexes, and develop various skills depending on the nature of the game.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0234D110-AC3D-A424-EF2E-09E815D2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5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Learning from games in a safe way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can create realistic scenarios that allow learners to practice and apply skills in a safe, controlled environment, minimizing real-world risks and consequences.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provide instant feedback on actions and decisions, allowing learners to learn from mistakes without real-world repercussions. This iterative process supports a safe and effective learning experience.</a:t>
            </a:r>
            <a:endParaRPr lang="en-US" dirty="0">
              <a:solidFill>
                <a:srgbClr val="FA8413"/>
              </a:solidFill>
              <a:latin typeface="Söhne"/>
            </a:endParaRP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encourage active participation and hands-on learning, promoting a deeper understanding of concepts. The interactive nature of games enhances retention and application of knowledge.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748AA0D8-5039-AEAB-15A9-ACC85E0F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Games as soft simulations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/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create immersive environments that simulate real-world situations, providing a platform for users to experience and navigate scenarios in a controlled, virtual setting.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Soft simulations in games provide a safe space for users to learn from failures and mistakes. 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The consequences within the game environment don't carry over to reality, encouraging experimentation and learning through trial and error.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7DC9C9CA-EE71-C724-A1BE-5D6EED32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Reinforcement learning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10" name="Picture 9" descr="A cartoon of a person on a skateboard&#10;&#10;Description automatically generated">
            <a:extLst>
              <a:ext uri="{FF2B5EF4-FFF2-40B4-BE49-F238E27FC236}">
                <a16:creationId xmlns:a16="http://schemas.microsoft.com/office/drawing/2014/main" id="{FBAE90A4-8B34-5746-3DF0-383D85B46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97" y="2135321"/>
            <a:ext cx="6897671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3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Reinforcement learning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4" name="Picture 3" descr="A cartoon of a person playing a video game&#10;&#10;Description automatically generated">
            <a:extLst>
              <a:ext uri="{FF2B5EF4-FFF2-40B4-BE49-F238E27FC236}">
                <a16:creationId xmlns:a16="http://schemas.microsoft.com/office/drawing/2014/main" id="{C9CF6F28-9E8E-EFD2-E53E-DCA03654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64" y="2169188"/>
            <a:ext cx="6897671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Artificial neural netowrks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15" name="Picture 14" descr="A close up of a brain&#10;&#10;Description automatically generated">
            <a:extLst>
              <a:ext uri="{FF2B5EF4-FFF2-40B4-BE49-F238E27FC236}">
                <a16:creationId xmlns:a16="http://schemas.microsoft.com/office/drawing/2014/main" id="{C608E8E9-11D2-545D-22FC-5CF7E061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9988" y="1612900"/>
            <a:ext cx="4879975" cy="4879975"/>
          </a:xfrm>
          <a:prstGeom prst="rect">
            <a:avLst/>
          </a:prstGeom>
        </p:spPr>
      </p:pic>
      <p:pic>
        <p:nvPicPr>
          <p:cNvPr id="7" name="Picture 6" descr="A diagram of colorful circles and arrows&#10;&#10;Description automatically generated">
            <a:extLst>
              <a:ext uri="{FF2B5EF4-FFF2-40B4-BE49-F238E27FC236}">
                <a16:creationId xmlns:a16="http://schemas.microsoft.com/office/drawing/2014/main" id="{6321EADE-6384-3CB6-9016-766E5CEEC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37" y="2041525"/>
            <a:ext cx="6968066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Reinforcement learning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4" name="Picture 3" descr="A cartoon of a person playing a video game&#10;&#10;Description automatically generated">
            <a:extLst>
              <a:ext uri="{FF2B5EF4-FFF2-40B4-BE49-F238E27FC236}">
                <a16:creationId xmlns:a16="http://schemas.microsoft.com/office/drawing/2014/main" id="{C9CF6F28-9E8E-EFD2-E53E-DCA03654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64" y="2169188"/>
            <a:ext cx="6897671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8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564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Söhne</vt:lpstr>
      <vt:lpstr>Office Theme</vt:lpstr>
      <vt:lpstr>PowerPoint Presentation</vt:lpstr>
      <vt:lpstr>Gamification?</vt:lpstr>
      <vt:lpstr>Why do we play games?</vt:lpstr>
      <vt:lpstr>Learning from games in a safe way</vt:lpstr>
      <vt:lpstr>Games as soft simulations</vt:lpstr>
      <vt:lpstr>Reinforcement learning</vt:lpstr>
      <vt:lpstr>Reinforcement learning</vt:lpstr>
      <vt:lpstr>Artificial neural netowrks</vt:lpstr>
      <vt:lpstr>Reinforcement learning</vt:lpstr>
      <vt:lpstr>Environment</vt:lpstr>
      <vt:lpstr>Population based approach</vt:lpstr>
      <vt:lpstr>Genetic Encoding</vt:lpstr>
      <vt:lpstr>Genetic Crossover</vt:lpstr>
      <vt:lpstr>Genetic Mutation</vt:lpstr>
      <vt:lpstr>Rewarding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THOUGH GAMIFICATION</dc:title>
  <dc:creator>Luka Jovanović - 2019203560</dc:creator>
  <cp:lastModifiedBy>Luka Jovanović - 2019203560</cp:lastModifiedBy>
  <cp:revision>53</cp:revision>
  <dcterms:created xsi:type="dcterms:W3CDTF">2023-11-18T01:01:24Z</dcterms:created>
  <dcterms:modified xsi:type="dcterms:W3CDTF">2023-11-19T02:51:10Z</dcterms:modified>
</cp:coreProperties>
</file>