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71" r:id="rId9"/>
    <p:sldId id="263" r:id="rId10"/>
    <p:sldId id="272" r:id="rId11"/>
    <p:sldId id="279" r:id="rId12"/>
    <p:sldId id="273" r:id="rId13"/>
    <p:sldId id="274" r:id="rId14"/>
    <p:sldId id="262" r:id="rId15"/>
    <p:sldId id="275" r:id="rId16"/>
    <p:sldId id="264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u Necsoiu" initials="AN" lastIdx="1" clrIdx="0">
    <p:extLst>
      <p:ext uri="{19B8F6BF-5375-455C-9EA6-DF929625EA0E}">
        <p15:presenceInfo xmlns:p15="http://schemas.microsoft.com/office/powerpoint/2012/main" userId="Alexandru Necso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5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9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856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16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2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4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6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3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3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1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C06093-1E4E-4F97-B99B-A1A1ADBB9A1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220E-F679-4279-94D7-06BF840C7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7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AEFB-7806-BDDA-A14C-24EA6AF9D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874" y="2282765"/>
            <a:ext cx="10922250" cy="2292470"/>
          </a:xfrm>
        </p:spPr>
        <p:txBody>
          <a:bodyPr/>
          <a:lstStyle/>
          <a:p>
            <a:pPr algn="ctr"/>
            <a:r>
              <a:rPr lang="en-US" sz="4800" b="1" i="1" dirty="0" err="1">
                <a:latin typeface="Bahnschrift Light" panose="020B0502040204020203" pitchFamily="34" charset="0"/>
              </a:rPr>
              <a:t>Previzionarea</a:t>
            </a:r>
            <a:r>
              <a:rPr lang="en-US" sz="4800" b="1" i="1" dirty="0">
                <a:latin typeface="Bahnschrift Light" panose="020B0502040204020203" pitchFamily="34" charset="0"/>
              </a:rPr>
              <a:t> </a:t>
            </a:r>
            <a:r>
              <a:rPr lang="en-US" sz="4800" b="1" i="1" dirty="0" err="1">
                <a:latin typeface="Bahnschrift Light" panose="020B0502040204020203" pitchFamily="34" charset="0"/>
              </a:rPr>
              <a:t>cursului</a:t>
            </a:r>
            <a:r>
              <a:rPr lang="en-US" sz="4800" b="1" i="1" dirty="0">
                <a:latin typeface="Bahnschrift Light" panose="020B0502040204020203" pitchFamily="34" charset="0"/>
              </a:rPr>
              <a:t> de </a:t>
            </a:r>
            <a:r>
              <a:rPr lang="en-US" sz="4800" b="1" i="1" dirty="0" err="1">
                <a:latin typeface="Bahnschrift Light" panose="020B0502040204020203" pitchFamily="34" charset="0"/>
              </a:rPr>
              <a:t>schimb</a:t>
            </a:r>
            <a:r>
              <a:rPr lang="en-US" sz="4800" b="1" i="1" dirty="0">
                <a:latin typeface="Bahnschrift Light" panose="020B0502040204020203" pitchFamily="34" charset="0"/>
              </a:rPr>
              <a:t> RON/EUR </a:t>
            </a:r>
            <a:r>
              <a:rPr lang="en-US" sz="4800" b="1" i="1" dirty="0" err="1">
                <a:latin typeface="Bahnschrift Light" panose="020B0502040204020203" pitchFamily="34" charset="0"/>
              </a:rPr>
              <a:t>și</a:t>
            </a:r>
            <a:r>
              <a:rPr lang="en-US" sz="4800" b="1" i="1" dirty="0">
                <a:latin typeface="Bahnschrift Light" panose="020B0502040204020203" pitchFamily="34" charset="0"/>
              </a:rPr>
              <a:t> </a:t>
            </a:r>
            <a:r>
              <a:rPr lang="en-US" sz="4800" b="1" i="1" dirty="0" err="1">
                <a:latin typeface="Bahnschrift Light" panose="020B0502040204020203" pitchFamily="34" charset="0"/>
              </a:rPr>
              <a:t>analiza</a:t>
            </a:r>
            <a:r>
              <a:rPr lang="en-US" sz="4800" b="1" i="1" dirty="0">
                <a:latin typeface="Bahnschrift Light" panose="020B0502040204020203" pitchFamily="34" charset="0"/>
              </a:rPr>
              <a:t> </a:t>
            </a:r>
            <a:r>
              <a:rPr lang="en-US" sz="4800" b="1" i="1" dirty="0" err="1">
                <a:latin typeface="Bahnschrift Light" panose="020B0502040204020203" pitchFamily="34" charset="0"/>
              </a:rPr>
              <a:t>relației</a:t>
            </a:r>
            <a:r>
              <a:rPr lang="en-US" sz="4800" b="1" i="1" dirty="0">
                <a:latin typeface="Bahnschrift Light" panose="020B0502040204020203" pitchFamily="34" charset="0"/>
              </a:rPr>
              <a:t> cu </a:t>
            </a:r>
            <a:r>
              <a:rPr lang="en-US" sz="4800" b="1" i="1" dirty="0" err="1">
                <a:latin typeface="Bahnschrift Light" panose="020B0502040204020203" pitchFamily="34" charset="0"/>
              </a:rPr>
              <a:t>prețul</a:t>
            </a:r>
            <a:r>
              <a:rPr lang="en-US" sz="4800" b="1" i="1" dirty="0">
                <a:latin typeface="Bahnschrift Light" panose="020B0502040204020203" pitchFamily="34" charset="0"/>
              </a:rPr>
              <a:t> </a:t>
            </a:r>
            <a:r>
              <a:rPr lang="en-US" sz="4800" b="1" i="1" dirty="0" err="1">
                <a:latin typeface="Bahnschrift Light" panose="020B0502040204020203" pitchFamily="34" charset="0"/>
              </a:rPr>
              <a:t>aurului</a:t>
            </a:r>
            <a:r>
              <a:rPr lang="en-US" sz="4800" b="1" i="1" dirty="0">
                <a:latin typeface="Bahnschrift Light" panose="020B0502040204020203" pitchFamily="34" charset="0"/>
              </a:rPr>
              <a:t> </a:t>
            </a:r>
            <a:r>
              <a:rPr lang="en-US" sz="4800" b="1" i="1" dirty="0" err="1">
                <a:latin typeface="Bahnschrift Light" panose="020B0502040204020203" pitchFamily="34" charset="0"/>
              </a:rPr>
              <a:t>în</a:t>
            </a:r>
            <a:r>
              <a:rPr lang="en-US" sz="4800" b="1" i="1" dirty="0">
                <a:latin typeface="Bahnschrift Light" panose="020B0502040204020203" pitchFamily="34" charset="0"/>
              </a:rPr>
              <a:t> </a:t>
            </a:r>
            <a:r>
              <a:rPr lang="en-US" sz="4800" b="1" i="1" dirty="0" err="1">
                <a:latin typeface="Bahnschrift Light" panose="020B0502040204020203" pitchFamily="34" charset="0"/>
              </a:rPr>
              <a:t>perioada</a:t>
            </a:r>
            <a:r>
              <a:rPr lang="en-US" sz="4800" b="1" i="1" dirty="0">
                <a:latin typeface="Bahnschrift Light" panose="020B0502040204020203" pitchFamily="34" charset="0"/>
              </a:rPr>
              <a:t> 2018–2025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7E348-0983-8A48-8729-4BD0B998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605" y="4919884"/>
            <a:ext cx="3203289" cy="1866864"/>
          </a:xfrm>
        </p:spPr>
        <p:txBody>
          <a:bodyPr>
            <a:noAutofit/>
          </a:bodyPr>
          <a:lstStyle/>
          <a:p>
            <a:pPr algn="r"/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Studenți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Pascari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Oxana</a:t>
            </a:r>
          </a:p>
          <a:p>
            <a:pPr algn="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Nec</a:t>
            </a:r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șoiu Toader alexandru</a:t>
            </a:r>
          </a:p>
          <a:p>
            <a:pPr algn="r"/>
            <a:r>
              <a:rPr lang="ro-RO" sz="1600" dirty="0">
                <a:latin typeface="Arial" panose="020B0604020202020204" pitchFamily="34" charset="0"/>
                <a:cs typeface="Arial" panose="020B0604020202020204" pitchFamily="34" charset="0"/>
              </a:rPr>
              <a:t>Nistor Cosmin ștefănel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21003-794E-40B5-03B1-C78640186361}"/>
              </a:ext>
            </a:extLst>
          </p:cNvPr>
          <p:cNvSpPr txBox="1"/>
          <p:nvPr/>
        </p:nvSpPr>
        <p:spPr>
          <a:xfrm>
            <a:off x="2233645" y="1587221"/>
            <a:ext cx="7137071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PROIECT SERII DE TIMP</a:t>
            </a:r>
            <a:endParaRPr lang="en-US" sz="2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D295A-0199-A9B9-0FAE-8FB33CAF965C}"/>
              </a:ext>
            </a:extLst>
          </p:cNvPr>
          <p:cNvSpPr txBox="1"/>
          <p:nvPr/>
        </p:nvSpPr>
        <p:spPr>
          <a:xfrm>
            <a:off x="5422074" y="6472052"/>
            <a:ext cx="1347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>
                <a:latin typeface="Bahnschrift Light" panose="020B0502040204020203" pitchFamily="34" charset="0"/>
              </a:rPr>
              <a:t>CSIE, 2025</a:t>
            </a:r>
            <a:endParaRPr lang="en-US" sz="1400" dirty="0">
              <a:latin typeface="Bahnschrift Light" panose="020B0502040204020203" pitchFamily="34" charset="0"/>
            </a:endParaRPr>
          </a:p>
        </p:txBody>
      </p:sp>
      <p:pic>
        <p:nvPicPr>
          <p:cNvPr id="7" name="Picture 6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75D5265C-C4A0-EB55-5489-658E615E7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39" y="35905"/>
            <a:ext cx="1935484" cy="1298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37CAF7-324E-9EFB-2B5D-368CF6C1E07B}"/>
              </a:ext>
            </a:extLst>
          </p:cNvPr>
          <p:cNvSpPr txBox="1"/>
          <p:nvPr/>
        </p:nvSpPr>
        <p:spPr>
          <a:xfrm>
            <a:off x="85106" y="5809315"/>
            <a:ext cx="5712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rupa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o-RO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1083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Profesor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dr.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Davidescu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Adriana-Anamaria</a:t>
            </a:r>
            <a:endParaRPr lang="ro-RO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24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84C5172-7C22-AB67-13D2-C1EFC285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accent3"/>
                </a:solidFill>
              </a:rPr>
              <a:t>Analiza Prețului Aurului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D9044514-0354-FB24-55A4-202FF83E4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2" y="3346334"/>
            <a:ext cx="2465285" cy="21718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3933257E-CADB-C609-4D3F-F959B317A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226" y="3095351"/>
            <a:ext cx="2465284" cy="28138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6FAD1180-24A3-1786-0929-0ADB335415F9}"/>
              </a:ext>
            </a:extLst>
          </p:cNvPr>
          <p:cNvSpPr txBox="1"/>
          <p:nvPr/>
        </p:nvSpPr>
        <p:spPr>
          <a:xfrm>
            <a:off x="646111" y="1694821"/>
            <a:ext cx="9745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 și în cazul cursului valutar Euro/RON avem o serie nestaționară care are doar trend. Acest lucru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reiese în urma aplicării celor 3 teste  ADF , KPSS și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Phillip-Person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De asemenea , acest lucru mai este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evidențiat prin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-urile din graficul ACF care descresc lent și ușor , ceea ce indică clar o serie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nestaționara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11DEE81F-8A25-446A-7448-5FAA0D44A359}"/>
              </a:ext>
            </a:extLst>
          </p:cNvPr>
          <p:cNvSpPr txBox="1"/>
          <p:nvPr/>
        </p:nvSpPr>
        <p:spPr>
          <a:xfrm>
            <a:off x="7573993" y="3241993"/>
            <a:ext cx="37112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aplicat o diferențiere , iar ulterior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aplicat din nou cele 3 teste din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reiese faptul că seria este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stațio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nară.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Așa că în următoarea parte am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împăr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țit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setul de date în antrenare și testare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 am luat aceeași perioada de testa-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,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spike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-urile și perioadele de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chilibru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fiind aceleași ca si la cursul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Euro/RON.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04031956-B92A-96CE-F8D8-B99595BC8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978" y="4840448"/>
            <a:ext cx="2072491" cy="18258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77126C07-1CC0-C43A-3B9D-56794A8BF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70" y="2812882"/>
            <a:ext cx="2072492" cy="1825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08347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4DA166F-DDE5-FD4D-7F3D-36E3D71C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/>
              <a:t>Serie diferențiată</a:t>
            </a:r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8DB01FB1-DB24-5A59-4924-53E351B32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7442" y="1067113"/>
            <a:ext cx="3687581" cy="2527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416DAD70-3108-DC94-F4DC-E3C57C64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58934"/>
            <a:ext cx="3049606" cy="15830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8402CB68-F1A4-AECE-0C4B-FA093D461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675" y="4067711"/>
            <a:ext cx="2653348" cy="2337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34D2A3B8-FBAC-3E82-DAD7-81A506D93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43" y="1583809"/>
            <a:ext cx="2281980" cy="201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CasetăText 13">
            <a:extLst>
              <a:ext uri="{FF2B5EF4-FFF2-40B4-BE49-F238E27FC236}">
                <a16:creationId xmlns:a16="http://schemas.microsoft.com/office/drawing/2014/main" id="{25C741C0-37EE-2193-27D0-5404FD93767D}"/>
              </a:ext>
            </a:extLst>
          </p:cNvPr>
          <p:cNvSpPr txBox="1"/>
          <p:nvPr/>
        </p:nvSpPr>
        <p:spPr>
          <a:xfrm>
            <a:off x="5717097" y="392185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52F38955-54F7-6E7B-0778-5E19C9A5F610}"/>
              </a:ext>
            </a:extLst>
          </p:cNvPr>
          <p:cNvSpPr txBox="1"/>
          <p:nvPr/>
        </p:nvSpPr>
        <p:spPr>
          <a:xfrm>
            <a:off x="364887" y="1853248"/>
            <a:ext cx="4924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Cele 3 teste (ADF, PP și în parte KPSS) confirmă că seria diferențiată a prețului aurului este staționară. </a:t>
            </a:r>
          </a:p>
        </p:txBody>
      </p:sp>
    </p:spTree>
    <p:extLst>
      <p:ext uri="{BB962C8B-B14F-4D97-AF65-F5344CB8AC3E}">
        <p14:creationId xmlns:p14="http://schemas.microsoft.com/office/powerpoint/2010/main" val="191790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A1079FC-4ED4-FB49-3D7B-13AE7CA1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13" y="228274"/>
            <a:ext cx="9404723" cy="1400530"/>
          </a:xfrm>
        </p:spPr>
        <p:txBody>
          <a:bodyPr/>
          <a:lstStyle/>
          <a:p>
            <a:r>
              <a:rPr lang="en-GB" b="1" i="1" dirty="0" err="1">
                <a:solidFill>
                  <a:schemeClr val="accent2"/>
                </a:solidFill>
              </a:rPr>
              <a:t>Modelul</a:t>
            </a:r>
            <a:r>
              <a:rPr lang="en-GB" b="1" i="1" dirty="0">
                <a:solidFill>
                  <a:schemeClr val="accent2"/>
                </a:solidFill>
              </a:rPr>
              <a:t> Holt </a:t>
            </a:r>
            <a:endParaRPr lang="ro-RO" b="1" i="1" dirty="0">
              <a:solidFill>
                <a:schemeClr val="accent2"/>
              </a:solidFill>
            </a:endParaRP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54632C48-E7C4-775B-0E34-6838378D3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16" y="1421477"/>
            <a:ext cx="3421770" cy="32907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AADEAC5D-4112-8BE5-2F1A-7994440EC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591" y="2465619"/>
            <a:ext cx="3489894" cy="2580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92D2DB12-4E89-12E5-F0EB-0E5B55712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126" y="5205448"/>
            <a:ext cx="4228408" cy="10135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5" name="Tabel 14">
            <a:extLst>
              <a:ext uri="{FF2B5EF4-FFF2-40B4-BE49-F238E27FC236}">
                <a16:creationId xmlns:a16="http://schemas.microsoft.com/office/drawing/2014/main" id="{5679E464-6CBA-DD26-1E0E-D243B6B6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21557"/>
              </p:ext>
            </p:extLst>
          </p:nvPr>
        </p:nvGraphicFramePr>
        <p:xfrm>
          <a:off x="1103313" y="4216559"/>
          <a:ext cx="8947150" cy="365760"/>
        </p:xfrm>
        <a:graphic>
          <a:graphicData uri="http://schemas.openxmlformats.org/drawingml/2006/table">
            <a:tbl>
              <a:tblPr/>
              <a:tblGrid>
                <a:gridCol w="8947150">
                  <a:extLst>
                    <a:ext uri="{9D8B030D-6E8A-4147-A177-3AD203B41FA5}">
                      <a16:colId xmlns:a16="http://schemas.microsoft.com/office/drawing/2014/main" val="1332011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970283"/>
                  </a:ext>
                </a:extLst>
              </a:tr>
            </a:tbl>
          </a:graphicData>
        </a:graphic>
      </p:graphicFrame>
      <p:graphicFrame>
        <p:nvGraphicFramePr>
          <p:cNvPr id="16" name="Tabel 15">
            <a:extLst>
              <a:ext uri="{FF2B5EF4-FFF2-40B4-BE49-F238E27FC236}">
                <a16:creationId xmlns:a16="http://schemas.microsoft.com/office/drawing/2014/main" id="{A0C5E6FC-C79E-2FE1-F04D-99A3C53E8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46778"/>
              </p:ext>
            </p:extLst>
          </p:nvPr>
        </p:nvGraphicFramePr>
        <p:xfrm>
          <a:off x="141316" y="995789"/>
          <a:ext cx="7788135" cy="1188720"/>
        </p:xfrm>
        <a:graphic>
          <a:graphicData uri="http://schemas.openxmlformats.org/drawingml/2006/table">
            <a:tbl>
              <a:tblPr/>
              <a:tblGrid>
                <a:gridCol w="7788135">
                  <a:extLst>
                    <a:ext uri="{9D8B030D-6E8A-4147-A177-3AD203B41FA5}">
                      <a16:colId xmlns:a16="http://schemas.microsoft.com/office/drawing/2014/main" val="2171820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. 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alpha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ridicat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-&gt; </a:t>
                      </a:r>
                      <a:r>
                        <a:rPr lang="ro-RO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Modelul acordă </a:t>
                      </a:r>
                      <a:r>
                        <a:rPr lang="ro-RO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greutate foarte mare ultimelor observații</a:t>
                      </a:r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aceasta</a:t>
                      </a:r>
                      <a:r>
                        <a:rPr lang="en-GB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o-RO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reacționează rapid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Beta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foarte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mic -&gt; </a:t>
                      </a:r>
                      <a:r>
                        <a:rPr lang="ro-RO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Trendul este aproape constant, </a:t>
                      </a:r>
                      <a:r>
                        <a:rPr lang="ro-RO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modelul presupune o evoluție lină în timp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483877"/>
                  </a:ext>
                </a:extLst>
              </a:tr>
            </a:tbl>
          </a:graphicData>
        </a:graphic>
      </p:graphicFrame>
      <p:graphicFrame>
        <p:nvGraphicFramePr>
          <p:cNvPr id="18" name="Tabel 17">
            <a:extLst>
              <a:ext uri="{FF2B5EF4-FFF2-40B4-BE49-F238E27FC236}">
                <a16:creationId xmlns:a16="http://schemas.microsoft.com/office/drawing/2014/main" id="{09CA5099-E533-6384-6F7B-7DCC693FA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82227"/>
              </p:ext>
            </p:extLst>
          </p:nvPr>
        </p:nvGraphicFramePr>
        <p:xfrm>
          <a:off x="224466" y="2184509"/>
          <a:ext cx="4397433" cy="2656137"/>
        </p:xfrm>
        <a:graphic>
          <a:graphicData uri="http://schemas.openxmlformats.org/drawingml/2006/table">
            <a:tbl>
              <a:tblPr/>
              <a:tblGrid>
                <a:gridCol w="773084">
                  <a:extLst>
                    <a:ext uri="{9D8B030D-6E8A-4147-A177-3AD203B41FA5}">
                      <a16:colId xmlns:a16="http://schemas.microsoft.com/office/drawing/2014/main" val="1577079771"/>
                    </a:ext>
                  </a:extLst>
                </a:gridCol>
                <a:gridCol w="947651">
                  <a:extLst>
                    <a:ext uri="{9D8B030D-6E8A-4147-A177-3AD203B41FA5}">
                      <a16:colId xmlns:a16="http://schemas.microsoft.com/office/drawing/2014/main" val="739820335"/>
                    </a:ext>
                  </a:extLst>
                </a:gridCol>
                <a:gridCol w="2676698">
                  <a:extLst>
                    <a:ext uri="{9D8B030D-6E8A-4147-A177-3AD203B41FA5}">
                      <a16:colId xmlns:a16="http://schemas.microsoft.com/office/drawing/2014/main" val="3369573952"/>
                    </a:ext>
                  </a:extLst>
                </a:gridCol>
              </a:tblGrid>
              <a:tr h="1145522">
                <a:tc>
                  <a:txBody>
                    <a:bodyPr/>
                    <a:lstStyle/>
                    <a:p>
                      <a:r>
                        <a:rPr lang="ro-RO" sz="1400" b="1" dirty="0"/>
                        <a:t>RMSE</a:t>
                      </a:r>
                      <a:endParaRPr lang="ro-RO" sz="1400" dirty="0"/>
                    </a:p>
                  </a:txBody>
                  <a:tcPr marL="72341" marR="72341" marT="36170" marB="36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dirty="0"/>
                        <a:t>14.03</a:t>
                      </a:r>
                    </a:p>
                  </a:txBody>
                  <a:tcPr marL="72341" marR="72341" marT="36170" marB="36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dirty="0"/>
                        <a:t>Eroare pătratică medie  prognoza variază în medie cu ±14 euro</a:t>
                      </a:r>
                    </a:p>
                  </a:txBody>
                  <a:tcPr marL="72341" marR="72341" marT="36170" marB="36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348284"/>
                  </a:ext>
                </a:extLst>
              </a:tr>
              <a:tr h="677265">
                <a:tc>
                  <a:txBody>
                    <a:bodyPr/>
                    <a:lstStyle/>
                    <a:p>
                      <a:r>
                        <a:rPr lang="ro-RO" sz="1400" b="1" dirty="0"/>
                        <a:t>MAPE</a:t>
                      </a:r>
                      <a:endParaRPr lang="ro-RO" sz="1400" dirty="0"/>
                    </a:p>
                  </a:txBody>
                  <a:tcPr marL="72341" marR="72341" marT="36170" marB="36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dirty="0"/>
                        <a:t>0.588%</a:t>
                      </a:r>
                    </a:p>
                  </a:txBody>
                  <a:tcPr marL="72341" marR="72341" marT="36170" marB="36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dirty="0"/>
                        <a:t>Eroare procentuală foarte mică – sub 1%</a:t>
                      </a:r>
                    </a:p>
                  </a:txBody>
                  <a:tcPr marL="72341" marR="72341" marT="36170" marB="36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497150"/>
                  </a:ext>
                </a:extLst>
              </a:tr>
              <a:tr h="833350">
                <a:tc>
                  <a:txBody>
                    <a:bodyPr/>
                    <a:lstStyle/>
                    <a:p>
                      <a:r>
                        <a:rPr lang="ro-RO" sz="1400" b="1"/>
                        <a:t>ACF1</a:t>
                      </a:r>
                      <a:endParaRPr lang="ro-RO" sz="1400"/>
                    </a:p>
                  </a:txBody>
                  <a:tcPr marL="72341" marR="72341" marT="36170" marB="36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dirty="0"/>
                        <a:t>≈ 0.0015</a:t>
                      </a:r>
                    </a:p>
                  </a:txBody>
                  <a:tcPr marL="72341" marR="72341" marT="36170" marB="36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dirty="0"/>
                        <a:t>Autocorelare reziduală foarte scăzută </a:t>
                      </a:r>
                      <a:r>
                        <a:rPr lang="en-GB" sz="1400" dirty="0"/>
                        <a:t>,</a:t>
                      </a:r>
                      <a:r>
                        <a:rPr lang="ro-RO" sz="1400" dirty="0"/>
                        <a:t> </a:t>
                      </a:r>
                      <a:r>
                        <a:rPr lang="ro-RO" sz="1400" b="0" dirty="0"/>
                        <a:t>nu rămân pattern-uri </a:t>
                      </a:r>
                      <a:r>
                        <a:rPr lang="ro-RO" sz="1400" dirty="0"/>
                        <a:t>nereziduale</a:t>
                      </a:r>
                    </a:p>
                  </a:txBody>
                  <a:tcPr marL="72341" marR="72341" marT="36170" marB="36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483033"/>
                  </a:ext>
                </a:extLst>
              </a:tr>
            </a:tbl>
          </a:graphicData>
        </a:graphic>
      </p:graphicFrame>
      <p:sp>
        <p:nvSpPr>
          <p:cNvPr id="19" name="CasetăText 18">
            <a:extLst>
              <a:ext uri="{FF2B5EF4-FFF2-40B4-BE49-F238E27FC236}">
                <a16:creationId xmlns:a16="http://schemas.microsoft.com/office/drawing/2014/main" id="{483A82EE-72AA-F881-3CD6-DCAB048BFA75}"/>
              </a:ext>
            </a:extLst>
          </p:cNvPr>
          <p:cNvSpPr txBox="1"/>
          <p:nvPr/>
        </p:nvSpPr>
        <p:spPr>
          <a:xfrm>
            <a:off x="141316" y="4737931"/>
            <a:ext cx="7597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Test </a:t>
            </a:r>
            <a:r>
              <a:rPr lang="ro-RO" b="1" dirty="0" err="1"/>
              <a:t>Ljung</a:t>
            </a:r>
            <a:r>
              <a:rPr lang="ro-RO" b="1" dirty="0"/>
              <a:t>-Box</a:t>
            </a:r>
            <a:endParaRPr lang="en-GB" b="1" dirty="0"/>
          </a:p>
          <a:p>
            <a:endParaRPr lang="en-GB" b="1" dirty="0"/>
          </a:p>
          <a:p>
            <a:r>
              <a:rPr lang="en-GB" dirty="0"/>
              <a:t>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p=52% &gt; 5%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faptul ca nu avem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reziduri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autocorelate . Trendul estimat este pozitiv (b ≈ 0.88 €/zi), semnalând o creștere constantă a prețului aurului, posibil generată de instabilitatea economică globală și cererea crescută pentru active de refugiu. Acest lucru este observabil în grafic .</a:t>
            </a:r>
          </a:p>
        </p:txBody>
      </p:sp>
    </p:spTree>
    <p:extLst>
      <p:ext uri="{BB962C8B-B14F-4D97-AF65-F5344CB8AC3E}">
        <p14:creationId xmlns:p14="http://schemas.microsoft.com/office/powerpoint/2010/main" val="178524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B196E38-C4E4-ECED-9ED5-CD3A1DE5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52" y="344653"/>
            <a:ext cx="9404723" cy="1400530"/>
          </a:xfrm>
        </p:spPr>
        <p:txBody>
          <a:bodyPr/>
          <a:lstStyle/>
          <a:p>
            <a:r>
              <a:rPr lang="ro-RO" b="1" i="1" dirty="0">
                <a:solidFill>
                  <a:srgbClr val="00B050"/>
                </a:solidFill>
              </a:rPr>
              <a:t>ARIMA(2,1,4)</a:t>
            </a: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FA9736F5-EAE9-D075-F8A6-A2567814D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5872" y="1521103"/>
            <a:ext cx="3141957" cy="24849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06BEA732-71EF-962A-B2B0-1F91BE1B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252" y="2692899"/>
            <a:ext cx="1543396" cy="27709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3ED84A29-591A-AB20-7AFE-50AFB67A6250}"/>
              </a:ext>
            </a:extLst>
          </p:cNvPr>
          <p:cNvSpPr txBox="1"/>
          <p:nvPr/>
        </p:nvSpPr>
        <p:spPr>
          <a:xfrm>
            <a:off x="346852" y="1384960"/>
            <a:ext cx="6758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Toți coeficienții sunt semnificativi cu excepția ma3 și ma4 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restul sunt extrem de solizi statistic.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Driftul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este semnificativ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și reflectă un trend de creștere liniară în prețul aurului.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B43E7A37-3E59-28FD-F1BE-DF1EE2211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48306"/>
              </p:ext>
            </p:extLst>
          </p:nvPr>
        </p:nvGraphicFramePr>
        <p:xfrm>
          <a:off x="346852" y="2385752"/>
          <a:ext cx="5552898" cy="2560320"/>
        </p:xfrm>
        <a:graphic>
          <a:graphicData uri="http://schemas.openxmlformats.org/drawingml/2006/table">
            <a:tbl>
              <a:tblPr/>
              <a:tblGrid>
                <a:gridCol w="1005838">
                  <a:extLst>
                    <a:ext uri="{9D8B030D-6E8A-4147-A177-3AD203B41FA5}">
                      <a16:colId xmlns:a16="http://schemas.microsoft.com/office/drawing/2014/main" val="1985815526"/>
                    </a:ext>
                  </a:extLst>
                </a:gridCol>
                <a:gridCol w="1105593">
                  <a:extLst>
                    <a:ext uri="{9D8B030D-6E8A-4147-A177-3AD203B41FA5}">
                      <a16:colId xmlns:a16="http://schemas.microsoft.com/office/drawing/2014/main" val="387963488"/>
                    </a:ext>
                  </a:extLst>
                </a:gridCol>
                <a:gridCol w="3441467">
                  <a:extLst>
                    <a:ext uri="{9D8B030D-6E8A-4147-A177-3AD203B41FA5}">
                      <a16:colId xmlns:a16="http://schemas.microsoft.com/office/drawing/2014/main" val="3096747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 b="1" dirty="0"/>
                        <a:t>RMSE</a:t>
                      </a:r>
                      <a:endParaRPr lang="ro-R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13.95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Eroare pătratică medie ≈ ±14 euro/uncie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785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 b="1"/>
                        <a:t>MAPE</a:t>
                      </a:r>
                      <a:endParaRPr lang="ro-RO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0.588%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/>
                        <a:t>Eroare relativă foarte mică (sub 1%)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574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 b="1"/>
                        <a:t>ACF1</a:t>
                      </a:r>
                      <a:endParaRPr lang="ro-RO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≈ 0.0006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b="0" dirty="0"/>
                        <a:t> Nu există autocorelare în reziduuri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811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 b="1"/>
                        <a:t>ME</a:t>
                      </a:r>
                      <a:endParaRPr lang="ro-RO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-0.024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Mică subestimare medie, dar nesemnificativă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831255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931C24B2-3D8D-A153-77D3-39CB5641BFF4}"/>
              </a:ext>
            </a:extLst>
          </p:cNvPr>
          <p:cNvSpPr txBox="1"/>
          <p:nvPr/>
        </p:nvSpPr>
        <p:spPr>
          <a:xfrm>
            <a:off x="346852" y="5463800"/>
            <a:ext cx="9886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asemenea ARIMA(2,1,4) are cel mai mic AIC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,deci am presupus în urma comparării a mai multe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Modele ARIMA cu ARIMA(2,1,4) , acesta este cel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bun dintre toate. De asemenea testul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Ljung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-Box respinge ipoteza nula , adică nu are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reziduri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autocor.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03FD484D-AE10-2385-7553-88D669A99B0F}"/>
              </a:ext>
            </a:extLst>
          </p:cNvPr>
          <p:cNvSpPr txBox="1"/>
          <p:nvPr/>
        </p:nvSpPr>
        <p:spPr>
          <a:xfrm>
            <a:off x="8060367" y="4622906"/>
            <a:ext cx="37847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aplicat pe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-uri si testul Box-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Pierce din care reiese același lucru 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ceea ce privește însă testul ARCH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acesta nu respinge ipoteza nulă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deci avem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heteroscedasticitate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ACC184A6-C87F-1FC3-10A6-143CBEEF4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499" y="1928285"/>
            <a:ext cx="2380902" cy="73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6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5382-6712-6A75-45F8-E8ABA591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>
                <a:solidFill>
                  <a:schemeClr val="accent3"/>
                </a:solidFill>
              </a:rPr>
              <a:t>Modelul ARIMA pentru </a:t>
            </a:r>
            <a:r>
              <a:rPr lang="ro-RO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AUR</a:t>
            </a: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DEE6-82F1-0BF9-4601-28BC81A76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10" y="2052918"/>
            <a:ext cx="6783185" cy="376904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ARIMA(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prețului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aurului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exprimat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euro,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prognoză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termen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luni 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menține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ascendent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ultimii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ani.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Creșterea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accentuată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prețului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aurului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2020–2024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corelată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multiple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episoade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incertitudine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sanitară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inflație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conflict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geopolitic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investitori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refugiu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,iar din 2024 până la sfârșitul perioadei prețul a explodat dintr-o dată.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Prognoza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termen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stabilizare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ridicat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scădere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menținere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incertitudinilor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imediat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4186A5A1-F9CC-AB23-3598-91F45CAF9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693" y="1421476"/>
            <a:ext cx="3916669" cy="3583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486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B652CC-00E0-5175-3E16-0F36C7F1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>
                <a:solidFill>
                  <a:srgbClr val="00B050"/>
                </a:solidFill>
              </a:rPr>
              <a:t>ARIMA(2,1,4) </a:t>
            </a:r>
            <a:r>
              <a:rPr lang="ro-RO" b="1" i="1" dirty="0" err="1"/>
              <a:t>vs</a:t>
            </a:r>
            <a:r>
              <a:rPr lang="ro-RO" b="1" i="1" dirty="0"/>
              <a:t> </a:t>
            </a:r>
            <a:r>
              <a:rPr lang="ro-RO" b="1" i="1" dirty="0" err="1">
                <a:solidFill>
                  <a:schemeClr val="accent3">
                    <a:lumMod val="75000"/>
                  </a:schemeClr>
                </a:solidFill>
              </a:rPr>
              <a:t>Holt</a:t>
            </a:r>
            <a:endParaRPr lang="ro-RO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C4CE56A6-BA21-60EA-8850-A55AE396E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2497" y="1302223"/>
            <a:ext cx="4011619" cy="1806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E4545F46-1ED6-ED40-E17B-ACD2D48A0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47" y="3318403"/>
            <a:ext cx="3119219" cy="27479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9B6449BF-8BD9-4F51-B15C-FD051081BD72}"/>
              </a:ext>
            </a:extLst>
          </p:cNvPr>
          <p:cNvSpPr txBox="1"/>
          <p:nvPr/>
        </p:nvSpPr>
        <p:spPr>
          <a:xfrm>
            <a:off x="257695" y="1853248"/>
            <a:ext cx="6574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ceea ce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priveste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compararea de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reziduri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testul nu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respinge ipoteza nulă , deci nu avem diferențe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ficative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ceea ce se observă și în graficul , modelele fiind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Suprapuse , diferențele de predicție ale testului fiind între -1 și 6 euro , valoare foarte mică comparativ cu prețul aurului.</a:t>
            </a: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ceea ce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priveste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compararea pe valori prognozate ,respingem ipoteza nulă cu un nivel de semnificație extrem de puternic.</a:t>
            </a:r>
            <a:b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Modelul ARIMA(2,1,4) are erori de prognoză semnificativ mai mici decât modelul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Așadar, ARIMA este superior din perspectiva prognozei reale (nu doar reziduurile din training).</a:t>
            </a:r>
          </a:p>
        </p:txBody>
      </p:sp>
    </p:spTree>
    <p:extLst>
      <p:ext uri="{BB962C8B-B14F-4D97-AF65-F5344CB8AC3E}">
        <p14:creationId xmlns:p14="http://schemas.microsoft.com/office/powerpoint/2010/main" val="4270840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ine 9">
            <a:extLst>
              <a:ext uri="{FF2B5EF4-FFF2-40B4-BE49-F238E27FC236}">
                <a16:creationId xmlns:a16="http://schemas.microsoft.com/office/drawing/2014/main" id="{D7CBF20E-2810-4482-9596-42D2B60CC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196" y="1177554"/>
            <a:ext cx="1787237" cy="3017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FECE1A-7704-2450-978B-DE609E7F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89" y="364816"/>
            <a:ext cx="9404723" cy="1400530"/>
          </a:xfrm>
        </p:spPr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Analiza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volatilit</a:t>
            </a:r>
            <a:r>
              <a:rPr lang="ro-RO" b="1" i="1" dirty="0">
                <a:latin typeface="Arial" panose="020B0604020202020204" pitchFamily="34" charset="0"/>
                <a:cs typeface="Arial" panose="020B0604020202020204" pitchFamily="34" charset="0"/>
              </a:rPr>
              <a:t>ăț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ii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aurului</a:t>
            </a:r>
            <a:r>
              <a:rPr lang="ro-RO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o-RO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GARCH</a:t>
            </a:r>
            <a:endParaRPr lang="en-US" b="1" i="1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F498-4160-783C-6A83-7875A132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08" y="1231746"/>
            <a:ext cx="6002022" cy="5261438"/>
          </a:xfrm>
        </p:spPr>
        <p:txBody>
          <a:bodyPr>
            <a:normAutofit fontScale="77500" lnSpcReduction="20000"/>
          </a:bodyPr>
          <a:lstStyle/>
          <a:p>
            <a:r>
              <a:rPr lang="ro-R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Având în vederea respingerii h0 a </a:t>
            </a:r>
            <a:r>
              <a:rPr lang="ro-RO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</a:t>
            </a:r>
            <a:r>
              <a:rPr lang="ro-R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-urilor a testului ARCH , am aplicat GARCH pentru ARIMA(2,1,4) , aplicăm o diferențiere.</a:t>
            </a:r>
            <a:r>
              <a:rPr lang="ro-RO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observă o volatilitate ridicată și persistentă, semnalând că șocurile economice majore (ex: pandemie, inflație, război) au efecte de lungă durată asupra dinamicii acestui activ.</a:t>
            </a:r>
            <a:br>
              <a:rPr lang="ro-R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Creșterea volatilității în perioada 2022–2025 confirmă statutul aurului de activ de refugiu în contexte de criză, înregistrând oscilații intense pe fondul incertitudinii globale.</a:t>
            </a:r>
          </a:p>
          <a:p>
            <a:br>
              <a:rPr lang="ro-R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Coeficienții semnificativi și lipsa autocorelării în reziduuri indică o specificare corectă a modelului, ceea ce îl face relevant pentru prognoza riscului în piețele financiare.</a:t>
            </a:r>
            <a:r>
              <a:rPr lang="ro-RO" altLang="ro-R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ar1, ar2, ma1, ma2 – semnificativi ⇒ modelul surprinde bine dinamica aurului.</a:t>
            </a:r>
          </a:p>
          <a:p>
            <a:r>
              <a:rPr lang="ro-RO" altLang="ro-R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omega, alpha1, beta1 – semnificativi ⇒ volatilitatea este explicată corect. Testul pentru autocorelație </a:t>
            </a:r>
            <a:r>
              <a:rPr lang="ro-RO" altLang="ro-RO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Ljung</a:t>
            </a:r>
            <a:r>
              <a:rPr lang="ro-RO" altLang="ro-R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-Box respinge ipoteza nulă,</a:t>
            </a:r>
          </a:p>
          <a:p>
            <a:r>
              <a:rPr lang="ro-RO" altLang="ro-R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fel si ARCH cât si </a:t>
            </a:r>
            <a:r>
              <a:rPr lang="ro-RO" altLang="ro-RO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Nyblom</a:t>
            </a:r>
            <a:r>
              <a:rPr lang="ro-RO" altLang="ro-R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altLang="ro-RO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ro-RO" altLang="ro-RO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test. De asemenea reacțiile la șocurile negative ar putea fi diferite .</a:t>
            </a:r>
          </a:p>
          <a:p>
            <a:endParaRPr lang="ro-RO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ine 12">
            <a:extLst>
              <a:ext uri="{FF2B5EF4-FFF2-40B4-BE49-F238E27FC236}">
                <a16:creationId xmlns:a16="http://schemas.microsoft.com/office/drawing/2014/main" id="{8A7D9DEB-4F63-ADCE-CA79-9B301B362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99" y="4195246"/>
            <a:ext cx="2254979" cy="2385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ine 14">
            <a:extLst>
              <a:ext uri="{FF2B5EF4-FFF2-40B4-BE49-F238E27FC236}">
                <a16:creationId xmlns:a16="http://schemas.microsoft.com/office/drawing/2014/main" id="{D0C83D13-D14E-939E-4699-B1BBFD87E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1602" y="1267162"/>
            <a:ext cx="2934829" cy="2411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Imagine 17">
            <a:extLst>
              <a:ext uri="{FF2B5EF4-FFF2-40B4-BE49-F238E27FC236}">
                <a16:creationId xmlns:a16="http://schemas.microsoft.com/office/drawing/2014/main" id="{15CEF752-68E8-C6BC-5599-0CAA4B806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367" y="4108084"/>
            <a:ext cx="2707298" cy="2385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Rectangle 4">
            <a:extLst>
              <a:ext uri="{FF2B5EF4-FFF2-40B4-BE49-F238E27FC236}">
                <a16:creationId xmlns:a16="http://schemas.microsoft.com/office/drawing/2014/main" id="{C558F0FF-07EA-F43E-42BA-78E16B812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5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4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ADF1F74-BA84-248F-FB9A-E293A03B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Serii</a:t>
            </a:r>
            <a:r>
              <a:rPr lang="en-US" b="1" i="1" dirty="0"/>
              <a:t> Multivariate</a:t>
            </a:r>
            <a:r>
              <a:rPr lang="ro-RO" b="1" i="1" dirty="0">
                <a:solidFill>
                  <a:schemeClr val="tx1">
                    <a:lumMod val="65000"/>
                  </a:schemeClr>
                </a:solidFill>
              </a:rPr>
              <a:t>-VECM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4E9365F-3D31-A821-48B9-DFCB26F56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189" y="1547390"/>
            <a:ext cx="8818318" cy="4195481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cazul Testului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Johansen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se observa în urma valorilor critice care se află sub toate pragurile , lipsa unei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realații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coitegrare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Putem spune ca atât prețul aurului cât și cursul Euro/RON au o relație extrem de slab dependentă pe termen lung.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573A6D50-C9FA-73E8-9741-F6657F1C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0" y="1442570"/>
            <a:ext cx="3056559" cy="25176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5FA09051-02D8-E134-2B05-8A137F39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849" y="2929281"/>
            <a:ext cx="2577952" cy="23813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86F746BB-86FC-399D-179B-FC4081326CFD}"/>
              </a:ext>
            </a:extLst>
          </p:cNvPr>
          <p:cNvSpPr txBox="1"/>
          <p:nvPr/>
        </p:nvSpPr>
        <p:spPr>
          <a:xfrm>
            <a:off x="5814639" y="2809768"/>
            <a:ext cx="62278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asemenea , după aplicarea modelului VECM , se observă faptul că cursul EUR/RON tinde să revină slab la echilibru după un dezechilibru (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cointegrare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iar este influențat doar de propria dinamică pe termen scurt, nu de aur. Acest lucru se observa din cei 2 coeficienți ect1 si ts_aur.df1 care sunt semnificativi. Având totodată  ECT slab fiind totodată si semnificativ, relația de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corectie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în momente de dezechilibru a cursului euro este slabă , aurul având rolul de activ de refugiu în momente de criză. Graficul confirmă că relația de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cointegrare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identificată în VECM a început să se rupă treptat după 2023, iar sistemul nu a reușit să se întoarcă spre echilibru.</a:t>
            </a:r>
            <a:b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1C9B1AC8-A8D7-7991-54F5-D9A8B73EC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0" y="4393979"/>
            <a:ext cx="2261848" cy="1992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EA88FEEA-5F35-D3E3-E01C-5267C6D03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382" y="4940011"/>
            <a:ext cx="2003326" cy="1764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200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55D441E-38E3-6AA4-7A9A-4C9B622C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ro-RO" b="1" i="1" dirty="0"/>
              <a:t> și </a:t>
            </a:r>
            <a:r>
              <a:rPr lang="ro-RO" b="1" i="1" dirty="0">
                <a:solidFill>
                  <a:schemeClr val="bg1"/>
                </a:solidFill>
              </a:rPr>
              <a:t>IRF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95F780-D9EB-F2AC-9E4D-ED79B729E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93" y="1331259"/>
            <a:ext cx="6681803" cy="4566202"/>
          </a:xfrm>
        </p:spPr>
        <p:txBody>
          <a:bodyPr>
            <a:normAutofit fontScale="85000" lnSpcReduction="20000"/>
          </a:bodyPr>
          <a:lstStyle/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Ulterior am aplicat VAR pe seriile diferențiate , pentru care am luat 10 </a:t>
            </a:r>
            <a:r>
              <a:rPr lang="ro-RO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-uri și am aflat </a:t>
            </a:r>
            <a:r>
              <a:rPr lang="ro-RO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lag-ul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 în funcție de cel mai mic AIC , acesta fiind </a:t>
            </a:r>
            <a:r>
              <a:rPr lang="ro-RO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lag-ul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2 .</a:t>
            </a:r>
          </a:p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Cursul EUR/RON este autoregresiv, adică influențat mai ales de propriile sale valori trecute.</a:t>
            </a:r>
            <a:b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Aurul nu pare să aibă impact semnificativ pe termen scurt asupra cursului valutar (coeficienții sunt foarte mici ≈ 0). Aurul pare să fie afectat de cursul EUR/RON, mai ales de valorile recente (coeficienții EUR sunt mari negativi).</a:t>
            </a:r>
          </a:p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Evoluția cursului este guvernată mai degrabă de factori interni (politici monetare, inflație, dobânzi) decât de variațiile internaționale ale prețului aurului.</a:t>
            </a:r>
          </a:p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urma testului </a:t>
            </a:r>
            <a:r>
              <a:rPr lang="ro-RO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Granger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atât aurul cât și cursul Euro/RON nu par să aibă un efect direct pe termen scurt una față de cealaltă (ipoteza nulă nefiind respinsă) , mai degrabă  aurul față de curs în momente de dezechilibru economic.</a:t>
            </a:r>
          </a:p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observă și în grafic că pe termen scurt , șocurile pozitive ale prețului aurului au un impact foarte mic asupra cursului Euro/RON</a:t>
            </a:r>
          </a:p>
          <a:p>
            <a:pPr marL="0" indent="0">
              <a:buNone/>
            </a:pP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Atât cursul EUR/RON cât și prețul aurului sunt autodeterminate – variațiile lor     sunt explicate aproape exclusiv de propriii factori interni.</a:t>
            </a:r>
            <a:b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Influența reciprocă este extrem de redusă, ceea ce confirmă concluziile testului </a:t>
            </a:r>
            <a:r>
              <a:rPr lang="ro-RO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Granger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ale funcției de răspuns la impuls (IRF):</a:t>
            </a:r>
            <a:b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 există o relație de influență semnificativă între cele două variabile pe termen scurt sau mediu.</a:t>
            </a:r>
          </a:p>
          <a:p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C4A6323E-2846-AA48-0B31-2E60FB05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571" y="862504"/>
            <a:ext cx="3301171" cy="12662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2F0F5632-45B3-7156-0B34-38B1FF6EA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1181" y="2263034"/>
            <a:ext cx="3093131" cy="193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D3BB9631-7EC5-8CEF-3CA6-5642C4A87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96" y="4332762"/>
            <a:ext cx="2253413" cy="19852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Imagine 14">
            <a:extLst>
              <a:ext uri="{FF2B5EF4-FFF2-40B4-BE49-F238E27FC236}">
                <a16:creationId xmlns:a16="http://schemas.microsoft.com/office/drawing/2014/main" id="{B53A8073-F20E-2204-8AE6-2DD4A167C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391" y="5768608"/>
            <a:ext cx="4239523" cy="678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328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C92C27E-A86E-4681-75E4-6A804F6A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/>
              <a:t>Concluzie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647ED0B-D1D8-AEBA-719D-EC399290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958" y="1434517"/>
            <a:ext cx="10117123" cy="5192785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Proiectul a avut ca scop analiza evoluției cursului de schimb EUR/RON în perioada 2018–2025 și investigarea relației sale cu prețul aurului, atât din perspectivă </a:t>
            </a:r>
            <a:r>
              <a:rPr lang="ro-RO" dirty="0" err="1"/>
              <a:t>univariată</a:t>
            </a:r>
            <a:r>
              <a:rPr lang="ro-RO" dirty="0"/>
              <a:t>, cât și </a:t>
            </a:r>
            <a:r>
              <a:rPr lang="ro-RO" dirty="0" err="1"/>
              <a:t>multivariată</a:t>
            </a:r>
            <a:r>
              <a:rPr lang="ro-RO" dirty="0"/>
              <a:t>.</a:t>
            </a:r>
          </a:p>
          <a:p>
            <a:r>
              <a:rPr lang="ro-RO" dirty="0"/>
              <a:t>În prima etapă, s-a constatat că ambele serii – cursul EUR/RON și prețul aurului – sunt </a:t>
            </a:r>
            <a:r>
              <a:rPr lang="ro-RO" dirty="0" err="1"/>
              <a:t>nestationare</a:t>
            </a:r>
            <a:r>
              <a:rPr lang="ro-RO" dirty="0"/>
              <a:t>, necesitând o diferențiere pentru a deveni potrivite pentru modelare. Modelele ARIMA aplicate individual au indicat o evoluție predictibilă și autoregresivă pentru fiecare variabilă, iar aplicarea modelelor </a:t>
            </a:r>
            <a:r>
              <a:rPr lang="ro-RO" dirty="0" err="1"/>
              <a:t>Holt</a:t>
            </a:r>
            <a:r>
              <a:rPr lang="ro-RO" dirty="0"/>
              <a:t> a oferit prognoze alternative, comparate apoi statistic cu cele obținute prin ARIMA. Testul </a:t>
            </a:r>
            <a:r>
              <a:rPr lang="ro-RO" dirty="0" err="1"/>
              <a:t>Diebold-Mariano</a:t>
            </a:r>
            <a:r>
              <a:rPr lang="ro-RO" dirty="0"/>
              <a:t> a confirmat superioritatea modelului ARIMA în prognozarea ambelor serii, atât în cazul cursului de schimb, cât și în cel al aurului.</a:t>
            </a:r>
          </a:p>
          <a:p>
            <a:r>
              <a:rPr lang="ro-RO" dirty="0"/>
              <a:t>În continuare, s-au aplicat modele GARCH pentru a surprinde dinamica volatilității. Rezultatele au arătat că volatilitatea cursului EUR/RON este persistentă (</a:t>
            </a:r>
            <a:r>
              <a:rPr lang="el-GR" dirty="0"/>
              <a:t>α + β ≈ 1), </a:t>
            </a:r>
            <a:r>
              <a:rPr lang="ro-RO" dirty="0"/>
              <a:t>reflectând sensibilitatea acestuia la șocuri externe și climat economic instabil. De asemenea, s-a observat o creștere semnificativă a volatilității în anii 2022–2025, asociată cu evenimente majore precum inflația globală, crizele geopolitice și instabilitatea internă.</a:t>
            </a:r>
          </a:p>
          <a:p>
            <a:r>
              <a:rPr lang="ro-RO" dirty="0"/>
              <a:t>În etapa </a:t>
            </a:r>
            <a:r>
              <a:rPr lang="ro-RO" dirty="0" err="1"/>
              <a:t>multivariată</a:t>
            </a:r>
            <a:r>
              <a:rPr lang="ro-RO" dirty="0"/>
              <a:t>, testul </a:t>
            </a:r>
            <a:r>
              <a:rPr lang="ro-RO" dirty="0" err="1"/>
              <a:t>Johansen</a:t>
            </a:r>
            <a:r>
              <a:rPr lang="ro-RO" dirty="0"/>
              <a:t> a evidențiat o relație de </a:t>
            </a:r>
            <a:r>
              <a:rPr lang="ro-RO" dirty="0" err="1"/>
              <a:t>cointegrare</a:t>
            </a:r>
            <a:r>
              <a:rPr lang="ro-RO" dirty="0"/>
              <a:t> slabă între prețul aurului și cursul EUR/RON, sugerând existența unui echilibru pe termen lung. Modelul VECM a indicat că aurul reacționează semnificativ la abaterile de la acest echilibru (ECT semnificativ, p = 0.0035), în timp ce cursul EUR/RON manifestă o inerție mai mare. Astfel, aurul acționează ca un activ de ajustare în perioade de dezechilibru.</a:t>
            </a:r>
          </a:p>
          <a:p>
            <a:r>
              <a:rPr lang="ro-RO" dirty="0"/>
              <a:t>Totuși, testele </a:t>
            </a:r>
            <a:r>
              <a:rPr lang="ro-RO" dirty="0" err="1"/>
              <a:t>Granger</a:t>
            </a:r>
            <a:r>
              <a:rPr lang="ro-RO" dirty="0"/>
              <a:t> au arătat că nu există o relație de cauzalitate semnificativă pe termen scurt între cele două variabile. Aceste concluzii au fost consolidate de analiza IRF (</a:t>
            </a:r>
            <a:r>
              <a:rPr lang="ro-RO" dirty="0" err="1"/>
              <a:t>Impulse</a:t>
            </a:r>
            <a:r>
              <a:rPr lang="ro-RO" dirty="0"/>
              <a:t> </a:t>
            </a:r>
            <a:r>
              <a:rPr lang="ro-RO" dirty="0" err="1"/>
              <a:t>Response</a:t>
            </a:r>
            <a:r>
              <a:rPr lang="ro-RO" dirty="0"/>
              <a:t> </a:t>
            </a:r>
            <a:r>
              <a:rPr lang="ro-RO" dirty="0" err="1"/>
              <a:t>Function</a:t>
            </a:r>
            <a:r>
              <a:rPr lang="ro-RO" dirty="0"/>
              <a:t>), care a arătat un efect tranzitoriu și nesemnificativ statistic al aurului asupra cursului valutar, și de analiza FEVD, care a demonstrat că peste 99% din variația ambelor serii este explicată de propriii factori.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3278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0A8F-58B3-3A8E-F999-FD7B234D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Obiectivul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proiectului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întrebarea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3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cercetare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F40E-D8DA-A148-3967-32BFDF752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contextul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instabilității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economice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pandemie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inflație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război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alegeri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analizat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evoluția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cursului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schimb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EUR/RON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relația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prețul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aurului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euro,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utilizând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moderne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analiză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timp.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Cum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evoluat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cursul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EUR/RON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între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2018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2025?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influențat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variațiile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prețului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aurului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refugiu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relație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semnificativă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între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 termen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scurt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lung?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27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FEE5-8D95-7961-2AE1-2C08CFD4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Datele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utilizate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analiză</a:t>
            </a: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4462-890E-9733-4ED1-642512982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analizat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două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temporale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zilnice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perioada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2018–2025,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extrase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oficiale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reflectă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evoluția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cursului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EUR/RON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prețului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aurului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exprimat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euro.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incluse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📈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Curs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valutar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EUR/RON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sursă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Investing.com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🪙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Prețul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aurului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euro/</a:t>
            </a:r>
            <a:r>
              <a:rPr lang="ro-RO" b="1" dirty="0" err="1">
                <a:latin typeface="Arial" panose="020B0604020202020204" pitchFamily="34" charset="0"/>
                <a:cs typeface="Arial" panose="020B0604020202020204" pitchFamily="34" charset="0"/>
              </a:rPr>
              <a:t>oz</a:t>
            </a:r>
            <a:r>
              <a:rPr lang="ro-RO" b="1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o-R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📅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Frecvență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zilnică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zile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lucrătoare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-sunt luate în calcul și zilele libere/</a:t>
            </a:r>
            <a:r>
              <a:rPr lang="ro-RO" dirty="0" err="1">
                <a:latin typeface="Arial" panose="020B0604020202020204" pitchFamily="34" charset="0"/>
                <a:cs typeface="Arial" panose="020B0604020202020204" pitchFamily="34" charset="0"/>
              </a:rPr>
              <a:t>sărbatori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 – frecventa fiind de 261 zile lucrătoare/an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📏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Perioadă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analizată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ianuarie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2018 – 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15 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🧼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Preprocesare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eliminare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NA,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diferențiere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verificare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staționaritate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7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43C4-C6E8-6EB9-ACAD-985D6BED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Analiza </a:t>
            </a:r>
            <a:r>
              <a:rPr lang="en-US" sz="3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univariată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3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cursului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6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8A28-ED5B-B3A2-CD70-E340C3C85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90794"/>
            <a:ext cx="5736874" cy="494469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 EUR/RON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staționară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pregătită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prezintă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trend ascendent evident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sezonalitate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verificat sezonalitatea seriei prin testele ADF, KPSS și prin testul Phillips-Perron după care seria a fost diferențiată si testată din nou introducând astfel sezonalitatea.</a:t>
            </a:r>
          </a:p>
          <a:p>
            <a:pPr algn="just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Reziduurile în timp fluctueaza in jurul valorii 0, cu exceptia unor spike-uri in 2022 si 2019. Majoritatea lag-urilor ACF sunt în interiorul benzilor albastre , nu există autocorelare semnificativă doar cateva spike-uri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A0110F-DFCC-FD6B-FA9D-680F18E27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306" y="1188420"/>
            <a:ext cx="3108528" cy="2547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477345-7011-3094-6A1B-69A148F91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107" y="4851863"/>
            <a:ext cx="3520184" cy="10301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D99DCB-2145-3568-1A1D-42325B4B4170}"/>
              </a:ext>
            </a:extLst>
          </p:cNvPr>
          <p:cNvSpPr txBox="1"/>
          <p:nvPr/>
        </p:nvSpPr>
        <p:spPr>
          <a:xfrm>
            <a:off x="6887689" y="5863396"/>
            <a:ext cx="5432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P-value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1%&lt;5%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ceea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ro-RO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bine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modelul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nostru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testare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D35FC7-38BE-C263-8BFE-214C04DA7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844" y="2497585"/>
            <a:ext cx="2955447" cy="222502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7DC648C4-F039-3FFA-8D80-028150F23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312" y="3429000"/>
            <a:ext cx="2018204" cy="17780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271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94F84F-B44C-9FB0-2847-6B796572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/>
              <a:t>Diferențierea seriei de ordin 1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9757392-E9C2-6B6B-731C-46451A4C6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27083"/>
            <a:ext cx="8946541" cy="4195481"/>
          </a:xfrm>
        </p:spPr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După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diferentiere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seria a devenit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stationară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acest lucru fiind verificat în reaplicarea celor 3 teste . 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După aceea am împărțit setul de date în antrenare și testare , unde pentru testare am luat ca perioada ultimele 3 luni (care cuprinde totodată și una dintre perioadele de dezechilibru).</a:t>
            </a:r>
          </a:p>
          <a:p>
            <a:endParaRPr lang="ro-RO" dirty="0"/>
          </a:p>
        </p:txBody>
      </p:sp>
      <p:pic>
        <p:nvPicPr>
          <p:cNvPr id="15" name="Imagine 14">
            <a:extLst>
              <a:ext uri="{FF2B5EF4-FFF2-40B4-BE49-F238E27FC236}">
                <a16:creationId xmlns:a16="http://schemas.microsoft.com/office/drawing/2014/main" id="{EAA6DD4C-4D8E-B9D8-EA04-A39E64063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30" y="3885449"/>
            <a:ext cx="5259651" cy="251983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DE4EF791-6CCA-9308-A473-4B4D27216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01" y="4480564"/>
            <a:ext cx="2299947" cy="20262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3244ECE3-9C87-45A0-6A18-5DCC10884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03" y="3675326"/>
            <a:ext cx="2299948" cy="2026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217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7138-C38B-BD30-4243-CB07AC0D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b="1" i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Modelul HOLT</a:t>
            </a:r>
            <a:endParaRPr lang="en-US" sz="3600" b="1" i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EDE1-F34B-F4A7-4516-3DAF6C2D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999479"/>
            <a:ext cx="5920943" cy="4195481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prognoză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EUR/RON, cu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absolută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3–4 bani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procentuală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sub 1%.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faptul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cursului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liniară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fără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fluctuații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bruște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Trendul zilnic estimat este extrem de mic (0.0002 RON/zi), ceea ce reflectă o apreciere lentă, dar constantă a euro față de leu.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graph showing the price of a stock market&#10;&#10;AI-generated content may be incorrect.">
            <a:extLst>
              <a:ext uri="{FF2B5EF4-FFF2-40B4-BE49-F238E27FC236}">
                <a16:creationId xmlns:a16="http://schemas.microsoft.com/office/drawing/2014/main" id="{7575BAB5-C59C-0AAF-2C1B-B7ACCE111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482" y="1223159"/>
            <a:ext cx="5077995" cy="3966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3834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9787-C263-63FF-F8FD-2369E888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>
                <a:solidFill>
                  <a:srgbClr val="00B050"/>
                </a:solidFill>
              </a:rPr>
              <a:t>Modelul ARIMA pentru </a:t>
            </a:r>
            <a:r>
              <a:rPr lang="ro-RO" b="1" i="1" dirty="0">
                <a:solidFill>
                  <a:srgbClr val="FFFF00"/>
                </a:solidFill>
              </a:rPr>
              <a:t>EUR</a:t>
            </a:r>
            <a:r>
              <a:rPr lang="ro-RO" b="1" i="1" dirty="0"/>
              <a:t>/</a:t>
            </a:r>
            <a:r>
              <a:rPr lang="ro-RO" b="1" i="1" dirty="0">
                <a:solidFill>
                  <a:srgbClr val="7030A0"/>
                </a:solidFill>
              </a:rPr>
              <a:t>RON</a:t>
            </a:r>
            <a:endParaRPr lang="en-US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1D4F-9A2E-665B-6B3A-428404909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8791"/>
            <a:ext cx="5593699" cy="4280890"/>
          </a:xfrm>
        </p:spPr>
        <p:txBody>
          <a:bodyPr>
            <a:normAutofit/>
          </a:bodyPr>
          <a:lstStyle/>
          <a:p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fost aplicat auto.arima() și mai multe testări manuale, însă modelul cu coeficienții cei mai semnificativi p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&lt;5%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ARIMA(2,1,0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De men</a:t>
            </a:r>
            <a:r>
              <a:rPr lang="ro-R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ționat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faptul ca niciunul dintre modelele testate ARIMA nu au un </a:t>
            </a:r>
            <a:r>
              <a:rPr lang="ro-R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drift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semnificativ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Criteriul AIC este minim (-13710.98), iar RMSE = 0.00593 indică o capacitate ridicată de prognoză.</a:t>
            </a:r>
          </a:p>
          <a:p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Modelul ARIMA(2,1,0) prefigurează o ușoară depreciere a leului față de euro în perioada imediat următoare.</a:t>
            </a:r>
            <a:b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Acest rezultat este în linie cu tendințele economice generale din România: inflație încă ridicată, presiuni externe și politică monetară prudentă.</a:t>
            </a:r>
          </a:p>
          <a:p>
            <a:r>
              <a:rPr lang="ro-R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Outlieri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observați în 2018, 2021 și 2023, ce corespund crizelor economice și geopolitice.</a:t>
            </a:r>
          </a:p>
          <a:p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urma testului ARCH observam ca avem </a:t>
            </a:r>
            <a:r>
              <a:rPr lang="ro-R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heteroscedasticitate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majoritatea </a:t>
            </a:r>
            <a:r>
              <a:rPr lang="ro-R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lagurilor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deci vom aplica GARCH(1,1).De asemenea testul </a:t>
            </a:r>
            <a:r>
              <a:rPr lang="ro-R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Ljung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-Box prezinta </a:t>
            </a:r>
            <a:r>
              <a:rPr lang="ro-RO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reziduri</a:t>
            </a:r>
            <a:r>
              <a:rPr lang="ro-RO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autocorelate . Deci clar vom aplica GARCH(1,1).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B0257B8-6B90-D8AA-7EDA-B9BEA31FA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329" y="1152983"/>
            <a:ext cx="4033009" cy="3553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6F1C8564-FA8A-0965-BCFF-43FEC7E83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80" y="3367771"/>
            <a:ext cx="1626600" cy="26764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EABC7841-B744-7E3B-F87F-20D2DC62E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889" y="4943607"/>
            <a:ext cx="3294940" cy="863074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7C1D11F9-2A9C-771F-041A-DAA198C40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059" y="5729681"/>
            <a:ext cx="3407256" cy="9960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695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ubstituent conținut 5">
            <a:extLst>
              <a:ext uri="{FF2B5EF4-FFF2-40B4-BE49-F238E27FC236}">
                <a16:creationId xmlns:a16="http://schemas.microsoft.com/office/drawing/2014/main" id="{665CD1F0-06C2-22F1-1F46-049657761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974770"/>
              </p:ext>
            </p:extLst>
          </p:nvPr>
        </p:nvGraphicFramePr>
        <p:xfrm>
          <a:off x="666790" y="1226948"/>
          <a:ext cx="6598076" cy="2194560"/>
        </p:xfrm>
        <a:graphic>
          <a:graphicData uri="http://schemas.openxmlformats.org/drawingml/2006/table">
            <a:tbl>
              <a:tblPr/>
              <a:tblGrid>
                <a:gridCol w="1649519">
                  <a:extLst>
                    <a:ext uri="{9D8B030D-6E8A-4147-A177-3AD203B41FA5}">
                      <a16:colId xmlns:a16="http://schemas.microsoft.com/office/drawing/2014/main" val="2419657789"/>
                    </a:ext>
                  </a:extLst>
                </a:gridCol>
                <a:gridCol w="1649519">
                  <a:extLst>
                    <a:ext uri="{9D8B030D-6E8A-4147-A177-3AD203B41FA5}">
                      <a16:colId xmlns:a16="http://schemas.microsoft.com/office/drawing/2014/main" val="2671909109"/>
                    </a:ext>
                  </a:extLst>
                </a:gridCol>
                <a:gridCol w="1649519">
                  <a:extLst>
                    <a:ext uri="{9D8B030D-6E8A-4147-A177-3AD203B41FA5}">
                      <a16:colId xmlns:a16="http://schemas.microsoft.com/office/drawing/2014/main" val="2539531362"/>
                    </a:ext>
                  </a:extLst>
                </a:gridCol>
                <a:gridCol w="1649519">
                  <a:extLst>
                    <a:ext uri="{9D8B030D-6E8A-4147-A177-3AD203B41FA5}">
                      <a16:colId xmlns:a16="http://schemas.microsoft.com/office/drawing/2014/main" val="4087885683"/>
                    </a:ext>
                  </a:extLst>
                </a:gridCol>
              </a:tblGrid>
              <a:tr h="338696">
                <a:tc>
                  <a:txBody>
                    <a:bodyPr/>
                    <a:lstStyle/>
                    <a:p>
                      <a:r>
                        <a:rPr lang="ro-RO" dirty="0"/>
                        <a:t>Comparare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DM statistic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p-value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Concluzie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601055"/>
                  </a:ext>
                </a:extLst>
              </a:tr>
              <a:tr h="846740">
                <a:tc>
                  <a:txBody>
                    <a:bodyPr/>
                    <a:lstStyle/>
                    <a:p>
                      <a:r>
                        <a:rPr lang="ro-RO"/>
                        <a:t>pe reziduuri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-0.60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0.5448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Nicio diferență semnificativă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76916"/>
                  </a:ext>
                </a:extLst>
              </a:tr>
              <a:tr h="846740">
                <a:tc>
                  <a:txBody>
                    <a:bodyPr/>
                    <a:lstStyle/>
                    <a:p>
                      <a:r>
                        <a:rPr lang="ro-RO"/>
                        <a:t>pe valori prognozate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b="1"/>
                        <a:t>9.12</a:t>
                      </a:r>
                      <a:endParaRPr lang="ro-RO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b="1"/>
                        <a:t>&lt; 0.0001</a:t>
                      </a:r>
                      <a:endParaRPr lang="ro-RO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 ARIMA are performanță superioară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36231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66684B9-4EDB-1DF2-02FA-71584472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01" y="310915"/>
            <a:ext cx="57002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ro-RO" sz="2400" b="1" i="1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Diebold-Mariano</a:t>
            </a:r>
            <a:r>
              <a:rPr kumimoji="0" lang="ro-RO" altLang="ro-RO" sz="2400" b="1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Test (ARIMA </a:t>
            </a:r>
            <a:r>
              <a:rPr kumimoji="0" lang="ro-RO" altLang="ro-RO" sz="2400" b="1" i="1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vs</a:t>
            </a:r>
            <a:r>
              <a:rPr kumimoji="0" lang="ro-RO" altLang="ro-RO" sz="2400" b="1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o-RO" altLang="ro-RO" sz="2400" b="1" i="1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Holt</a:t>
            </a:r>
            <a:r>
              <a:rPr kumimoji="0" lang="ro-RO" altLang="ro-RO" sz="2400" b="1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7CC00C7E-C6A8-40CF-E019-C752416DA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0" y="3598876"/>
            <a:ext cx="6027308" cy="16287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7899A78E-C7DC-0882-14EB-7FBD1BCABE47}"/>
              </a:ext>
            </a:extLst>
          </p:cNvPr>
          <p:cNvSpPr txBox="1"/>
          <p:nvPr/>
        </p:nvSpPr>
        <p:spPr>
          <a:xfrm>
            <a:off x="5931016" y="126249"/>
            <a:ext cx="4379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urma aplicării modelului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ARIMA(2,1,0) și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am ajuns la următoare concluzie.</a:t>
            </a:r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85434540-DE1B-4B0F-3C8C-6ABFAC213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20" y="1355693"/>
            <a:ext cx="3471560" cy="361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AF67A34E-605F-93F3-7C15-3187E81C2DB3}"/>
              </a:ext>
            </a:extLst>
          </p:cNvPr>
          <p:cNvSpPr txBox="1"/>
          <p:nvPr/>
        </p:nvSpPr>
        <p:spPr>
          <a:xfrm>
            <a:off x="5341926" y="5384830"/>
            <a:ext cx="5372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Putem observa că deși diferența de predicție este destul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mică (câțiva bani) , acestea fiind suprapuse , ARIMA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 predictibilitate a trendului mai sigură decât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Holt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5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50DC-B931-CF5E-B67E-518B0770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b="1" i="1" dirty="0"/>
              <a:t>Modelarea volatilității cursului </a:t>
            </a:r>
            <a:r>
              <a:rPr lang="it-IT" sz="3600" b="1" i="1" dirty="0">
                <a:solidFill>
                  <a:srgbClr val="FFFF00"/>
                </a:solidFill>
              </a:rPr>
              <a:t>EUR</a:t>
            </a:r>
            <a:r>
              <a:rPr lang="it-IT" sz="3600" b="1" i="1" dirty="0"/>
              <a:t>/</a:t>
            </a:r>
            <a:r>
              <a:rPr lang="it-IT" sz="3600" b="1" i="1" dirty="0">
                <a:solidFill>
                  <a:srgbClr val="7030A0"/>
                </a:solidFill>
              </a:rPr>
              <a:t>RON</a:t>
            </a:r>
            <a:endParaRPr lang="en-US" sz="3600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BCFA-DDED-E293-AAD6-3362C836C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310" y="1510380"/>
            <a:ext cx="6161553" cy="4630361"/>
          </a:xfrm>
        </p:spPr>
        <p:txBody>
          <a:bodyPr>
            <a:normAutofit/>
          </a:bodyPr>
          <a:lstStyle/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fost aplicat modelul GARCH(1,1) asupra seriei modelului ARIMA(2,1,0) pentru a surprinde variația volatilă în timp</a:t>
            </a:r>
          </a:p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Coeficienții ARCH și GARCH au fost semnificativi și apropiați de 1 din care rezulta o volatilitate persistentă.</a:t>
            </a:r>
          </a:p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Testele Ljung-Box și ARCH LM arată că nu mai există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heteroscedasticitate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reziduală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Volatilitatea estimată evidențiază perioade cu creșteri semnificative, în special în timpul pandemiei și al conflictelor geopolitice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GARCH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evidențiază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șocurile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cursului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(ex: COVID-19,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războiul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Ucraina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efecte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durată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incertitudine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valutară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Volatilitatea este exprimată în bani.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1F4216E8-D006-82B2-D1D7-BD48AD746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887" y="1510380"/>
            <a:ext cx="4679258" cy="383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74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551</TotalTime>
  <Words>2485</Words>
  <Application>Microsoft Office PowerPoint</Application>
  <PresentationFormat>Ecran lat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19</vt:i4>
      </vt:variant>
    </vt:vector>
  </HeadingPairs>
  <TitlesOfParts>
    <vt:vector size="25" baseType="lpstr">
      <vt:lpstr>Arial</vt:lpstr>
      <vt:lpstr>Bahnschrift Light</vt:lpstr>
      <vt:lpstr>Century Gothic</vt:lpstr>
      <vt:lpstr>Times New Roman</vt:lpstr>
      <vt:lpstr>Wingdings 3</vt:lpstr>
      <vt:lpstr>Ion</vt:lpstr>
      <vt:lpstr>Previzionarea cursului de schimb RON/EUR și analiza relației cu prețul aurului în perioada 2018–2025</vt:lpstr>
      <vt:lpstr>Obiectivul proiectului și întrebarea de cercetare</vt:lpstr>
      <vt:lpstr>Datele utilizate în analiză</vt:lpstr>
      <vt:lpstr>Analiza univariată a cursului EUR/RON</vt:lpstr>
      <vt:lpstr>Diferențierea seriei de ordin 1</vt:lpstr>
      <vt:lpstr>Modelul HOLT</vt:lpstr>
      <vt:lpstr>Modelul ARIMA pentru EUR/RON</vt:lpstr>
      <vt:lpstr>Prezentare PowerPoint</vt:lpstr>
      <vt:lpstr>Modelarea volatilității cursului EUR/RON</vt:lpstr>
      <vt:lpstr>Analiza Prețului Aurului</vt:lpstr>
      <vt:lpstr>Serie diferențiată</vt:lpstr>
      <vt:lpstr>Modelul Holt </vt:lpstr>
      <vt:lpstr>ARIMA(2,1,4)</vt:lpstr>
      <vt:lpstr>Modelul ARIMA pentru AUR</vt:lpstr>
      <vt:lpstr>ARIMA(2,1,4) vs Holt</vt:lpstr>
      <vt:lpstr>Analiza volatilității aurului GARCH</vt:lpstr>
      <vt:lpstr>Serii Multivariate-VECM</vt:lpstr>
      <vt:lpstr>VAR și IRF</vt:lpstr>
      <vt:lpstr>Concluzie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Cosmin Nistor</dc:creator>
  <cp:lastModifiedBy>Alexandru Necsoiu</cp:lastModifiedBy>
  <cp:revision>8</cp:revision>
  <dcterms:created xsi:type="dcterms:W3CDTF">2025-06-05T07:01:24Z</dcterms:created>
  <dcterms:modified xsi:type="dcterms:W3CDTF">2025-06-06T13:20:34Z</dcterms:modified>
</cp:coreProperties>
</file>