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529" autoAdjust="0"/>
  </p:normalViewPr>
  <p:slideViewPr>
    <p:cSldViewPr snapToGrid="0" showGuides="1">
      <p:cViewPr varScale="1">
        <p:scale>
          <a:sx n="112" d="100"/>
          <a:sy n="112" d="100"/>
        </p:scale>
        <p:origin x="468"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37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D16F8-3E6C-4D89-AD03-AE3B764A564C}" type="datetimeFigureOut">
              <a:rPr lang="en-US" smtClean="0"/>
              <a:t>7/19/2017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369F5-D5FA-4334-883A-FC52D7668974}" type="slidenum">
              <a:rPr lang="en-US" smtClean="0"/>
              <a:t>‹#›</a:t>
            </a:fld>
            <a:endParaRPr lang="en-US"/>
          </a:p>
        </p:txBody>
      </p:sp>
    </p:spTree>
    <p:extLst>
      <p:ext uri="{BB962C8B-B14F-4D97-AF65-F5344CB8AC3E}">
        <p14:creationId xmlns:p14="http://schemas.microsoft.com/office/powerpoint/2010/main" val="1305984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off</a:t>
            </a:r>
            <a:r>
              <a:rPr lang="en-US" baseline="0" dirty="0"/>
              <a:t> with simple machine telemetry. This data doesn’t contain information about the start and end of a player session. We must derive it. We have a processes of determining when play begins, and when, generally it ends, which we call </a:t>
            </a:r>
            <a:r>
              <a:rPr lang="en-US" baseline="0" dirty="0" err="1"/>
              <a:t>microsessions</a:t>
            </a:r>
            <a:r>
              <a:rPr lang="en-US" baseline="0" dirty="0"/>
              <a:t>. We also have an </a:t>
            </a:r>
            <a:r>
              <a:rPr lang="en-US" baseline="0" dirty="0" err="1"/>
              <a:t>adhoc</a:t>
            </a:r>
            <a:r>
              <a:rPr lang="en-US" baseline="0" dirty="0"/>
              <a:t> process where </a:t>
            </a:r>
            <a:r>
              <a:rPr lang="en-US" baseline="0" dirty="0" err="1"/>
              <a:t>microsessions</a:t>
            </a:r>
            <a:r>
              <a:rPr lang="en-US" baseline="0" dirty="0"/>
              <a:t> are linked together to form larger Player Sessions. We noticed it was failing during especially busy hours of the week, because bankrolls and session lengths were much too long. We decided we needed something better than an </a:t>
            </a:r>
            <a:r>
              <a:rPr lang="en-US" baseline="0" dirty="0" err="1"/>
              <a:t>adhoc</a:t>
            </a:r>
            <a:r>
              <a:rPr lang="en-US" baseline="0" dirty="0"/>
              <a:t> system. We needed a system that examined typical play and used machine learning to develop our method of connecting and breaking up player sessions.</a:t>
            </a:r>
            <a:endParaRPr lang="en-US" dirty="0"/>
          </a:p>
        </p:txBody>
      </p:sp>
      <p:sp>
        <p:nvSpPr>
          <p:cNvPr id="4" name="Slide Number Placeholder 3"/>
          <p:cNvSpPr>
            <a:spLocks noGrp="1"/>
          </p:cNvSpPr>
          <p:nvPr>
            <p:ph type="sldNum" sz="quarter" idx="10"/>
          </p:nvPr>
        </p:nvSpPr>
        <p:spPr/>
        <p:txBody>
          <a:bodyPr/>
          <a:lstStyle/>
          <a:p>
            <a:fld id="{D71369F5-D5FA-4334-883A-FC52D7668974}" type="slidenum">
              <a:rPr lang="en-US" smtClean="0"/>
              <a:t>2</a:t>
            </a:fld>
            <a:endParaRPr lang="en-US"/>
          </a:p>
        </p:txBody>
      </p:sp>
    </p:spTree>
    <p:extLst>
      <p:ext uri="{BB962C8B-B14F-4D97-AF65-F5344CB8AC3E}">
        <p14:creationId xmlns:p14="http://schemas.microsoft.com/office/powerpoint/2010/main" val="2660171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attempt was to gather data, and build a Bayesian network.</a:t>
            </a:r>
            <a:r>
              <a:rPr lang="en-US" baseline="0" dirty="0"/>
              <a:t> It illustrated that the data had a very interesting DAG layout, but it also indicated that the gap time, which was our crucial metric, had weak joint probability with our chosen variables. We needed another way.</a:t>
            </a:r>
            <a:endParaRPr lang="en-US" dirty="0"/>
          </a:p>
        </p:txBody>
      </p:sp>
      <p:sp>
        <p:nvSpPr>
          <p:cNvPr id="4" name="Slide Number Placeholder 3"/>
          <p:cNvSpPr>
            <a:spLocks noGrp="1"/>
          </p:cNvSpPr>
          <p:nvPr>
            <p:ph type="sldNum" sz="quarter" idx="10"/>
          </p:nvPr>
        </p:nvSpPr>
        <p:spPr/>
        <p:txBody>
          <a:bodyPr/>
          <a:lstStyle/>
          <a:p>
            <a:fld id="{D71369F5-D5FA-4334-883A-FC52D7668974}" type="slidenum">
              <a:rPr lang="en-US" smtClean="0"/>
              <a:t>3</a:t>
            </a:fld>
            <a:endParaRPr lang="en-US"/>
          </a:p>
        </p:txBody>
      </p:sp>
    </p:spTree>
    <p:extLst>
      <p:ext uri="{BB962C8B-B14F-4D97-AF65-F5344CB8AC3E}">
        <p14:creationId xmlns:p14="http://schemas.microsoft.com/office/powerpoint/2010/main" val="21057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needed was information that</a:t>
            </a:r>
            <a:r>
              <a:rPr lang="en-US" baseline="0" dirty="0"/>
              <a:t> we didn’t have, but could derive using machine learning. Could the computer, by looking at the individual </a:t>
            </a:r>
            <a:r>
              <a:rPr lang="en-US" baseline="0" dirty="0" err="1"/>
              <a:t>microsessions</a:t>
            </a:r>
            <a:r>
              <a:rPr lang="en-US" baseline="0" dirty="0"/>
              <a:t>, tell if the current player was also the previous player? Even if the differences were very minor? </a:t>
            </a:r>
            <a:endParaRPr lang="en-US" dirty="0"/>
          </a:p>
        </p:txBody>
      </p:sp>
      <p:sp>
        <p:nvSpPr>
          <p:cNvPr id="4" name="Slide Number Placeholder 3"/>
          <p:cNvSpPr>
            <a:spLocks noGrp="1"/>
          </p:cNvSpPr>
          <p:nvPr>
            <p:ph type="sldNum" sz="quarter" idx="10"/>
          </p:nvPr>
        </p:nvSpPr>
        <p:spPr/>
        <p:txBody>
          <a:bodyPr/>
          <a:lstStyle/>
          <a:p>
            <a:fld id="{D71369F5-D5FA-4334-883A-FC52D7668974}" type="slidenum">
              <a:rPr lang="en-US" smtClean="0"/>
              <a:t>4</a:t>
            </a:fld>
            <a:endParaRPr lang="en-US"/>
          </a:p>
        </p:txBody>
      </p:sp>
    </p:spTree>
    <p:extLst>
      <p:ext uri="{BB962C8B-B14F-4D97-AF65-F5344CB8AC3E}">
        <p14:creationId xmlns:p14="http://schemas.microsoft.com/office/powerpoint/2010/main" val="2726127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want to brush up on your linear algebra. Any vector, of</a:t>
            </a:r>
            <a:r>
              <a:rPr lang="en-US" baseline="0" dirty="0"/>
              <a:t> any number of dimensions will have a cosine of between 0.0 to 1.0 with any other vector. You can create these vectors from any sort of data and compare them. The magnitude, or length, of the vector doesn’t matter as much as the direction. The closer they are pointing in the same direction the more similar they are. We applied this to player data and got some excellent results.</a:t>
            </a:r>
            <a:endParaRPr lang="en-US" dirty="0"/>
          </a:p>
        </p:txBody>
      </p:sp>
      <p:sp>
        <p:nvSpPr>
          <p:cNvPr id="4" name="Slide Number Placeholder 3"/>
          <p:cNvSpPr>
            <a:spLocks noGrp="1"/>
          </p:cNvSpPr>
          <p:nvPr>
            <p:ph type="sldNum" sz="quarter" idx="10"/>
          </p:nvPr>
        </p:nvSpPr>
        <p:spPr/>
        <p:txBody>
          <a:bodyPr/>
          <a:lstStyle/>
          <a:p>
            <a:fld id="{D71369F5-D5FA-4334-883A-FC52D7668974}" type="slidenum">
              <a:rPr lang="en-US" smtClean="0"/>
              <a:t>5</a:t>
            </a:fld>
            <a:endParaRPr lang="en-US"/>
          </a:p>
        </p:txBody>
      </p:sp>
    </p:spTree>
    <p:extLst>
      <p:ext uri="{BB962C8B-B14F-4D97-AF65-F5344CB8AC3E}">
        <p14:creationId xmlns:p14="http://schemas.microsoft.com/office/powerpoint/2010/main" val="1944936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needed</a:t>
            </a:r>
            <a:r>
              <a:rPr lang="en-US" baseline="0" dirty="0"/>
              <a:t> to find a good distribution of similarities. If our choices of variables to put in our vectors were correct, we expected to see the gamut of results. This small sample set showed that we could use the method to determine if the current sessions was indeed played by the same person as the last session.</a:t>
            </a:r>
            <a:endParaRPr lang="en-US" dirty="0"/>
          </a:p>
        </p:txBody>
      </p:sp>
      <p:sp>
        <p:nvSpPr>
          <p:cNvPr id="4" name="Slide Number Placeholder 3"/>
          <p:cNvSpPr>
            <a:spLocks noGrp="1"/>
          </p:cNvSpPr>
          <p:nvPr>
            <p:ph type="sldNum" sz="quarter" idx="10"/>
          </p:nvPr>
        </p:nvSpPr>
        <p:spPr/>
        <p:txBody>
          <a:bodyPr/>
          <a:lstStyle/>
          <a:p>
            <a:fld id="{D71369F5-D5FA-4334-883A-FC52D7668974}" type="slidenum">
              <a:rPr lang="en-US" smtClean="0"/>
              <a:t>6</a:t>
            </a:fld>
            <a:endParaRPr lang="en-US"/>
          </a:p>
        </p:txBody>
      </p:sp>
    </p:spTree>
    <p:extLst>
      <p:ext uri="{BB962C8B-B14F-4D97-AF65-F5344CB8AC3E}">
        <p14:creationId xmlns:p14="http://schemas.microsoft.com/office/powerpoint/2010/main" val="1068816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indeed it was.</a:t>
            </a:r>
          </a:p>
        </p:txBody>
      </p:sp>
      <p:sp>
        <p:nvSpPr>
          <p:cNvPr id="4" name="Slide Number Placeholder 3"/>
          <p:cNvSpPr>
            <a:spLocks noGrp="1"/>
          </p:cNvSpPr>
          <p:nvPr>
            <p:ph type="sldNum" sz="quarter" idx="10"/>
          </p:nvPr>
        </p:nvSpPr>
        <p:spPr/>
        <p:txBody>
          <a:bodyPr/>
          <a:lstStyle/>
          <a:p>
            <a:fld id="{D71369F5-D5FA-4334-883A-FC52D7668974}" type="slidenum">
              <a:rPr lang="en-US" smtClean="0"/>
              <a:t>7</a:t>
            </a:fld>
            <a:endParaRPr lang="en-US"/>
          </a:p>
        </p:txBody>
      </p:sp>
    </p:spTree>
    <p:extLst>
      <p:ext uri="{BB962C8B-B14F-4D97-AF65-F5344CB8AC3E}">
        <p14:creationId xmlns:p14="http://schemas.microsoft.com/office/powerpoint/2010/main" val="3622808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yes.</a:t>
            </a:r>
          </a:p>
        </p:txBody>
      </p:sp>
      <p:sp>
        <p:nvSpPr>
          <p:cNvPr id="4" name="Slide Number Placeholder 3"/>
          <p:cNvSpPr>
            <a:spLocks noGrp="1"/>
          </p:cNvSpPr>
          <p:nvPr>
            <p:ph type="sldNum" sz="quarter" idx="10"/>
          </p:nvPr>
        </p:nvSpPr>
        <p:spPr/>
        <p:txBody>
          <a:bodyPr/>
          <a:lstStyle/>
          <a:p>
            <a:fld id="{D71369F5-D5FA-4334-883A-FC52D7668974}" type="slidenum">
              <a:rPr lang="en-US" smtClean="0"/>
              <a:t>8</a:t>
            </a:fld>
            <a:endParaRPr lang="en-US"/>
          </a:p>
        </p:txBody>
      </p:sp>
    </p:spTree>
    <p:extLst>
      <p:ext uri="{BB962C8B-B14F-4D97-AF65-F5344CB8AC3E}">
        <p14:creationId xmlns:p14="http://schemas.microsoft.com/office/powerpoint/2010/main" val="3549229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yes!</a:t>
            </a:r>
            <a:endParaRPr lang="en-US" dirty="0"/>
          </a:p>
        </p:txBody>
      </p:sp>
      <p:sp>
        <p:nvSpPr>
          <p:cNvPr id="4" name="Slide Number Placeholder 3"/>
          <p:cNvSpPr>
            <a:spLocks noGrp="1"/>
          </p:cNvSpPr>
          <p:nvPr>
            <p:ph type="sldNum" sz="quarter" idx="10"/>
          </p:nvPr>
        </p:nvSpPr>
        <p:spPr/>
        <p:txBody>
          <a:bodyPr/>
          <a:lstStyle/>
          <a:p>
            <a:fld id="{D71369F5-D5FA-4334-883A-FC52D7668974}" type="slidenum">
              <a:rPr lang="en-US" smtClean="0"/>
              <a:t>9</a:t>
            </a:fld>
            <a:endParaRPr lang="en-US"/>
          </a:p>
        </p:txBody>
      </p:sp>
    </p:spTree>
    <p:extLst>
      <p:ext uri="{BB962C8B-B14F-4D97-AF65-F5344CB8AC3E}">
        <p14:creationId xmlns:p14="http://schemas.microsoft.com/office/powerpoint/2010/main" val="1932188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final results. This is</a:t>
            </a:r>
            <a:r>
              <a:rPr lang="en-US" baseline="0" dirty="0"/>
              <a:t> all Fridays in 2016 at </a:t>
            </a:r>
            <a:r>
              <a:rPr lang="en-US" baseline="0" dirty="0" err="1"/>
              <a:t>Winstar</a:t>
            </a:r>
            <a:r>
              <a:rPr lang="en-US" baseline="0" dirty="0"/>
              <a:t>. The remarkable thing is that machine learning, not knowing the gap times, was able to separate the cases, and when plotted, we see there is clearly a differentiation between the groups. Our solution will be to come up with data to do throttling on the threshold gap time used to separate player sessions. This will greatly enhance our understanding of play behavior, and give us confidence we are more accurate today than we were in the past.</a:t>
            </a:r>
            <a:endParaRPr lang="en-US" dirty="0"/>
          </a:p>
        </p:txBody>
      </p:sp>
      <p:sp>
        <p:nvSpPr>
          <p:cNvPr id="4" name="Slide Number Placeholder 3"/>
          <p:cNvSpPr>
            <a:spLocks noGrp="1"/>
          </p:cNvSpPr>
          <p:nvPr>
            <p:ph type="sldNum" sz="quarter" idx="10"/>
          </p:nvPr>
        </p:nvSpPr>
        <p:spPr/>
        <p:txBody>
          <a:bodyPr/>
          <a:lstStyle/>
          <a:p>
            <a:fld id="{D71369F5-D5FA-4334-883A-FC52D7668974}" type="slidenum">
              <a:rPr lang="en-US" smtClean="0"/>
              <a:t>10</a:t>
            </a:fld>
            <a:endParaRPr lang="en-US"/>
          </a:p>
        </p:txBody>
      </p:sp>
    </p:spTree>
    <p:extLst>
      <p:ext uri="{BB962C8B-B14F-4D97-AF65-F5344CB8AC3E}">
        <p14:creationId xmlns:p14="http://schemas.microsoft.com/office/powerpoint/2010/main" val="2462289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7/19/2017</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7/19/2017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7/19/2017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7/19/2017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7/19/2017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7/19/2017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7/19/2017</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Player </a:t>
            </a:r>
            <a:r>
              <a:rPr lang="en-US" dirty="0" err="1"/>
              <a:t>Sessionization</a:t>
            </a:r>
            <a:endParaRPr lang="en-US" dirty="0"/>
          </a:p>
        </p:txBody>
      </p:sp>
      <p:sp>
        <p:nvSpPr>
          <p:cNvPr id="3" name="Subtitle 2"/>
          <p:cNvSpPr>
            <a:spLocks noGrp="1"/>
          </p:cNvSpPr>
          <p:nvPr>
            <p:ph type="subTitle" idx="1"/>
          </p:nvPr>
        </p:nvSpPr>
        <p:spPr/>
        <p:txBody>
          <a:bodyPr/>
          <a:lstStyle/>
          <a:p>
            <a:r>
              <a:rPr lang="en-US" dirty="0"/>
              <a:t>Improvement Effort, Summer 2017</a:t>
            </a:r>
          </a:p>
        </p:txBody>
      </p:sp>
    </p:spTree>
    <p:extLst>
      <p:ext uri="{BB962C8B-B14F-4D97-AF65-F5344CB8AC3E}">
        <p14:creationId xmlns:p14="http://schemas.microsoft.com/office/powerpoint/2010/main" val="2047288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2000838" cy="1151965"/>
          </a:xfrm>
        </p:spPr>
        <p:txBody>
          <a:bodyPr>
            <a:normAutofit fontScale="90000"/>
          </a:bodyPr>
          <a:lstStyle/>
          <a:p>
            <a:r>
              <a:rPr lang="en-US" dirty="0"/>
              <a:t>Final </a:t>
            </a:r>
            <a:br>
              <a:rPr lang="en-US" dirty="0"/>
            </a:br>
            <a:r>
              <a:rPr lang="en-US" dirty="0"/>
              <a:t>result</a:t>
            </a:r>
          </a:p>
        </p:txBody>
      </p:sp>
      <p:pic>
        <p:nvPicPr>
          <p:cNvPr id="5" name="Content Placeholder 4"/>
          <p:cNvPicPr>
            <a:picLocks noGrp="1" noChangeAspect="1"/>
          </p:cNvPicPr>
          <p:nvPr>
            <p:ph sz="quarter" idx="13"/>
          </p:nvPr>
        </p:nvPicPr>
        <p:blipFill>
          <a:blip r:embed="rId3"/>
          <a:stretch>
            <a:fillRect/>
          </a:stretch>
        </p:blipFill>
        <p:spPr>
          <a:xfrm>
            <a:off x="6809617" y="108048"/>
            <a:ext cx="4643949" cy="6191934"/>
          </a:xfrm>
        </p:spPr>
      </p:pic>
      <p:sp>
        <p:nvSpPr>
          <p:cNvPr id="6" name="TextBox 5"/>
          <p:cNvSpPr txBox="1"/>
          <p:nvPr/>
        </p:nvSpPr>
        <p:spPr>
          <a:xfrm>
            <a:off x="2790334" y="282804"/>
            <a:ext cx="375186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Good separation between continued and new sessions</a:t>
            </a:r>
          </a:p>
          <a:p>
            <a:pPr marL="285750" indent="-285750">
              <a:buFont typeface="Arial" panose="020B0604020202020204" pitchFamily="34" charset="0"/>
              <a:buChar char="•"/>
            </a:pPr>
            <a:r>
              <a:rPr lang="en-US" dirty="0"/>
              <a:t>Error does not overlap at 1 standard deviation</a:t>
            </a:r>
          </a:p>
          <a:p>
            <a:pPr marL="285750" indent="-285750">
              <a:buFont typeface="Arial" panose="020B0604020202020204" pitchFamily="34" charset="0"/>
              <a:buChar char="•"/>
            </a:pPr>
            <a:r>
              <a:rPr lang="en-US" dirty="0"/>
              <a:t>Error is reduced at peak times due to the large number of observations</a:t>
            </a:r>
          </a:p>
          <a:p>
            <a:pPr marL="285750" indent="-285750">
              <a:buFont typeface="Arial" panose="020B0604020202020204" pitchFamily="34" charset="0"/>
              <a:buChar char="•"/>
            </a:pPr>
            <a:r>
              <a:rPr lang="en-US" dirty="0"/>
              <a:t>The solution is simple to implement</a:t>
            </a:r>
          </a:p>
        </p:txBody>
      </p:sp>
    </p:spTree>
    <p:extLst>
      <p:ext uri="{BB962C8B-B14F-4D97-AF65-F5344CB8AC3E}">
        <p14:creationId xmlns:p14="http://schemas.microsoft.com/office/powerpoint/2010/main" val="4367902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t>
            </a:r>
            <a:r>
              <a:rPr lang="en-US" dirty="0" err="1"/>
              <a:t>sessionization</a:t>
            </a:r>
            <a:r>
              <a:rPr lang="en-US" dirty="0"/>
              <a:t> work</a:t>
            </a:r>
          </a:p>
        </p:txBody>
      </p:sp>
      <p:pic>
        <p:nvPicPr>
          <p:cNvPr id="6" name="Picture Placeholder 5"/>
          <p:cNvPicPr>
            <a:picLocks noGrp="1" noChangeAspect="1"/>
          </p:cNvPicPr>
          <p:nvPr>
            <p:ph type="pic" idx="1"/>
          </p:nvPr>
        </p:nvPicPr>
        <p:blipFill>
          <a:blip r:embed="rId3"/>
          <a:srcRect t="25298" b="25298"/>
          <a:stretch>
            <a:fillRect/>
          </a:stretch>
        </p:blipFill>
        <p:spPr/>
      </p:pic>
      <p:sp>
        <p:nvSpPr>
          <p:cNvPr id="4" name="Text Placeholder 3"/>
          <p:cNvSpPr>
            <a:spLocks noGrp="1"/>
          </p:cNvSpPr>
          <p:nvPr>
            <p:ph type="body" sz="half" idx="2"/>
          </p:nvPr>
        </p:nvSpPr>
        <p:spPr/>
        <p:txBody>
          <a:bodyPr/>
          <a:lstStyle/>
          <a:p>
            <a:r>
              <a:rPr lang="en-US" dirty="0"/>
              <a:t>And where does it fail</a:t>
            </a:r>
          </a:p>
        </p:txBody>
      </p:sp>
    </p:spTree>
    <p:extLst>
      <p:ext uri="{BB962C8B-B14F-4D97-AF65-F5344CB8AC3E}">
        <p14:creationId xmlns:p14="http://schemas.microsoft.com/office/powerpoint/2010/main" val="7832095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Analysis</a:t>
            </a:r>
          </a:p>
        </p:txBody>
      </p:sp>
      <p:pic>
        <p:nvPicPr>
          <p:cNvPr id="5" name="Content Placeholder 4"/>
          <p:cNvPicPr>
            <a:picLocks noGrp="1" noChangeAspect="1"/>
          </p:cNvPicPr>
          <p:nvPr>
            <p:ph sz="quarter" idx="13"/>
          </p:nvPr>
        </p:nvPicPr>
        <p:blipFill>
          <a:blip r:embed="rId3"/>
          <a:stretch>
            <a:fillRect/>
          </a:stretch>
        </p:blipFill>
        <p:spPr>
          <a:xfrm>
            <a:off x="3253666" y="2063750"/>
            <a:ext cx="5259218" cy="3311525"/>
          </a:xfrm>
        </p:spPr>
      </p:pic>
    </p:spTree>
    <p:extLst>
      <p:ext uri="{BB962C8B-B14F-4D97-AF65-F5344CB8AC3E}">
        <p14:creationId xmlns:p14="http://schemas.microsoft.com/office/powerpoint/2010/main" val="38266373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Player similarity</a:t>
            </a:r>
          </a:p>
        </p:txBody>
      </p:sp>
      <p:pic>
        <p:nvPicPr>
          <p:cNvPr id="1030" name="Picture 6"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718" y="2431395"/>
            <a:ext cx="1482540" cy="19572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507" y="2445515"/>
            <a:ext cx="1623040" cy="19289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clker.com/cliparts/1/f/9/4/11949846671265795008people_juliane_krug_08c.svg.h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7954" y="2167774"/>
            <a:ext cx="1243926" cy="2144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clker.com/cliparts/c/8/5/8/11949846661982808509people_juliane_krug_08a.svg.hi.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85747" y="2180348"/>
            <a:ext cx="1242961" cy="21430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www.clker.com/cliparts/c/8/5/8/11949846661982808509people_juliane_krug_08a.svg.hi.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3699" y="2180348"/>
            <a:ext cx="1236632" cy="21321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clker.com/cliparts/8/X/4/R/H/M/woman-m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939" y="2507530"/>
            <a:ext cx="1225654" cy="180494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http://www.clker.com/cliparts/8/X/4/R/H/M/woman-m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0840" y="2518442"/>
            <a:ext cx="1225654" cy="180494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383939" y="4528317"/>
            <a:ext cx="2957467" cy="4272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528524" y="4485588"/>
            <a:ext cx="2957467" cy="42729"/>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681402" y="4485588"/>
            <a:ext cx="1480865" cy="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8306573" y="4442859"/>
            <a:ext cx="2957467" cy="4272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quot;Not Allowed&quot; Symbol 6"/>
          <p:cNvSpPr/>
          <p:nvPr/>
        </p:nvSpPr>
        <p:spPr>
          <a:xfrm>
            <a:off x="4823588" y="4286246"/>
            <a:ext cx="441412" cy="44141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516568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Similarity</a:t>
            </a:r>
          </a:p>
        </p:txBody>
      </p:sp>
      <p:pic>
        <p:nvPicPr>
          <p:cNvPr id="5" name="Picture 4"/>
          <p:cNvPicPr>
            <a:picLocks noChangeAspect="1"/>
          </p:cNvPicPr>
          <p:nvPr/>
        </p:nvPicPr>
        <p:blipFill>
          <a:blip r:embed="rId3"/>
          <a:stretch>
            <a:fillRect/>
          </a:stretch>
        </p:blipFill>
        <p:spPr>
          <a:xfrm>
            <a:off x="6482230" y="302964"/>
            <a:ext cx="4829175" cy="5057775"/>
          </a:xfrm>
          <a:prstGeom prst="rect">
            <a:avLst/>
          </a:prstGeom>
        </p:spPr>
      </p:pic>
      <p:pic>
        <p:nvPicPr>
          <p:cNvPr id="7" name="Picture 6"/>
          <p:cNvPicPr>
            <a:picLocks noChangeAspect="1"/>
          </p:cNvPicPr>
          <p:nvPr/>
        </p:nvPicPr>
        <p:blipFill>
          <a:blip r:embed="rId4"/>
          <a:stretch>
            <a:fillRect/>
          </a:stretch>
        </p:blipFill>
        <p:spPr>
          <a:xfrm>
            <a:off x="685801" y="1837765"/>
            <a:ext cx="3747267" cy="2394870"/>
          </a:xfrm>
          <a:prstGeom prst="rect">
            <a:avLst/>
          </a:prstGeom>
        </p:spPr>
      </p:pic>
    </p:spTree>
    <p:extLst>
      <p:ext uri="{BB962C8B-B14F-4D97-AF65-F5344CB8AC3E}">
        <p14:creationId xmlns:p14="http://schemas.microsoft.com/office/powerpoint/2010/main" val="39514480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Player sessions</a:t>
            </a:r>
          </a:p>
        </p:txBody>
      </p:sp>
      <p:pic>
        <p:nvPicPr>
          <p:cNvPr id="5" name="Picture 4"/>
          <p:cNvPicPr>
            <a:picLocks noChangeAspect="1"/>
          </p:cNvPicPr>
          <p:nvPr/>
        </p:nvPicPr>
        <p:blipFill>
          <a:blip r:embed="rId3"/>
          <a:stretch>
            <a:fillRect/>
          </a:stretch>
        </p:blipFill>
        <p:spPr>
          <a:xfrm>
            <a:off x="6096000" y="685800"/>
            <a:ext cx="4781746" cy="4781746"/>
          </a:xfrm>
          <a:prstGeom prst="rect">
            <a:avLst/>
          </a:prstGeom>
        </p:spPr>
      </p:pic>
      <p:sp>
        <p:nvSpPr>
          <p:cNvPr id="6" name="TextBox 5"/>
          <p:cNvSpPr txBox="1"/>
          <p:nvPr/>
        </p:nvSpPr>
        <p:spPr>
          <a:xfrm>
            <a:off x="685801" y="1837765"/>
            <a:ext cx="5017415" cy="646331"/>
          </a:xfrm>
          <a:prstGeom prst="rect">
            <a:avLst/>
          </a:prstGeom>
          <a:noFill/>
        </p:spPr>
        <p:txBody>
          <a:bodyPr wrap="square" rtlCol="0">
            <a:spAutoFit/>
          </a:bodyPr>
          <a:lstStyle/>
          <a:p>
            <a:r>
              <a:rPr lang="en-US" dirty="0"/>
              <a:t>Player sessions and similarity compared to previous session on the same machine</a:t>
            </a:r>
          </a:p>
        </p:txBody>
      </p:sp>
    </p:spTree>
    <p:extLst>
      <p:ext uri="{BB962C8B-B14F-4D97-AF65-F5344CB8AC3E}">
        <p14:creationId xmlns:p14="http://schemas.microsoft.com/office/powerpoint/2010/main" val="332395101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Was Time a factor?</a:t>
            </a:r>
          </a:p>
        </p:txBody>
      </p:sp>
      <p:pic>
        <p:nvPicPr>
          <p:cNvPr id="5" name="Content Placeholder 4"/>
          <p:cNvPicPr>
            <a:picLocks noGrp="1" noChangeAspect="1"/>
          </p:cNvPicPr>
          <p:nvPr>
            <p:ph sz="quarter" idx="13"/>
          </p:nvPr>
        </p:nvPicPr>
        <p:blipFill>
          <a:blip r:embed="rId3"/>
          <a:stretch>
            <a:fillRect/>
          </a:stretch>
        </p:blipFill>
        <p:spPr>
          <a:xfrm>
            <a:off x="2571750" y="2063750"/>
            <a:ext cx="6623050" cy="3311525"/>
          </a:xfrm>
        </p:spPr>
      </p:pic>
    </p:spTree>
    <p:extLst>
      <p:ext uri="{BB962C8B-B14F-4D97-AF65-F5344CB8AC3E}">
        <p14:creationId xmlns:p14="http://schemas.microsoft.com/office/powerpoint/2010/main" val="422870761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 gaps varied and follow a pattern?</a:t>
            </a:r>
          </a:p>
        </p:txBody>
      </p:sp>
      <p:pic>
        <p:nvPicPr>
          <p:cNvPr id="5" name="Content Placeholder 4"/>
          <p:cNvPicPr>
            <a:picLocks noGrp="1" noChangeAspect="1"/>
          </p:cNvPicPr>
          <p:nvPr>
            <p:ph sz="quarter" idx="13"/>
          </p:nvPr>
        </p:nvPicPr>
        <p:blipFill>
          <a:blip r:embed="rId3"/>
          <a:stretch>
            <a:fillRect/>
          </a:stretch>
        </p:blipFill>
        <p:spPr>
          <a:xfrm>
            <a:off x="2571750" y="2063750"/>
            <a:ext cx="6623050" cy="3311525"/>
          </a:xfrm>
        </p:spPr>
      </p:pic>
    </p:spTree>
    <p:extLst>
      <p:ext uri="{BB962C8B-B14F-4D97-AF65-F5344CB8AC3E}">
        <p14:creationId xmlns:p14="http://schemas.microsoft.com/office/powerpoint/2010/main" val="46519862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distribution change by day?</a:t>
            </a:r>
          </a:p>
        </p:txBody>
      </p:sp>
      <p:pic>
        <p:nvPicPr>
          <p:cNvPr id="5" name="Content Placeholder 4"/>
          <p:cNvPicPr>
            <a:picLocks noGrp="1" noChangeAspect="1"/>
          </p:cNvPicPr>
          <p:nvPr>
            <p:ph sz="quarter" idx="13"/>
          </p:nvPr>
        </p:nvPicPr>
        <p:blipFill>
          <a:blip r:embed="rId3"/>
          <a:stretch>
            <a:fillRect/>
          </a:stretch>
        </p:blipFill>
        <p:spPr>
          <a:xfrm>
            <a:off x="4641453" y="2063750"/>
            <a:ext cx="2483643" cy="3311525"/>
          </a:xfrm>
        </p:spPr>
      </p:pic>
    </p:spTree>
    <p:extLst>
      <p:ext uri="{BB962C8B-B14F-4D97-AF65-F5344CB8AC3E}">
        <p14:creationId xmlns:p14="http://schemas.microsoft.com/office/powerpoint/2010/main" val="77551253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56</TotalTime>
  <Words>593</Words>
  <Application>Microsoft Office PowerPoint</Application>
  <PresentationFormat>Widescreen</PresentationFormat>
  <Paragraphs>35</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Impact</vt:lpstr>
      <vt:lpstr>Main Event</vt:lpstr>
      <vt:lpstr>Player Sessionization</vt:lpstr>
      <vt:lpstr>How does sessionization work</vt:lpstr>
      <vt:lpstr>Bayesian Analysis</vt:lpstr>
      <vt:lpstr>Player similarity</vt:lpstr>
      <vt:lpstr>Cosine Similarity</vt:lpstr>
      <vt:lpstr>Player sessions</vt:lpstr>
      <vt:lpstr>Was Time a factor?</vt:lpstr>
      <vt:lpstr>Are the gaps varied and follow a pattern?</vt:lpstr>
      <vt:lpstr>Do distribution change by day?</vt:lpstr>
      <vt:lpstr>Final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Player Sessionization</dc:title>
  <dc:creator>Mancini, Peter</dc:creator>
  <cp:lastModifiedBy>Mancini, Peter</cp:lastModifiedBy>
  <cp:revision>6</cp:revision>
  <dcterms:created xsi:type="dcterms:W3CDTF">2017-07-19T14:55:04Z</dcterms:created>
  <dcterms:modified xsi:type="dcterms:W3CDTF">2017-07-19T15:51:28Z</dcterms:modified>
</cp:coreProperties>
</file>