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63" r:id="rId4"/>
    <p:sldId id="264" r:id="rId5"/>
    <p:sldId id="262" r:id="rId6"/>
    <p:sldId id="259" r:id="rId7"/>
    <p:sldId id="258" r:id="rId8"/>
    <p:sldId id="25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4135" y="434975"/>
            <a:ext cx="8213090" cy="402209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84150" y="5132705"/>
            <a:ext cx="10782935" cy="14293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v"/>
            </a:pPr>
            <a:r>
              <a:rPr lang="en-US"/>
              <a:t> The most significant parts of an authenticator are typically harder to forge or manipulate without detection, providing a more robust defense against security threats such as replay attacks or data tampering.</a:t>
            </a:r>
            <a:endParaRPr lang="en-US"/>
          </a:p>
          <a:p>
            <a:pPr marL="285750" indent="-285750">
              <a:buFont typeface="Wingdings" panose="05000000000000000000" charset="0"/>
              <a:buChar char="v"/>
            </a:pPr>
            <a:endParaRPr lang="en-US"/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/>
              <a:t>Truncation to MSBs is also aligned with standard practices in cryptographic protocols.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lum bright="6000" contrast="30000"/>
          </a:blip>
          <a:stretch>
            <a:fillRect/>
          </a:stretch>
        </p:blipFill>
        <p:spPr>
          <a:xfrm>
            <a:off x="138430" y="124460"/>
            <a:ext cx="11163935" cy="61093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lum bright="12000" contrast="24000"/>
          </a:blip>
          <a:stretch>
            <a:fillRect/>
          </a:stretch>
        </p:blipFill>
        <p:spPr>
          <a:xfrm>
            <a:off x="193040" y="918845"/>
            <a:ext cx="11064240" cy="51574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lum bright="-6000" contrast="18000"/>
          </a:blip>
          <a:srcRect r="147"/>
          <a:stretch>
            <a:fillRect/>
          </a:stretch>
        </p:blipFill>
        <p:spPr>
          <a:xfrm>
            <a:off x="0" y="0"/>
            <a:ext cx="12043410" cy="67430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75260" y="220980"/>
            <a:ext cx="9339580" cy="34893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800" b="1"/>
              <a:t>The creation of a Secured I-PDU </a:t>
            </a:r>
            <a:endParaRPr lang="en-US" sz="2800" b="1"/>
          </a:p>
          <a:p>
            <a:endParaRPr lang="en-US" sz="2800" b="1"/>
          </a:p>
          <a:p>
            <a:r>
              <a:rPr lang="en-US" sz="2000" b="1"/>
              <a:t>This Process consists of the following six steps:</a:t>
            </a:r>
            <a:endParaRPr lang="en-US" sz="2000"/>
          </a:p>
          <a:p>
            <a:pPr marL="914400" lvl="1" indent="-457200">
              <a:buFont typeface="+mj-lt"/>
              <a:buAutoNum type="arabicParenR"/>
            </a:pPr>
            <a:r>
              <a:rPr lang="en-US" sz="2000"/>
              <a:t>Prepare Secured I-PDU</a:t>
            </a:r>
            <a:endParaRPr lang="en-US" sz="2000"/>
          </a:p>
          <a:p>
            <a:pPr marL="914400" lvl="1" indent="-457200">
              <a:buFont typeface="+mj-lt"/>
              <a:buAutoNum type="arabicParenR"/>
            </a:pPr>
            <a:r>
              <a:rPr lang="en-US" sz="2000"/>
              <a:t>Construct Data for Authenticator</a:t>
            </a:r>
            <a:endParaRPr lang="en-US" sz="2000"/>
          </a:p>
          <a:p>
            <a:pPr marL="914400" lvl="1" indent="-457200">
              <a:buFont typeface="+mj-lt"/>
              <a:buAutoNum type="arabicParenR"/>
            </a:pPr>
            <a:r>
              <a:rPr lang="en-US" sz="2000"/>
              <a:t>Generate Authenticator</a:t>
            </a:r>
            <a:endParaRPr lang="en-US" sz="2000"/>
          </a:p>
          <a:p>
            <a:pPr marL="914400" lvl="1" indent="-457200">
              <a:buFont typeface="+mj-lt"/>
              <a:buAutoNum type="arabicParenR"/>
            </a:pPr>
            <a:r>
              <a:rPr lang="en-US" sz="2000"/>
              <a:t>Construct Secured I-PDU</a:t>
            </a:r>
            <a:endParaRPr lang="en-US" sz="2000"/>
          </a:p>
          <a:p>
            <a:pPr marL="914400" lvl="1" indent="-457200">
              <a:buFont typeface="+mj-lt"/>
              <a:buAutoNum type="arabicParenR"/>
            </a:pPr>
            <a:r>
              <a:rPr lang="en-US" sz="2000"/>
              <a:t>Increment Freshness Counter</a:t>
            </a:r>
            <a:endParaRPr lang="en-US" sz="2000"/>
          </a:p>
          <a:p>
            <a:pPr marL="914400" lvl="1" indent="-457200">
              <a:buFont typeface="+mj-lt"/>
              <a:buAutoNum type="arabicParenR"/>
            </a:pPr>
            <a:r>
              <a:rPr lang="en-US" sz="2000"/>
              <a:t>Broadcast Secured I-PDU</a:t>
            </a:r>
            <a:endParaRPr lang="en-US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ext Box 6"/>
          <p:cNvSpPr txBox="1"/>
          <p:nvPr/>
        </p:nvSpPr>
        <p:spPr>
          <a:xfrm>
            <a:off x="256540" y="311785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 b="1">
                <a:sym typeface="+mn-ea"/>
              </a:rPr>
              <a:t>Calculated MAC</a:t>
            </a:r>
            <a:endParaRPr lang="en-US" sz="2800" b="1"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256540" y="1432560"/>
            <a:ext cx="11724005" cy="3490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The data, on which the Authenticator is calculated: </a:t>
            </a:r>
            <a:endParaRPr lang="en-US"/>
          </a:p>
          <a:p>
            <a:endParaRPr lang="en-US" sz="1000"/>
          </a:p>
          <a:p>
            <a:pPr marL="800100" lvl="1" indent="-342900" algn="l">
              <a:buClrTx/>
              <a:buSzPct val="160000"/>
              <a:buFont typeface="Arial" panose="020B0604020202020204" pitchFamily="34" charset="0"/>
              <a:buChar char="•"/>
            </a:pPr>
            <a:r>
              <a:rPr lang="en-US"/>
              <a:t>the Data Identifier of the Secured I-PDU (parameter SecOCDataId)</a:t>
            </a:r>
            <a:endParaRPr lang="en-US"/>
          </a:p>
          <a:p>
            <a:pPr marL="800100" lvl="1" indent="-342900" algn="l">
              <a:buClrTx/>
              <a:buSzPct val="160000"/>
              <a:buFont typeface="Arial" panose="020B0604020202020204" pitchFamily="34" charset="0"/>
              <a:buChar char="•"/>
            </a:pPr>
            <a:r>
              <a:rPr lang="en-US"/>
              <a:t>Authentic I-PDU data</a:t>
            </a:r>
            <a:endParaRPr lang="en-US"/>
          </a:p>
          <a:p>
            <a:pPr marL="800100" lvl="1" indent="-342900">
              <a:buSzPct val="160000"/>
              <a:buFont typeface="Arial" panose="020B0604020202020204" pitchFamily="34" charset="0"/>
              <a:buChar char="•"/>
            </a:pPr>
            <a:r>
              <a:rPr lang="en-US"/>
              <a:t>the Complete Freshness Value.</a:t>
            </a:r>
            <a:endParaRPr lang="en-US"/>
          </a:p>
          <a:p>
            <a:pPr marL="800100" lvl="1" indent="-342900">
              <a:buSzPct val="160000"/>
              <a:buFont typeface="Arial" panose="020B0604020202020204" pitchFamily="34" charset="0"/>
              <a:buChar char="•"/>
            </a:pPr>
            <a:endParaRPr lang="en-US"/>
          </a:p>
          <a:p>
            <a:pPr marL="0" lvl="1" algn="l">
              <a:buClrTx/>
              <a:buSzTx/>
              <a:buFontTx/>
            </a:pPr>
            <a:r>
              <a:rPr lang="en-US">
                <a:sym typeface="+mn-ea"/>
              </a:rPr>
              <a:t>These are concatenated together respectively to make up the bit array that is passed into the authentication algorithm for Authenticator generation/verification.</a:t>
            </a:r>
            <a:endParaRPr lang="en-US">
              <a:sym typeface="+mn-ea"/>
            </a:endParaRPr>
          </a:p>
          <a:p>
            <a:pPr marL="0" lvl="1" algn="l">
              <a:buClrTx/>
              <a:buSzTx/>
              <a:buFontTx/>
            </a:pPr>
            <a:endParaRPr lang="en-US">
              <a:sym typeface="+mn-ea"/>
            </a:endParaRPr>
          </a:p>
          <a:p>
            <a:pPr marL="0" lvl="1" algn="l">
              <a:buClrTx/>
              <a:buSzTx/>
              <a:buFontTx/>
            </a:pPr>
            <a:r>
              <a:rPr lang="en-US">
                <a:sym typeface="+mn-ea"/>
              </a:rPr>
              <a:t>Data Id = </a:t>
            </a:r>
            <a:r>
              <a:rPr lang="en-US">
                <a:sym typeface="+mn-ea"/>
              </a:rPr>
              <a:t>16-bit </a:t>
            </a:r>
            <a:endParaRPr lang="en-US">
              <a:sym typeface="+mn-ea"/>
            </a:endParaRPr>
          </a:p>
          <a:p>
            <a:pPr marL="0" lvl="1" algn="l">
              <a:buClrTx/>
              <a:buSzTx/>
              <a:buFontTx/>
            </a:pPr>
            <a:endParaRPr lang="en-US" b="1">
              <a:sym typeface="+mn-ea"/>
            </a:endParaRPr>
          </a:p>
          <a:p>
            <a:pPr marL="0" lvl="1" algn="l">
              <a:buClrTx/>
              <a:buSzTx/>
              <a:buFontTx/>
            </a:pPr>
            <a:r>
              <a:rPr lang="en-US" b="1">
                <a:sym typeface="+mn-ea"/>
              </a:rPr>
              <a:t>DataToAuthenticator</a:t>
            </a:r>
            <a:r>
              <a:rPr lang="en-US">
                <a:sym typeface="+mn-ea"/>
              </a:rPr>
              <a:t> = </a:t>
            </a:r>
            <a:r>
              <a:rPr lang="en-US" u="sng">
                <a:sym typeface="+mn-ea"/>
              </a:rPr>
              <a:t>Data Identifier</a:t>
            </a:r>
            <a:r>
              <a:rPr lang="en-US">
                <a:sym typeface="+mn-ea"/>
              </a:rPr>
              <a:t>  </a:t>
            </a:r>
            <a:r>
              <a:rPr lang="en-US" b="1">
                <a:sym typeface="+mn-ea"/>
              </a:rPr>
              <a:t>|</a:t>
            </a:r>
            <a:r>
              <a:rPr lang="en-US">
                <a:sym typeface="+mn-ea"/>
              </a:rPr>
              <a:t>  </a:t>
            </a:r>
            <a:r>
              <a:rPr lang="en-US" u="sng">
                <a:sym typeface="+mn-ea"/>
              </a:rPr>
              <a:t>secured part of the Authentic I-PDU </a:t>
            </a:r>
            <a:r>
              <a:rPr lang="en-US">
                <a:sym typeface="+mn-ea"/>
              </a:rPr>
              <a:t> </a:t>
            </a:r>
            <a:r>
              <a:rPr lang="en-US" b="1">
                <a:sym typeface="+mn-ea"/>
              </a:rPr>
              <a:t>|</a:t>
            </a:r>
            <a:r>
              <a:rPr lang="en-US">
                <a:sym typeface="+mn-ea"/>
              </a:rPr>
              <a:t>  </a:t>
            </a:r>
            <a:r>
              <a:rPr lang="en-US" u="sng">
                <a:sym typeface="+mn-ea"/>
              </a:rPr>
              <a:t>Complete Freshness Value</a:t>
            </a:r>
            <a:r>
              <a:rPr lang="en-US">
                <a:sym typeface="+mn-ea"/>
              </a:rPr>
              <a:t>.</a:t>
            </a:r>
            <a:endParaRPr lang="en-US"/>
          </a:p>
          <a:p>
            <a:pPr marL="800100" lvl="1" indent="-342900">
              <a:buSzPct val="160000"/>
              <a:buFont typeface="Arial" panose="020B0604020202020204" pitchFamily="34" charset="0"/>
              <a:buChar char="•"/>
            </a:pPr>
            <a:endParaRPr lang="en-US"/>
          </a:p>
          <a:p>
            <a:pPr marL="800100" lvl="1" indent="-342900">
              <a:buSzPct val="160000"/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148590" y="5692775"/>
            <a:ext cx="118319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/>
              <a:t>SecuredPDU </a:t>
            </a:r>
            <a:r>
              <a:rPr lang="en-US" sz="2000"/>
              <a:t>= SecuredIPDUHeader </a:t>
            </a:r>
            <a:r>
              <a:rPr lang="en-US"/>
              <a:t>(optional)</a:t>
            </a:r>
            <a:r>
              <a:rPr lang="en-US" sz="2000"/>
              <a:t> | AuthenticIPDU | FreshnessValue (optional) | Authenticator </a:t>
            </a:r>
            <a:r>
              <a:rPr lang="en-US"/>
              <a:t>(MAC)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233045" y="1080770"/>
            <a:ext cx="11725910" cy="20447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v"/>
            </a:pPr>
            <a:r>
              <a:rPr lang="en-US"/>
              <a:t>Depending on the authentication algorithm used to generate the Authenticator, it may be possible to truncate the resulting Authenticator (e.g.  MAC) generated by the authentication algorithm. </a:t>
            </a:r>
            <a:endParaRPr lang="en-US"/>
          </a:p>
          <a:p>
            <a:pPr indent="0">
              <a:buFont typeface="Wingdings" panose="05000000000000000000" charset="0"/>
              <a:buNone/>
            </a:pPr>
            <a:endParaRPr lang="en-US"/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/>
              <a:t>Truncation may be desired when the message payload is limited in length and does not have sufficient space to include the full Authenticator.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221615" y="165735"/>
            <a:ext cx="62547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/>
              <a:t>Notes</a:t>
            </a:r>
            <a:endParaRPr lang="en-US" sz="3200" b="1"/>
          </a:p>
        </p:txBody>
      </p:sp>
      <p:sp>
        <p:nvSpPr>
          <p:cNvPr id="7" name="Text Box 6"/>
          <p:cNvSpPr txBox="1"/>
          <p:nvPr/>
        </p:nvSpPr>
        <p:spPr>
          <a:xfrm>
            <a:off x="221615" y="2920365"/>
            <a:ext cx="11004550" cy="17341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v"/>
            </a:pPr>
            <a:r>
              <a:rPr lang="en-US"/>
              <a:t>In case a MAC is used, it is possible to transmit and compare only parts of the MAC. </a:t>
            </a:r>
            <a:endParaRPr lang="en-US"/>
          </a:p>
          <a:p>
            <a:pPr indent="0">
              <a:buFont typeface="Wingdings" panose="05000000000000000000" charset="0"/>
              <a:buNone/>
            </a:pPr>
            <a:r>
              <a:rPr lang="en-US"/>
              <a:t>      This is known as MAC truncation. </a:t>
            </a:r>
            <a:endParaRPr lang="en-US"/>
          </a:p>
          <a:p>
            <a:pPr indent="0">
              <a:buFont typeface="Wingdings" panose="05000000000000000000" charset="0"/>
              <a:buNone/>
            </a:pPr>
            <a:r>
              <a:rPr lang="en-US"/>
              <a:t>      However, this results in a lower security level at least for forgery of single MACs. </a:t>
            </a:r>
            <a:endParaRPr lang="en-US"/>
          </a:p>
          <a:p>
            <a:pPr indent="0">
              <a:buFont typeface="Wingdings" panose="05000000000000000000" charset="0"/>
              <a:buNone/>
            </a:pPr>
            <a:endParaRPr lang="en-US"/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/>
              <a:t>While we propose to always use a key length of at least 128 bits, a MAC truncation can be beneficial.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1749</Words>
  <Application>WPS Presentation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SimSun</vt:lpstr>
      <vt:lpstr>Wingdings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user</cp:lastModifiedBy>
  <cp:revision>2</cp:revision>
  <dcterms:created xsi:type="dcterms:W3CDTF">2024-04-29T05:47:00Z</dcterms:created>
  <dcterms:modified xsi:type="dcterms:W3CDTF">2024-04-29T06:07:07Z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2B8B4B5E24BC43AAA172D7EAF21EFCB6_12</vt:lpwstr>
  </property>
  <property fmtid="{D5CDD505-2E9C-101B-9397-08002B2CF9AE}" pid="3" name="KSOProductBuildVer">
    <vt:lpwstr>1033-12.2.0.16731</vt:lpwstr>
  </property>
</Properties>
</file>