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03" r:id="rId9"/>
    <p:sldId id="305" r:id="rId10"/>
    <p:sldId id="306" r:id="rId11"/>
    <p:sldId id="307" r:id="rId12"/>
    <p:sldId id="308" r:id="rId13"/>
    <p:sldId id="309"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Sania" userId="9310314f1e8c88ac" providerId="LiveId" clId="{91B48D47-6FB6-4E1B-A4B8-894EC1894742}"/>
    <pc:docChg chg="delSld">
      <pc:chgData name="Neda Sania" userId="9310314f1e8c88ac" providerId="LiveId" clId="{91B48D47-6FB6-4E1B-A4B8-894EC1894742}" dt="2024-01-21T18:30:40.379" v="0" actId="2696"/>
      <pc:docMkLst>
        <pc:docMk/>
      </pc:docMkLst>
      <pc:sldChg chg="del">
        <pc:chgData name="Neda Sania" userId="9310314f1e8c88ac" providerId="LiveId" clId="{91B48D47-6FB6-4E1B-A4B8-894EC1894742}" dt="2024-01-21T18:30:40.379" v="0" actId="2696"/>
        <pc:sldMkLst>
          <pc:docMk/>
          <pc:sldMk cId="1995356210" sldId="31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556797"/>
            <a:ext cx="3214307" cy="2901694"/>
          </a:xfrm>
        </p:spPr>
        <p:txBody>
          <a:bodyPr anchor="b">
            <a:normAutofit/>
          </a:bodyPr>
          <a:lstStyle/>
          <a:p>
            <a:r>
              <a:rPr lang="en-US" sz="3600" dirty="0"/>
              <a:t>Project: Analyses of Customer Service Data</a:t>
            </a:r>
            <a:endParaRPr lang="en-US" sz="16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Neda </a:t>
            </a:r>
            <a:r>
              <a:rPr lang="en-US" sz="1600" dirty="0" err="1"/>
              <a:t>sania</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8818-F722-E95F-2F8D-04B057618524}"/>
              </a:ext>
            </a:extLst>
          </p:cNvPr>
          <p:cNvSpPr>
            <a:spLocks noGrp="1"/>
          </p:cNvSpPr>
          <p:nvPr>
            <p:ph type="title"/>
          </p:nvPr>
        </p:nvSpPr>
        <p:spPr/>
        <p:txBody>
          <a:bodyPr/>
          <a:lstStyle/>
          <a:p>
            <a:r>
              <a:rPr lang="en-US" b="0" i="0" dirty="0">
                <a:solidFill>
                  <a:srgbClr val="374151"/>
                </a:solidFill>
                <a:effectLst/>
                <a:latin typeface="Söhne"/>
              </a:rPr>
              <a:t>The Service Response Time Analysis</a:t>
            </a:r>
            <a:endParaRPr lang="en-IN" dirty="0"/>
          </a:p>
        </p:txBody>
      </p:sp>
      <p:sp>
        <p:nvSpPr>
          <p:cNvPr id="3" name="Content Placeholder 2">
            <a:extLst>
              <a:ext uri="{FF2B5EF4-FFF2-40B4-BE49-F238E27FC236}">
                <a16:creationId xmlns:a16="http://schemas.microsoft.com/office/drawing/2014/main" id="{61952C04-A7F0-9867-917F-97202831AD2D}"/>
              </a:ext>
            </a:extLst>
          </p:cNvPr>
          <p:cNvSpPr>
            <a:spLocks noGrp="1"/>
          </p:cNvSpPr>
          <p:nvPr>
            <p:ph idx="1"/>
          </p:nvPr>
        </p:nvSpPr>
        <p:spPr/>
        <p:txBody>
          <a:bodyPr/>
          <a:lstStyle/>
          <a:p>
            <a:r>
              <a:rPr lang="en-US" b="0" i="0" dirty="0">
                <a:solidFill>
                  <a:srgbClr val="374151"/>
                </a:solidFill>
                <a:effectLst/>
                <a:latin typeface="Söhne"/>
              </a:rPr>
              <a:t>The Service Response Time Analysis reveals distinct channel preferences across call centers. Baltimore/MD emphasizes the Call-Center channel, while Chicago/IL engages significantly in both Call-Center and Chatbot channels. Denver/CO maintains a balanced distribution, and Los Angeles/CA shows widespread interaction, particularly in Call-Center and Chatbot channels. To enhance overall customer service efficiency, tailoring response strategies to channel popularity is crucial. Continuous monitoring and targeted improvements, especially in high-traffic channels, can optimize service delivery.</a:t>
            </a:r>
            <a:endParaRPr lang="en-IN" dirty="0"/>
          </a:p>
        </p:txBody>
      </p:sp>
    </p:spTree>
    <p:extLst>
      <p:ext uri="{BB962C8B-B14F-4D97-AF65-F5344CB8AC3E}">
        <p14:creationId xmlns:p14="http://schemas.microsoft.com/office/powerpoint/2010/main" val="300548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5891-84B3-D83B-C824-D63B9A7BECF1}"/>
              </a:ext>
            </a:extLst>
          </p:cNvPr>
          <p:cNvSpPr>
            <a:spLocks noGrp="1"/>
          </p:cNvSpPr>
          <p:nvPr>
            <p:ph type="title"/>
          </p:nvPr>
        </p:nvSpPr>
        <p:spPr/>
        <p:txBody>
          <a:bodyPr/>
          <a:lstStyle/>
          <a:p>
            <a:r>
              <a:rPr lang="en-IN" b="1" i="0" dirty="0">
                <a:effectLst/>
                <a:latin typeface="Söhne"/>
              </a:rPr>
              <a:t>Conclusion</a:t>
            </a:r>
            <a:endParaRPr lang="en-IN" dirty="0"/>
          </a:p>
        </p:txBody>
      </p:sp>
      <p:sp>
        <p:nvSpPr>
          <p:cNvPr id="3" name="Content Placeholder 2">
            <a:extLst>
              <a:ext uri="{FF2B5EF4-FFF2-40B4-BE49-F238E27FC236}">
                <a16:creationId xmlns:a16="http://schemas.microsoft.com/office/drawing/2014/main" id="{412700B3-250F-A2FF-21AE-70A754FC2956}"/>
              </a:ext>
            </a:extLst>
          </p:cNvPr>
          <p:cNvSpPr>
            <a:spLocks noGrp="1"/>
          </p:cNvSpPr>
          <p:nvPr>
            <p:ph idx="1"/>
          </p:nvPr>
        </p:nvSpPr>
        <p:spPr/>
        <p:txBody>
          <a:bodyPr/>
          <a:lstStyle/>
          <a:p>
            <a:r>
              <a:rPr lang="en-US" b="0" i="0" dirty="0">
                <a:solidFill>
                  <a:srgbClr val="374151"/>
                </a:solidFill>
                <a:effectLst/>
                <a:latin typeface="Söhne"/>
              </a:rPr>
              <a:t>The comprehensive analysis of customer service data reveals valuable insights that can guide strategic improvements and enhance overall customer satisfaction. Regional variations in sentiment distributions and average CSAT scores highlight the importance of tailored approaches for different call centers. Notable trends in response times across channels and reasons emphasize the need for targeted optimizations. Customer segmentation based on demographics, behavior, and preferences provides a foundation for personalized service strategies. The identified patterns and trends offer opportunities for process improvements and innovative service offerings. To achieve sustained success, continuous monitoring and adaptive strategies are essential, ensuring a customer-centric approach that evolves with changing preferences and expectations.</a:t>
            </a:r>
            <a:endParaRPr lang="en-IN" dirty="0"/>
          </a:p>
        </p:txBody>
      </p:sp>
    </p:spTree>
    <p:extLst>
      <p:ext uri="{BB962C8B-B14F-4D97-AF65-F5344CB8AC3E}">
        <p14:creationId xmlns:p14="http://schemas.microsoft.com/office/powerpoint/2010/main" val="238843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76BD-5B2E-002B-5D46-AE593B31CD60}"/>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80C7FAA4-42DA-3A1B-2BF5-9920193A2EFE}"/>
              </a:ext>
            </a:extLst>
          </p:cNvPr>
          <p:cNvSpPr>
            <a:spLocks noGrp="1"/>
          </p:cNvSpPr>
          <p:nvPr>
            <p:ph idx="1"/>
          </p:nvPr>
        </p:nvSpPr>
        <p:spPr/>
        <p:txBody>
          <a:bodyPr/>
          <a:lstStyle/>
          <a:p>
            <a:pPr algn="just"/>
            <a:r>
              <a:rPr lang="en-US" dirty="0"/>
              <a:t>This project endeavors to elevate customer service standards through a comprehensive analysis of historical customer interactions. Leveraging a dataset encompassing customer details, sentiment analysis, CSAT scores, and service-related metrics, I will employ Excel to identify trends, patterns, and areas for improvement. By scrutinizing key performance indicators, such as response times and preferred service channels, the aim is to gain actionable insights that will guide strategic decision-making. The ultimate goal is to refine customer service processes, address pain points, and uncover innovative service offerings, thereby fostering an environment that consistently exceeds customer expectations.</a:t>
            </a:r>
          </a:p>
          <a:p>
            <a:endParaRPr lang="en-IN" dirty="0"/>
          </a:p>
        </p:txBody>
      </p:sp>
    </p:spTree>
    <p:extLst>
      <p:ext uri="{BB962C8B-B14F-4D97-AF65-F5344CB8AC3E}">
        <p14:creationId xmlns:p14="http://schemas.microsoft.com/office/powerpoint/2010/main" val="3921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9F50-57A8-8A13-2294-902CE222C127}"/>
              </a:ext>
            </a:extLst>
          </p:cNvPr>
          <p:cNvSpPr>
            <a:spLocks noGrp="1"/>
          </p:cNvSpPr>
          <p:nvPr>
            <p:ph type="title"/>
          </p:nvPr>
        </p:nvSpPr>
        <p:spPr>
          <a:xfrm>
            <a:off x="1277470" y="286603"/>
            <a:ext cx="9878209" cy="2725538"/>
          </a:xfrm>
        </p:spPr>
        <p:txBody>
          <a:bodyPr>
            <a:normAutofit/>
          </a:bodyPr>
          <a:lstStyle/>
          <a:p>
            <a:pPr algn="ctr"/>
            <a:r>
              <a:rPr lang="en-IN" b="1" i="0" dirty="0">
                <a:solidFill>
                  <a:srgbClr val="374151"/>
                </a:solidFill>
                <a:effectLst/>
                <a:latin typeface="Söhne"/>
              </a:rPr>
              <a:t>Project Overview</a:t>
            </a:r>
            <a:br>
              <a:rPr lang="en-IN" b="0" i="0" dirty="0">
                <a:solidFill>
                  <a:srgbClr val="374151"/>
                </a:solidFill>
                <a:effectLst/>
                <a:latin typeface="Söhne"/>
              </a:rPr>
            </a:br>
            <a:br>
              <a:rPr lang="en-IN" b="0" i="0" dirty="0">
                <a:solidFill>
                  <a:srgbClr val="374151"/>
                </a:solidFill>
                <a:effectLst/>
                <a:latin typeface="Söhne"/>
              </a:rPr>
            </a:br>
            <a:br>
              <a:rPr lang="en-IN"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4DB2758C-39D2-B182-3055-8BF79DABAF30}"/>
              </a:ext>
            </a:extLst>
          </p:cNvPr>
          <p:cNvSpPr>
            <a:spLocks noGrp="1"/>
          </p:cNvSpPr>
          <p:nvPr>
            <p:ph idx="1"/>
          </p:nvPr>
        </p:nvSpPr>
        <p:spPr>
          <a:xfrm>
            <a:off x="914400" y="2108201"/>
            <a:ext cx="10241280" cy="4104340"/>
          </a:xfrm>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Söhne"/>
              </a:rPr>
              <a:t>Sentiment analysis results are present, offering insights into the positive, negative, or neutral expressions conveyed by customers.</a:t>
            </a:r>
          </a:p>
          <a:p>
            <a:pPr algn="l">
              <a:buFont typeface="Arial" panose="020B0604020202020204" pitchFamily="34" charset="0"/>
              <a:buChar char="•"/>
            </a:pPr>
            <a:r>
              <a:rPr lang="en-US" b="0" i="0" dirty="0">
                <a:solidFill>
                  <a:srgbClr val="374151"/>
                </a:solidFill>
                <a:effectLst/>
                <a:latin typeface="Söhne"/>
              </a:rPr>
              <a:t>Customer Satisfaction (CSAT) scores are recorded, providing a measurable indicator of customer contentment.</a:t>
            </a:r>
          </a:p>
          <a:p>
            <a:pPr algn="l">
              <a:buFont typeface="Arial" panose="020B0604020202020204" pitchFamily="34" charset="0"/>
              <a:buChar char="•"/>
            </a:pPr>
            <a:r>
              <a:rPr lang="en-US" b="0" i="0" dirty="0">
                <a:solidFill>
                  <a:srgbClr val="374151"/>
                </a:solidFill>
                <a:effectLst/>
                <a:latin typeface="Söhne"/>
              </a:rPr>
              <a:t>Timestamps accompany each interaction, facilitating temporal analysis and trend identification.</a:t>
            </a:r>
          </a:p>
          <a:p>
            <a:pPr algn="l">
              <a:buFont typeface="Arial" panose="020B0604020202020204" pitchFamily="34" charset="0"/>
              <a:buChar char="•"/>
            </a:pPr>
            <a:r>
              <a:rPr lang="en-US" b="0" i="0" dirty="0">
                <a:solidFill>
                  <a:srgbClr val="374151"/>
                </a:solidFill>
                <a:effectLst/>
                <a:latin typeface="Söhne"/>
              </a:rPr>
              <a:t>Reasons for customer interactions are documented, offering a glimpse into prevalent themes and concerns.</a:t>
            </a:r>
          </a:p>
          <a:p>
            <a:pPr algn="l">
              <a:buFont typeface="Arial" panose="020B0604020202020204" pitchFamily="34" charset="0"/>
              <a:buChar char="•"/>
            </a:pPr>
            <a:r>
              <a:rPr lang="en-US" b="0" i="0" dirty="0">
                <a:solidFill>
                  <a:srgbClr val="374151"/>
                </a:solidFill>
                <a:effectLst/>
                <a:latin typeface="Söhne"/>
              </a:rPr>
              <a:t>Communication channels, ranging from call centers to chatbots, are identified to understand customer preferences.</a:t>
            </a:r>
          </a:p>
          <a:p>
            <a:pPr algn="l">
              <a:buFont typeface="Arial" panose="020B0604020202020204" pitchFamily="34" charset="0"/>
              <a:buChar char="•"/>
            </a:pPr>
            <a:r>
              <a:rPr lang="en-US" b="0" i="0" dirty="0">
                <a:solidFill>
                  <a:srgbClr val="374151"/>
                </a:solidFill>
                <a:effectLst/>
                <a:latin typeface="Söhne"/>
              </a:rPr>
              <a:t>The dataset's comprehensive nature enables a holistic exploration of customer behavior, sentiment patterns, and satisfaction levels.</a:t>
            </a:r>
          </a:p>
          <a:p>
            <a:pPr algn="l">
              <a:buFont typeface="Arial" panose="020B0604020202020204" pitchFamily="34" charset="0"/>
              <a:buChar char="•"/>
            </a:pPr>
            <a:r>
              <a:rPr lang="en-US" b="0" i="0" dirty="0">
                <a:solidFill>
                  <a:srgbClr val="374151"/>
                </a:solidFill>
                <a:effectLst/>
                <a:latin typeface="Söhne"/>
              </a:rPr>
              <a:t>This rich source of information equips us with actionable insights to optimize service delivery and enhance the overall customer experience.</a:t>
            </a:r>
          </a:p>
          <a:p>
            <a:pPr algn="just"/>
            <a:endParaRPr lang="en-IN" dirty="0"/>
          </a:p>
        </p:txBody>
      </p:sp>
    </p:spTree>
    <p:extLst>
      <p:ext uri="{BB962C8B-B14F-4D97-AF65-F5344CB8AC3E}">
        <p14:creationId xmlns:p14="http://schemas.microsoft.com/office/powerpoint/2010/main" val="57565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FA3C-F3E6-6DAF-E17E-93B4722332E2}"/>
              </a:ext>
            </a:extLst>
          </p:cNvPr>
          <p:cNvSpPr>
            <a:spLocks noGrp="1"/>
          </p:cNvSpPr>
          <p:nvPr>
            <p:ph type="title"/>
          </p:nvPr>
        </p:nvSpPr>
        <p:spPr/>
        <p:txBody>
          <a:bodyPr>
            <a:normAutofit fontScale="90000"/>
          </a:bodyPr>
          <a:lstStyle/>
          <a:p>
            <a:r>
              <a:rPr lang="en-US" b="1" i="0" dirty="0">
                <a:effectLst/>
                <a:latin typeface="Söhne"/>
              </a:rPr>
              <a:t>Customer Sentiment Breakdown: Quantifying Interactions Across Sentiment Categories</a:t>
            </a:r>
            <a:endParaRPr lang="en-IN" dirty="0"/>
          </a:p>
        </p:txBody>
      </p:sp>
      <p:sp>
        <p:nvSpPr>
          <p:cNvPr id="3" name="Content Placeholder 2">
            <a:extLst>
              <a:ext uri="{FF2B5EF4-FFF2-40B4-BE49-F238E27FC236}">
                <a16:creationId xmlns:a16="http://schemas.microsoft.com/office/drawing/2014/main" id="{5066A5DE-7D01-B81B-DB34-C92223496C21}"/>
              </a:ext>
            </a:extLst>
          </p:cNvPr>
          <p:cNvSpPr>
            <a:spLocks noGrp="1"/>
          </p:cNvSpPr>
          <p:nvPr>
            <p:ph idx="1"/>
          </p:nvPr>
        </p:nvSpPr>
        <p:spPr/>
        <p:txBody>
          <a:bodyPr/>
          <a:lstStyle/>
          <a:p>
            <a:br>
              <a:rPr lang="en-US" dirty="0"/>
            </a:br>
            <a:r>
              <a:rPr lang="en-US" b="0" i="0" dirty="0">
                <a:solidFill>
                  <a:srgbClr val="374151"/>
                </a:solidFill>
                <a:effectLst/>
                <a:latin typeface="Söhne"/>
              </a:rPr>
              <a:t>This data presents a quantitative breakdown of customer sentiments, categorizing interactions into Negative, Very Negative, Neutral, Positive, and Very Positive sentiments. The counts for each sentiment category reveal the distribution of customer feedback. The highest count is observed in the Negative sentiment, followed by Neutral and Very Negative sentiments. Positive and Very Positive sentiments, while generally favorable, are comparatively lower. This breakdown provides a quick insight into the overall sentiment landscape of customer interactions, offering valuable information for targeted improvements and strategic decision-making.</a:t>
            </a:r>
            <a:endParaRPr lang="en-IN" dirty="0"/>
          </a:p>
        </p:txBody>
      </p:sp>
    </p:spTree>
    <p:extLst>
      <p:ext uri="{BB962C8B-B14F-4D97-AF65-F5344CB8AC3E}">
        <p14:creationId xmlns:p14="http://schemas.microsoft.com/office/powerpoint/2010/main" val="326233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6B7E-FFAE-CE71-51B4-13385E79D554}"/>
              </a:ext>
            </a:extLst>
          </p:cNvPr>
          <p:cNvSpPr>
            <a:spLocks noGrp="1"/>
          </p:cNvSpPr>
          <p:nvPr>
            <p:ph type="title"/>
          </p:nvPr>
        </p:nvSpPr>
        <p:spPr/>
        <p:txBody>
          <a:bodyPr/>
          <a:lstStyle/>
          <a:p>
            <a:r>
              <a:rPr lang="en-IN" b="0" i="0" dirty="0">
                <a:solidFill>
                  <a:srgbClr val="374151"/>
                </a:solidFill>
                <a:effectLst/>
                <a:latin typeface="Söhne"/>
              </a:rPr>
              <a:t>Sentiment Analysis Overview:</a:t>
            </a:r>
            <a:endParaRPr lang="en-IN" dirty="0"/>
          </a:p>
        </p:txBody>
      </p:sp>
      <p:sp>
        <p:nvSpPr>
          <p:cNvPr id="3" name="Content Placeholder 2">
            <a:extLst>
              <a:ext uri="{FF2B5EF4-FFF2-40B4-BE49-F238E27FC236}">
                <a16:creationId xmlns:a16="http://schemas.microsoft.com/office/drawing/2014/main" id="{0434E035-4891-8D5A-5BF4-6D6F296DE6F6}"/>
              </a:ext>
            </a:extLst>
          </p:cNvPr>
          <p:cNvSpPr>
            <a:spLocks noGrp="1"/>
          </p:cNvSpPr>
          <p:nvPr>
            <p:ph idx="1"/>
          </p:nvPr>
        </p:nvSpPr>
        <p:spPr/>
        <p:txBody>
          <a:bodyPr/>
          <a:lstStyle/>
          <a:p>
            <a:br>
              <a:rPr lang="en-US" dirty="0"/>
            </a:br>
            <a:r>
              <a:rPr lang="en-US" b="0" i="0" dirty="0">
                <a:solidFill>
                  <a:srgbClr val="374151"/>
                </a:solidFill>
                <a:effectLst/>
                <a:latin typeface="Söhne"/>
              </a:rPr>
              <a:t>This pivot table presents a comprehensive breakdown of customer sentiments across various service channels and reasons for interaction. The rows represent distinct call centers or interaction types, while the columns categorize sentiments, including Negative, Neutral, Positive, Very Negative, and Very Positive. The values within each cell denote the count of interactions falling within the corresponding category. The approach involves aggregating sentiment data to discern patterns and trends, enabling a granular understanding of customer satisfaction levels and emotional tones associated with different service channels and interaction reasons. This consolidated view aids in identifying areas that may require attention or improvement, guiding strategic decisions to enhance overall customer experience and service quality.</a:t>
            </a:r>
            <a:endParaRPr lang="en-IN" dirty="0"/>
          </a:p>
        </p:txBody>
      </p:sp>
    </p:spTree>
    <p:extLst>
      <p:ext uri="{BB962C8B-B14F-4D97-AF65-F5344CB8AC3E}">
        <p14:creationId xmlns:p14="http://schemas.microsoft.com/office/powerpoint/2010/main" val="4576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0DF4-B0C3-46DE-7142-B8CB267397CA}"/>
              </a:ext>
            </a:extLst>
          </p:cNvPr>
          <p:cNvSpPr>
            <a:spLocks noGrp="1"/>
          </p:cNvSpPr>
          <p:nvPr>
            <p:ph type="title"/>
          </p:nvPr>
        </p:nvSpPr>
        <p:spPr/>
        <p:txBody>
          <a:bodyPr/>
          <a:lstStyle/>
          <a:p>
            <a:r>
              <a:rPr lang="en-US" b="1" i="0" dirty="0">
                <a:effectLst/>
                <a:latin typeface="Söhne"/>
              </a:rPr>
              <a:t>Customer Sentiment and CSAT Scores Analysis Across Call Centers</a:t>
            </a:r>
            <a:endParaRPr lang="en-IN" dirty="0"/>
          </a:p>
        </p:txBody>
      </p:sp>
      <p:sp>
        <p:nvSpPr>
          <p:cNvPr id="3" name="Content Placeholder 2">
            <a:extLst>
              <a:ext uri="{FF2B5EF4-FFF2-40B4-BE49-F238E27FC236}">
                <a16:creationId xmlns:a16="http://schemas.microsoft.com/office/drawing/2014/main" id="{3AD3A761-C801-6E72-ED85-AE20C46E1EC8}"/>
              </a:ext>
            </a:extLst>
          </p:cNvPr>
          <p:cNvSpPr>
            <a:spLocks noGrp="1"/>
          </p:cNvSpPr>
          <p:nvPr>
            <p:ph idx="1"/>
          </p:nvPr>
        </p:nvSpPr>
        <p:spPr/>
        <p:txBody>
          <a:bodyPr/>
          <a:lstStyle/>
          <a:p>
            <a:r>
              <a:rPr lang="en-US" dirty="0"/>
              <a:t>The analysis of customer sentiment distribution across various call centers reveals notable variations in satisfaction levels. Baltimore/MD exhibits the highest counts in negative sentiments, signaling a need for targeted improvements, while Los Angeles/CA demonstrates a higher prevalence of positive sentiments, indicating a relatively satisfied customer base. In parallel, the examination of average CSAT scores across call centers underscores a generally positive satisfaction level, with Denver/CO leading. These findings emphasize the importance of addressing identified pain points, especially in locations with higher instances of negative sentiments, while also recognizing the commendable overall customer satisfaction across all call centers. Continuous monitoring and nuanced analysis will guide strategic interventions, ensuring a consistently positive and tailored customer experience.</a:t>
            </a:r>
          </a:p>
          <a:p>
            <a:endParaRPr lang="en-IN" dirty="0"/>
          </a:p>
        </p:txBody>
      </p:sp>
    </p:spTree>
    <p:extLst>
      <p:ext uri="{BB962C8B-B14F-4D97-AF65-F5344CB8AC3E}">
        <p14:creationId xmlns:p14="http://schemas.microsoft.com/office/powerpoint/2010/main" val="384488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62C-E101-CF2B-7C62-990B30D86366}"/>
              </a:ext>
            </a:extLst>
          </p:cNvPr>
          <p:cNvSpPr>
            <a:spLocks noGrp="1"/>
          </p:cNvSpPr>
          <p:nvPr>
            <p:ph type="title"/>
          </p:nvPr>
        </p:nvSpPr>
        <p:spPr/>
        <p:txBody>
          <a:bodyPr/>
          <a:lstStyle/>
          <a:p>
            <a:r>
              <a:rPr lang="en-US" b="1" i="0" dirty="0">
                <a:effectLst/>
                <a:latin typeface="Söhne"/>
              </a:rPr>
              <a:t>Sentiment Distribution Across Call Centers and Reasons for Interaction</a:t>
            </a:r>
            <a:endParaRPr lang="en-IN" dirty="0"/>
          </a:p>
        </p:txBody>
      </p:sp>
      <p:sp>
        <p:nvSpPr>
          <p:cNvPr id="3" name="Content Placeholder 2">
            <a:extLst>
              <a:ext uri="{FF2B5EF4-FFF2-40B4-BE49-F238E27FC236}">
                <a16:creationId xmlns:a16="http://schemas.microsoft.com/office/drawing/2014/main" id="{CF2AD923-36F6-D7FB-92C5-8C7F93C50DC3}"/>
              </a:ext>
            </a:extLst>
          </p:cNvPr>
          <p:cNvSpPr>
            <a:spLocks noGrp="1"/>
          </p:cNvSpPr>
          <p:nvPr>
            <p:ph idx="1"/>
          </p:nvPr>
        </p:nvSpPr>
        <p:spPr/>
        <p:txBody>
          <a:bodyPr/>
          <a:lstStyle/>
          <a:p>
            <a:r>
              <a:rPr lang="en-US" b="0" i="0" dirty="0">
                <a:solidFill>
                  <a:srgbClr val="374151"/>
                </a:solidFill>
                <a:effectLst/>
                <a:latin typeface="Söhne"/>
              </a:rPr>
              <a:t>The pivot table showcases the distribution of sentiments across different call centers. Baltimore/MD exhibits the highest overall count, with notable instances of negative and very negative sentiments. Chicago/IL follows, demonstrating a relatively balanced distribution across sentiments. Denver/CO maintains a lower count but shows a comparable distribution. Los Angeles/CA, while having the highest grand total, displays a higher prevalence of positive and very positive sentiments, contributing to an overall positive sentiment landscape. Billing Question emerges as a common reason for interaction across call centers, with varying sentiment distributions.</a:t>
            </a:r>
            <a:endParaRPr lang="en-IN" dirty="0"/>
          </a:p>
        </p:txBody>
      </p:sp>
    </p:spTree>
    <p:extLst>
      <p:ext uri="{BB962C8B-B14F-4D97-AF65-F5344CB8AC3E}">
        <p14:creationId xmlns:p14="http://schemas.microsoft.com/office/powerpoint/2010/main" val="358762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009E-CEAF-2400-4EDF-3702FA67AA29}"/>
              </a:ext>
            </a:extLst>
          </p:cNvPr>
          <p:cNvSpPr>
            <a:spLocks noGrp="1"/>
          </p:cNvSpPr>
          <p:nvPr>
            <p:ph type="title"/>
          </p:nvPr>
        </p:nvSpPr>
        <p:spPr/>
        <p:txBody>
          <a:bodyPr/>
          <a:lstStyle/>
          <a:p>
            <a:r>
              <a:rPr lang="en-US" b="1" i="0" dirty="0">
                <a:effectLst/>
                <a:latin typeface="Söhne"/>
              </a:rPr>
              <a:t>Prioritizing Customer Interaction Areas for Enhanced Satisfaction</a:t>
            </a:r>
            <a:endParaRPr lang="en-IN" dirty="0"/>
          </a:p>
        </p:txBody>
      </p:sp>
      <p:sp>
        <p:nvSpPr>
          <p:cNvPr id="3" name="Content Placeholder 2">
            <a:extLst>
              <a:ext uri="{FF2B5EF4-FFF2-40B4-BE49-F238E27FC236}">
                <a16:creationId xmlns:a16="http://schemas.microsoft.com/office/drawing/2014/main" id="{D9FC8AE3-C62C-F27C-DB38-81913F5DBA97}"/>
              </a:ext>
            </a:extLst>
          </p:cNvPr>
          <p:cNvSpPr>
            <a:spLocks noGrp="1"/>
          </p:cNvSpPr>
          <p:nvPr>
            <p:ph idx="1"/>
          </p:nvPr>
        </p:nvSpPr>
        <p:spPr/>
        <p:txBody>
          <a:bodyPr/>
          <a:lstStyle/>
          <a:p>
            <a:r>
              <a:rPr lang="en-US" b="0" i="0" dirty="0">
                <a:solidFill>
                  <a:srgbClr val="374151"/>
                </a:solidFill>
                <a:effectLst/>
                <a:latin typeface="Söhne"/>
              </a:rPr>
              <a:t>The analysis of reasons for customer interaction reveals that "Billing Question" is the most frequently cited reason, constituting a significant portion of the total interactions. "Payments" and "Service Outage" follow closely, indicating common areas of customer concern. This insight highlights the importance of streamlining processes related to billing inquiries and addressing service disruptions promptly. A customer-centric approach and focused improvements in these key areas are essential to enhancing overall customer satisfaction.</a:t>
            </a:r>
            <a:endParaRPr lang="en-IN" dirty="0"/>
          </a:p>
        </p:txBody>
      </p:sp>
    </p:spTree>
    <p:extLst>
      <p:ext uri="{BB962C8B-B14F-4D97-AF65-F5344CB8AC3E}">
        <p14:creationId xmlns:p14="http://schemas.microsoft.com/office/powerpoint/2010/main" val="15918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875C-C997-CDE3-10CE-7580102EEC56}"/>
              </a:ext>
            </a:extLst>
          </p:cNvPr>
          <p:cNvSpPr>
            <a:spLocks noGrp="1"/>
          </p:cNvSpPr>
          <p:nvPr>
            <p:ph type="title"/>
          </p:nvPr>
        </p:nvSpPr>
        <p:spPr/>
        <p:txBody>
          <a:bodyPr/>
          <a:lstStyle/>
          <a:p>
            <a:r>
              <a:rPr lang="en-US" b="1" i="0" dirty="0">
                <a:effectLst/>
                <a:latin typeface="Söhne"/>
              </a:rPr>
              <a:t>Strategic Customer Segmentation for Tailored Satisfaction</a:t>
            </a:r>
            <a:endParaRPr lang="en-IN" dirty="0"/>
          </a:p>
        </p:txBody>
      </p:sp>
      <p:sp>
        <p:nvSpPr>
          <p:cNvPr id="3" name="Content Placeholder 2">
            <a:extLst>
              <a:ext uri="{FF2B5EF4-FFF2-40B4-BE49-F238E27FC236}">
                <a16:creationId xmlns:a16="http://schemas.microsoft.com/office/drawing/2014/main" id="{B9E486B7-AC93-C3F7-1901-CB601A1FC442}"/>
              </a:ext>
            </a:extLst>
          </p:cNvPr>
          <p:cNvSpPr>
            <a:spLocks noGrp="1"/>
          </p:cNvSpPr>
          <p:nvPr>
            <p:ph idx="1"/>
          </p:nvPr>
        </p:nvSpPr>
        <p:spPr/>
        <p:txBody>
          <a:bodyPr/>
          <a:lstStyle/>
          <a:p>
            <a:r>
              <a:rPr lang="en-US" dirty="0"/>
              <a:t>A</a:t>
            </a:r>
            <a:r>
              <a:rPr lang="en-US" b="0" i="0" dirty="0">
                <a:solidFill>
                  <a:srgbClr val="374151"/>
                </a:solidFill>
                <a:effectLst/>
                <a:latin typeface="Söhne"/>
              </a:rPr>
              <a:t>nalyzing customer segmentation based on CSAT scores across states and channels reveals diverse satisfaction levels and preferences. Regional variations in satisfaction, especially in states like California and Texas, call for customized strategies. Focusing on specific channels based on state preferences, such as enhancing the Call-Center channel in Alabama and Arizona, will optimize overall satisfaction. Continuous monitoring and adaptive strategies are crucial for refining this approach over time, ensuring sustained customer satisfaction and loyalty.</a:t>
            </a:r>
            <a:endParaRPr lang="en-IN" dirty="0"/>
          </a:p>
        </p:txBody>
      </p:sp>
    </p:spTree>
    <p:extLst>
      <p:ext uri="{BB962C8B-B14F-4D97-AF65-F5344CB8AC3E}">
        <p14:creationId xmlns:p14="http://schemas.microsoft.com/office/powerpoint/2010/main" val="33722772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{2EFE7AA5-589D-45EC-98B8-AB82AE8B4831}tf22712842_win32</Template>
  <TotalTime>49</TotalTime>
  <Words>1127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Söhne</vt:lpstr>
      <vt:lpstr>Custom</vt:lpstr>
      <vt:lpstr>Project: Analyses of Customer Service Data</vt:lpstr>
      <vt:lpstr>Introduction</vt:lpstr>
      <vt:lpstr>Project Overview   </vt:lpstr>
      <vt:lpstr>Customer Sentiment Breakdown: Quantifying Interactions Across Sentiment Categories</vt:lpstr>
      <vt:lpstr>Sentiment Analysis Overview:</vt:lpstr>
      <vt:lpstr>Customer Sentiment and CSAT Scores Analysis Across Call Centers</vt:lpstr>
      <vt:lpstr>Sentiment Distribution Across Call Centers and Reasons for Interaction</vt:lpstr>
      <vt:lpstr>Prioritizing Customer Interaction Areas for Enhanced Satisfaction</vt:lpstr>
      <vt:lpstr>Strategic Customer Segmentation for Tailored Satisfaction</vt:lpstr>
      <vt:lpstr>The Service Response Time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dc:title>
  <dc:creator>Neda Sania</dc:creator>
  <cp:lastModifiedBy>Neda Sania</cp:lastModifiedBy>
  <cp:revision>1</cp:revision>
  <dcterms:created xsi:type="dcterms:W3CDTF">2024-01-21T17:35:51Z</dcterms:created>
  <dcterms:modified xsi:type="dcterms:W3CDTF">2024-01-21T18:30:45Z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