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8"/>
  </p:notesMasterIdLst>
  <p:handoutMasterIdLst>
    <p:handoutMasterId r:id="rId19"/>
  </p:handoutMasterIdLst>
  <p:sldIdLst>
    <p:sldId id="261" r:id="rId5"/>
    <p:sldId id="273" r:id="rId6"/>
    <p:sldId id="315" r:id="rId7"/>
    <p:sldId id="316" r:id="rId8"/>
    <p:sldId id="318" r:id="rId9"/>
    <p:sldId id="319" r:id="rId10"/>
    <p:sldId id="320" r:id="rId11"/>
    <p:sldId id="321" r:id="rId12"/>
    <p:sldId id="322" r:id="rId13"/>
    <p:sldId id="325" r:id="rId14"/>
    <p:sldId id="326" r:id="rId15"/>
    <p:sldId id="327" r:id="rId16"/>
    <p:sldId id="30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68" d="100"/>
          <a:sy n="68" d="100"/>
        </p:scale>
        <p:origin x="132" y="14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 Sania" userId="9310314f1e8c88ac" providerId="LiveId" clId="{99948D65-FBF7-485C-A3B6-EC28C4A1E455}"/>
    <pc:docChg chg="undo custSel addSld delSld modSld">
      <pc:chgData name="Neda Sania" userId="9310314f1e8c88ac" providerId="LiveId" clId="{99948D65-FBF7-485C-A3B6-EC28C4A1E455}" dt="2024-02-04T17:56:30.696" v="275" actId="313"/>
      <pc:docMkLst>
        <pc:docMk/>
      </pc:docMkLst>
      <pc:sldChg chg="del">
        <pc:chgData name="Neda Sania" userId="9310314f1e8c88ac" providerId="LiveId" clId="{99948D65-FBF7-485C-A3B6-EC28C4A1E455}" dt="2024-02-04T17:55:31.011" v="265" actId="2696"/>
        <pc:sldMkLst>
          <pc:docMk/>
          <pc:sldMk cId="2956204929" sldId="280"/>
        </pc:sldMkLst>
      </pc:sldChg>
      <pc:sldChg chg="del">
        <pc:chgData name="Neda Sania" userId="9310314f1e8c88ac" providerId="LiveId" clId="{99948D65-FBF7-485C-A3B6-EC28C4A1E455}" dt="2024-02-04T17:55:34.018" v="266" actId="2696"/>
        <pc:sldMkLst>
          <pc:docMk/>
          <pc:sldMk cId="3069052256" sldId="286"/>
        </pc:sldMkLst>
      </pc:sldChg>
      <pc:sldChg chg="del">
        <pc:chgData name="Neda Sania" userId="9310314f1e8c88ac" providerId="LiveId" clId="{99948D65-FBF7-485C-A3B6-EC28C4A1E455}" dt="2024-02-04T17:55:37.441" v="267" actId="2696"/>
        <pc:sldMkLst>
          <pc:docMk/>
          <pc:sldMk cId="2275175635" sldId="300"/>
        </pc:sldMkLst>
      </pc:sldChg>
      <pc:sldChg chg="del">
        <pc:chgData name="Neda Sania" userId="9310314f1e8c88ac" providerId="LiveId" clId="{99948D65-FBF7-485C-A3B6-EC28C4A1E455}" dt="2024-02-04T17:55:40.791" v="268" actId="2696"/>
        <pc:sldMkLst>
          <pc:docMk/>
          <pc:sldMk cId="2596912842" sldId="302"/>
        </pc:sldMkLst>
      </pc:sldChg>
      <pc:sldChg chg="addSp delSp modSp mod">
        <pc:chgData name="Neda Sania" userId="9310314f1e8c88ac" providerId="LiveId" clId="{99948D65-FBF7-485C-A3B6-EC28C4A1E455}" dt="2024-02-04T17:54:53.845" v="262" actId="2711"/>
        <pc:sldMkLst>
          <pc:docMk/>
          <pc:sldMk cId="3202840524" sldId="306"/>
        </pc:sldMkLst>
        <pc:spChg chg="add del mod">
          <ac:chgData name="Neda Sania" userId="9310314f1e8c88ac" providerId="LiveId" clId="{99948D65-FBF7-485C-A3B6-EC28C4A1E455}" dt="2024-02-04T17:52:18.317" v="217" actId="21"/>
          <ac:spMkLst>
            <pc:docMk/>
            <pc:sldMk cId="3202840524" sldId="306"/>
            <ac:spMk id="3" creationId="{5B83B299-E767-BEFA-A774-FFB53F055138}"/>
          </ac:spMkLst>
        </pc:spChg>
        <pc:spChg chg="add mod">
          <ac:chgData name="Neda Sania" userId="9310314f1e8c88ac" providerId="LiveId" clId="{99948D65-FBF7-485C-A3B6-EC28C4A1E455}" dt="2024-02-04T17:52:15.151" v="216"/>
          <ac:spMkLst>
            <pc:docMk/>
            <pc:sldMk cId="3202840524" sldId="306"/>
            <ac:spMk id="4" creationId="{CF39D3B5-ABDB-4DFF-8107-EF97569C9BBE}"/>
          </ac:spMkLst>
        </pc:spChg>
        <pc:spChg chg="add mod">
          <ac:chgData name="Neda Sania" userId="9310314f1e8c88ac" providerId="LiveId" clId="{99948D65-FBF7-485C-A3B6-EC28C4A1E455}" dt="2024-02-04T17:52:44.048" v="220"/>
          <ac:spMkLst>
            <pc:docMk/>
            <pc:sldMk cId="3202840524" sldId="306"/>
            <ac:spMk id="6" creationId="{5B83B299-E767-BEFA-A774-FFB53F055138}"/>
          </ac:spMkLst>
        </pc:spChg>
        <pc:spChg chg="add mod">
          <ac:chgData name="Neda Sania" userId="9310314f1e8c88ac" providerId="LiveId" clId="{99948D65-FBF7-485C-A3B6-EC28C4A1E455}" dt="2024-02-04T17:52:41.899" v="219" actId="767"/>
          <ac:spMkLst>
            <pc:docMk/>
            <pc:sldMk cId="3202840524" sldId="306"/>
            <ac:spMk id="7" creationId="{40C1F54D-80DB-AEBE-0867-5A073A08F182}"/>
          </ac:spMkLst>
        </pc:spChg>
        <pc:spChg chg="add del mod">
          <ac:chgData name="Neda Sania" userId="9310314f1e8c88ac" providerId="LiveId" clId="{99948D65-FBF7-485C-A3B6-EC28C4A1E455}" dt="2024-02-04T17:53:24.766" v="230"/>
          <ac:spMkLst>
            <pc:docMk/>
            <pc:sldMk cId="3202840524" sldId="306"/>
            <ac:spMk id="8" creationId="{717349D6-0F19-1BF1-37D4-1C99E9E75BF9}"/>
          </ac:spMkLst>
        </pc:spChg>
        <pc:spChg chg="add del mod">
          <ac:chgData name="Neda Sania" userId="9310314f1e8c88ac" providerId="LiveId" clId="{99948D65-FBF7-485C-A3B6-EC28C4A1E455}" dt="2024-02-04T17:53:24.766" v="232"/>
          <ac:spMkLst>
            <pc:docMk/>
            <pc:sldMk cId="3202840524" sldId="306"/>
            <ac:spMk id="9" creationId="{2AF1B6E4-1746-3E92-ED3E-3AF59A0CC738}"/>
          </ac:spMkLst>
        </pc:spChg>
        <pc:spChg chg="add mod">
          <ac:chgData name="Neda Sania" userId="9310314f1e8c88ac" providerId="LiveId" clId="{99948D65-FBF7-485C-A3B6-EC28C4A1E455}" dt="2024-02-04T17:53:17.999" v="227"/>
          <ac:spMkLst>
            <pc:docMk/>
            <pc:sldMk cId="3202840524" sldId="306"/>
            <ac:spMk id="10" creationId="{F6B87A85-1043-6E09-52DF-A294FFCFE616}"/>
          </ac:spMkLst>
        </pc:spChg>
        <pc:spChg chg="add del mod">
          <ac:chgData name="Neda Sania" userId="9310314f1e8c88ac" providerId="LiveId" clId="{99948D65-FBF7-485C-A3B6-EC28C4A1E455}" dt="2024-02-04T17:54:14.396" v="240" actId="21"/>
          <ac:spMkLst>
            <pc:docMk/>
            <pc:sldMk cId="3202840524" sldId="306"/>
            <ac:spMk id="11" creationId="{F3657C8A-7F3E-AD73-BAB6-B458A3702E0D}"/>
          </ac:spMkLst>
        </pc:spChg>
        <pc:spChg chg="add del mod">
          <ac:chgData name="Neda Sania" userId="9310314f1e8c88ac" providerId="LiveId" clId="{99948D65-FBF7-485C-A3B6-EC28C4A1E455}" dt="2024-02-04T17:53:37.814" v="234" actId="21"/>
          <ac:spMkLst>
            <pc:docMk/>
            <pc:sldMk cId="3202840524" sldId="306"/>
            <ac:spMk id="13" creationId="{95CD80ED-4F2F-073F-92F3-3F0FA02A8373}"/>
          </ac:spMkLst>
        </pc:spChg>
        <pc:spChg chg="add del mod">
          <ac:chgData name="Neda Sania" userId="9310314f1e8c88ac" providerId="LiveId" clId="{99948D65-FBF7-485C-A3B6-EC28C4A1E455}" dt="2024-02-04T17:53:37.814" v="234" actId="21"/>
          <ac:spMkLst>
            <pc:docMk/>
            <pc:sldMk cId="3202840524" sldId="306"/>
            <ac:spMk id="15" creationId="{6D1598BC-DDBD-D317-3AFE-3BC4F226348E}"/>
          </ac:spMkLst>
        </pc:spChg>
        <pc:spChg chg="add mod">
          <ac:chgData name="Neda Sania" userId="9310314f1e8c88ac" providerId="LiveId" clId="{99948D65-FBF7-485C-A3B6-EC28C4A1E455}" dt="2024-02-04T17:54:53.845" v="262" actId="2711"/>
          <ac:spMkLst>
            <pc:docMk/>
            <pc:sldMk cId="3202840524" sldId="306"/>
            <ac:spMk id="16" creationId="{CBC07040-DD57-BC3D-91FB-05ACE882ADC3}"/>
          </ac:spMkLst>
        </pc:spChg>
        <pc:spChg chg="del mod">
          <ac:chgData name="Neda Sania" userId="9310314f1e8c88ac" providerId="LiveId" clId="{99948D65-FBF7-485C-A3B6-EC28C4A1E455}" dt="2024-02-04T17:52:11.039" v="214" actId="21"/>
          <ac:spMkLst>
            <pc:docMk/>
            <pc:sldMk cId="3202840524" sldId="306"/>
            <ac:spMk id="43" creationId="{CF39D3B5-ABDB-4DFF-8107-EF97569C9BBE}"/>
          </ac:spMkLst>
        </pc:spChg>
        <pc:spChg chg="add del mod">
          <ac:chgData name="Neda Sania" userId="9310314f1e8c88ac" providerId="LiveId" clId="{99948D65-FBF7-485C-A3B6-EC28C4A1E455}" dt="2024-02-04T17:53:37.814" v="234" actId="21"/>
          <ac:spMkLst>
            <pc:docMk/>
            <pc:sldMk cId="3202840524" sldId="306"/>
            <ac:spMk id="44" creationId="{F522C824-2C48-4465-AABE-F46286D9ECD5}"/>
          </ac:spMkLst>
        </pc:spChg>
        <pc:spChg chg="add del mod">
          <ac:chgData name="Neda Sania" userId="9310314f1e8c88ac" providerId="LiveId" clId="{99948D65-FBF7-485C-A3B6-EC28C4A1E455}" dt="2024-02-04T17:53:37.814" v="234" actId="21"/>
          <ac:spMkLst>
            <pc:docMk/>
            <pc:sldMk cId="3202840524" sldId="306"/>
            <ac:spMk id="74" creationId="{C20719F7-6849-4C36-ACDB-C1AE2AAC74AD}"/>
          </ac:spMkLst>
        </pc:spChg>
        <pc:spChg chg="add del">
          <ac:chgData name="Neda Sania" userId="9310314f1e8c88ac" providerId="LiveId" clId="{99948D65-FBF7-485C-A3B6-EC28C4A1E455}" dt="2024-02-04T17:53:37.814" v="234" actId="21"/>
          <ac:spMkLst>
            <pc:docMk/>
            <pc:sldMk cId="3202840524" sldId="306"/>
            <ac:spMk id="75" creationId="{6488F643-327C-4A41-9703-B4932AF5A2C9}"/>
          </ac:spMkLst>
        </pc:spChg>
        <pc:spChg chg="add del mod">
          <ac:chgData name="Neda Sania" userId="9310314f1e8c88ac" providerId="LiveId" clId="{99948D65-FBF7-485C-A3B6-EC28C4A1E455}" dt="2024-02-04T17:53:37.814" v="234" actId="21"/>
          <ac:spMkLst>
            <pc:docMk/>
            <pc:sldMk cId="3202840524" sldId="306"/>
            <ac:spMk id="76" creationId="{8EE4272D-3A75-4E40-B1D6-C8D1636AB572}"/>
          </ac:spMkLst>
        </pc:spChg>
        <pc:picChg chg="add del">
          <ac:chgData name="Neda Sania" userId="9310314f1e8c88ac" providerId="LiveId" clId="{99948D65-FBF7-485C-A3B6-EC28C4A1E455}" dt="2024-02-04T17:53:37.814" v="234" actId="21"/>
          <ac:picMkLst>
            <pc:docMk/>
            <pc:sldMk cId="3202840524" sldId="306"/>
            <ac:picMk id="5" creationId="{FFBCF731-478B-42B2-B3C6-ECCC3D68E00B}"/>
          </ac:picMkLst>
        </pc:picChg>
      </pc:sldChg>
      <pc:sldChg chg="del">
        <pc:chgData name="Neda Sania" userId="9310314f1e8c88ac" providerId="LiveId" clId="{99948D65-FBF7-485C-A3B6-EC28C4A1E455}" dt="2024-02-04T17:55:44.307" v="269" actId="2696"/>
        <pc:sldMkLst>
          <pc:docMk/>
          <pc:sldMk cId="1965089747" sldId="308"/>
        </pc:sldMkLst>
      </pc:sldChg>
      <pc:sldChg chg="del">
        <pc:chgData name="Neda Sania" userId="9310314f1e8c88ac" providerId="LiveId" clId="{99948D65-FBF7-485C-A3B6-EC28C4A1E455}" dt="2024-02-04T17:55:46.958" v="270" actId="2696"/>
        <pc:sldMkLst>
          <pc:docMk/>
          <pc:sldMk cId="2500734759" sldId="313"/>
        </pc:sldMkLst>
      </pc:sldChg>
      <pc:sldChg chg="del">
        <pc:chgData name="Neda Sania" userId="9310314f1e8c88ac" providerId="LiveId" clId="{99948D65-FBF7-485C-A3B6-EC28C4A1E455}" dt="2024-02-04T17:55:50.673" v="271" actId="2696"/>
        <pc:sldMkLst>
          <pc:docMk/>
          <pc:sldMk cId="2355305838" sldId="314"/>
        </pc:sldMkLst>
      </pc:sldChg>
      <pc:sldChg chg="addSp modSp mod">
        <pc:chgData name="Neda Sania" userId="9310314f1e8c88ac" providerId="LiveId" clId="{99948D65-FBF7-485C-A3B6-EC28C4A1E455}" dt="2024-02-04T16:54:55.662" v="8" actId="27636"/>
        <pc:sldMkLst>
          <pc:docMk/>
          <pc:sldMk cId="424952517" sldId="316"/>
        </pc:sldMkLst>
        <pc:spChg chg="mod">
          <ac:chgData name="Neda Sania" userId="9310314f1e8c88ac" providerId="LiveId" clId="{99948D65-FBF7-485C-A3B6-EC28C4A1E455}" dt="2024-02-04T16:54:55.662" v="8" actId="27636"/>
          <ac:spMkLst>
            <pc:docMk/>
            <pc:sldMk cId="424952517" sldId="316"/>
            <ac:spMk id="13" creationId="{556610ED-3E2D-4E6A-ABD0-150F203E6B46}"/>
          </ac:spMkLst>
        </pc:spChg>
        <pc:picChg chg="add mod">
          <ac:chgData name="Neda Sania" userId="9310314f1e8c88ac" providerId="LiveId" clId="{99948D65-FBF7-485C-A3B6-EC28C4A1E455}" dt="2024-02-04T16:51:35.791" v="3" actId="14100"/>
          <ac:picMkLst>
            <pc:docMk/>
            <pc:sldMk cId="424952517" sldId="316"/>
            <ac:picMk id="4" creationId="{0FF73DE7-1387-0385-C8EB-0F006824D8E0}"/>
          </ac:picMkLst>
        </pc:picChg>
      </pc:sldChg>
      <pc:sldChg chg="modSp mod">
        <pc:chgData name="Neda Sania" userId="9310314f1e8c88ac" providerId="LiveId" clId="{99948D65-FBF7-485C-A3B6-EC28C4A1E455}" dt="2024-02-04T17:56:30.696" v="275" actId="313"/>
        <pc:sldMkLst>
          <pc:docMk/>
          <pc:sldMk cId="3845905532" sldId="319"/>
        </pc:sldMkLst>
        <pc:spChg chg="mod">
          <ac:chgData name="Neda Sania" userId="9310314f1e8c88ac" providerId="LiveId" clId="{99948D65-FBF7-485C-A3B6-EC28C4A1E455}" dt="2024-02-04T17:56:30.696" v="275" actId="313"/>
          <ac:spMkLst>
            <pc:docMk/>
            <pc:sldMk cId="3845905532" sldId="319"/>
            <ac:spMk id="13" creationId="{556610ED-3E2D-4E6A-ABD0-150F203E6B46}"/>
          </ac:spMkLst>
        </pc:spChg>
      </pc:sldChg>
      <pc:sldChg chg="addSp modSp mod">
        <pc:chgData name="Neda Sania" userId="9310314f1e8c88ac" providerId="LiveId" clId="{99948D65-FBF7-485C-A3B6-EC28C4A1E455}" dt="2024-02-04T17:10:16.318" v="36" actId="113"/>
        <pc:sldMkLst>
          <pc:docMk/>
          <pc:sldMk cId="4232267371" sldId="321"/>
        </pc:sldMkLst>
        <pc:spChg chg="mod">
          <ac:chgData name="Neda Sania" userId="9310314f1e8c88ac" providerId="LiveId" clId="{99948D65-FBF7-485C-A3B6-EC28C4A1E455}" dt="2024-02-04T17:10:16.318" v="36" actId="113"/>
          <ac:spMkLst>
            <pc:docMk/>
            <pc:sldMk cId="4232267371" sldId="321"/>
            <ac:spMk id="12" creationId="{94C582A2-A406-4C9B-A3DA-BA4EECAB37AC}"/>
          </ac:spMkLst>
        </pc:spChg>
        <pc:spChg chg="mod">
          <ac:chgData name="Neda Sania" userId="9310314f1e8c88ac" providerId="LiveId" clId="{99948D65-FBF7-485C-A3B6-EC28C4A1E455}" dt="2024-02-04T17:07:56.224" v="24" actId="20577"/>
          <ac:spMkLst>
            <pc:docMk/>
            <pc:sldMk cId="4232267371" sldId="321"/>
            <ac:spMk id="13" creationId="{556610ED-3E2D-4E6A-ABD0-150F203E6B46}"/>
          </ac:spMkLst>
        </pc:spChg>
        <pc:picChg chg="add mod">
          <ac:chgData name="Neda Sania" userId="9310314f1e8c88ac" providerId="LiveId" clId="{99948D65-FBF7-485C-A3B6-EC28C4A1E455}" dt="2024-02-04T17:06:48.034" v="20" actId="14100"/>
          <ac:picMkLst>
            <pc:docMk/>
            <pc:sldMk cId="4232267371" sldId="321"/>
            <ac:picMk id="4" creationId="{93EA8BDA-5582-0EDD-7B24-D49C18F9B306}"/>
          </ac:picMkLst>
        </pc:picChg>
      </pc:sldChg>
      <pc:sldChg chg="addSp delSp modSp mod">
        <pc:chgData name="Neda Sania" userId="9310314f1e8c88ac" providerId="LiveId" clId="{99948D65-FBF7-485C-A3B6-EC28C4A1E455}" dt="2024-02-04T17:21:19.972" v="68" actId="22"/>
        <pc:sldMkLst>
          <pc:docMk/>
          <pc:sldMk cId="2590788431" sldId="322"/>
        </pc:sldMkLst>
        <pc:spChg chg="mod">
          <ac:chgData name="Neda Sania" userId="9310314f1e8c88ac" providerId="LiveId" clId="{99948D65-FBF7-485C-A3B6-EC28C4A1E455}" dt="2024-02-04T17:12:55.068" v="55" actId="20577"/>
          <ac:spMkLst>
            <pc:docMk/>
            <pc:sldMk cId="2590788431" sldId="322"/>
            <ac:spMk id="12" creationId="{2BDCFCCF-EDA4-11C8-6F43-4A401A3738FD}"/>
          </ac:spMkLst>
        </pc:spChg>
        <pc:spChg chg="mod">
          <ac:chgData name="Neda Sania" userId="9310314f1e8c88ac" providerId="LiveId" clId="{99948D65-FBF7-485C-A3B6-EC28C4A1E455}" dt="2024-02-04T17:15:39.920" v="60"/>
          <ac:spMkLst>
            <pc:docMk/>
            <pc:sldMk cId="2590788431" sldId="322"/>
            <ac:spMk id="13" creationId="{609DB1B8-49B9-9C4F-FE59-D6306AB17D88}"/>
          </ac:spMkLst>
        </pc:spChg>
        <pc:picChg chg="del">
          <ac:chgData name="Neda Sania" userId="9310314f1e8c88ac" providerId="LiveId" clId="{99948D65-FBF7-485C-A3B6-EC28C4A1E455}" dt="2024-02-04T17:11:12.465" v="37" actId="478"/>
          <ac:picMkLst>
            <pc:docMk/>
            <pc:sldMk cId="2590788431" sldId="322"/>
            <ac:picMk id="4" creationId="{1ABBD410-FDCB-B3D5-D417-8821B46B31F0}"/>
          </ac:picMkLst>
        </pc:picChg>
        <pc:picChg chg="add mod">
          <ac:chgData name="Neda Sania" userId="9310314f1e8c88ac" providerId="LiveId" clId="{99948D65-FBF7-485C-A3B6-EC28C4A1E455}" dt="2024-02-04T17:20:34.324" v="64" actId="14100"/>
          <ac:picMkLst>
            <pc:docMk/>
            <pc:sldMk cId="2590788431" sldId="322"/>
            <ac:picMk id="5" creationId="{CEFB5724-1CDB-9356-A529-3E55CF4DC458}"/>
          </ac:picMkLst>
        </pc:picChg>
        <pc:picChg chg="add del">
          <ac:chgData name="Neda Sania" userId="9310314f1e8c88ac" providerId="LiveId" clId="{99948D65-FBF7-485C-A3B6-EC28C4A1E455}" dt="2024-02-04T17:20:50.472" v="66" actId="22"/>
          <ac:picMkLst>
            <pc:docMk/>
            <pc:sldMk cId="2590788431" sldId="322"/>
            <ac:picMk id="7" creationId="{8CA223F9-611C-918F-CCF2-F8788773C3D2}"/>
          </ac:picMkLst>
        </pc:picChg>
        <pc:picChg chg="add del">
          <ac:chgData name="Neda Sania" userId="9310314f1e8c88ac" providerId="LiveId" clId="{99948D65-FBF7-485C-A3B6-EC28C4A1E455}" dt="2024-02-04T17:21:19.972" v="68" actId="22"/>
          <ac:picMkLst>
            <pc:docMk/>
            <pc:sldMk cId="2590788431" sldId="322"/>
            <ac:picMk id="9" creationId="{EE7D9A15-956D-6849-B8BB-154AB68A1D8A}"/>
          </ac:picMkLst>
        </pc:picChg>
      </pc:sldChg>
      <pc:sldChg chg="new del">
        <pc:chgData name="Neda Sania" userId="9310314f1e8c88ac" providerId="LiveId" clId="{99948D65-FBF7-485C-A3B6-EC28C4A1E455}" dt="2024-02-04T17:55:26.359" v="264" actId="2696"/>
        <pc:sldMkLst>
          <pc:docMk/>
          <pc:sldMk cId="1948068222" sldId="323"/>
        </pc:sldMkLst>
      </pc:sldChg>
      <pc:sldChg chg="new del">
        <pc:chgData name="Neda Sania" userId="9310314f1e8c88ac" providerId="LiveId" clId="{99948D65-FBF7-485C-A3B6-EC28C4A1E455}" dt="2024-02-04T17:55:23.359" v="263" actId="2696"/>
        <pc:sldMkLst>
          <pc:docMk/>
          <pc:sldMk cId="3181595438" sldId="324"/>
        </pc:sldMkLst>
      </pc:sldChg>
      <pc:sldChg chg="addSp delSp modSp mod">
        <pc:chgData name="Neda Sania" userId="9310314f1e8c88ac" providerId="LiveId" clId="{99948D65-FBF7-485C-A3B6-EC28C4A1E455}" dt="2024-02-04T17:42:38.445" v="114" actId="14100"/>
        <pc:sldMkLst>
          <pc:docMk/>
          <pc:sldMk cId="820536378" sldId="325"/>
        </pc:sldMkLst>
        <pc:spChg chg="mod">
          <ac:chgData name="Neda Sania" userId="9310314f1e8c88ac" providerId="LiveId" clId="{99948D65-FBF7-485C-A3B6-EC28C4A1E455}" dt="2024-02-04T17:37:30.593" v="81" actId="404"/>
          <ac:spMkLst>
            <pc:docMk/>
            <pc:sldMk cId="820536378" sldId="325"/>
            <ac:spMk id="12" creationId="{284932D8-AF11-71A5-C5C8-8E0FB99AF608}"/>
          </ac:spMkLst>
        </pc:spChg>
        <pc:spChg chg="mod">
          <ac:chgData name="Neda Sania" userId="9310314f1e8c88ac" providerId="LiveId" clId="{99948D65-FBF7-485C-A3B6-EC28C4A1E455}" dt="2024-02-04T17:37:10.892" v="77" actId="27636"/>
          <ac:spMkLst>
            <pc:docMk/>
            <pc:sldMk cId="820536378" sldId="325"/>
            <ac:spMk id="13" creationId="{09049652-D15A-EED2-4237-E7EB93DFF283}"/>
          </ac:spMkLst>
        </pc:spChg>
        <pc:picChg chg="del">
          <ac:chgData name="Neda Sania" userId="9310314f1e8c88ac" providerId="LiveId" clId="{99948D65-FBF7-485C-A3B6-EC28C4A1E455}" dt="2024-02-04T17:36:23.930" v="74" actId="21"/>
          <ac:picMkLst>
            <pc:docMk/>
            <pc:sldMk cId="820536378" sldId="325"/>
            <ac:picMk id="4" creationId="{9E96BE0C-B63C-57F3-5FE5-4F87CA074426}"/>
          </ac:picMkLst>
        </pc:picChg>
        <pc:picChg chg="add mod">
          <ac:chgData name="Neda Sania" userId="9310314f1e8c88ac" providerId="LiveId" clId="{99948D65-FBF7-485C-A3B6-EC28C4A1E455}" dt="2024-02-04T17:42:38.445" v="114" actId="14100"/>
          <ac:picMkLst>
            <pc:docMk/>
            <pc:sldMk cId="820536378" sldId="325"/>
            <ac:picMk id="5" creationId="{7302E4C2-A15B-1D1B-AEBF-ABF401070492}"/>
          </ac:picMkLst>
        </pc:picChg>
      </pc:sldChg>
      <pc:sldChg chg="addSp modSp mod">
        <pc:chgData name="Neda Sania" userId="9310314f1e8c88ac" providerId="LiveId" clId="{99948D65-FBF7-485C-A3B6-EC28C4A1E455}" dt="2024-02-04T17:45:46.486" v="122" actId="14100"/>
        <pc:sldMkLst>
          <pc:docMk/>
          <pc:sldMk cId="831587397" sldId="326"/>
        </pc:sldMkLst>
        <pc:spChg chg="mod">
          <ac:chgData name="Neda Sania" userId="9310314f1e8c88ac" providerId="LiveId" clId="{99948D65-FBF7-485C-A3B6-EC28C4A1E455}" dt="2024-02-04T17:38:07.441" v="94" actId="113"/>
          <ac:spMkLst>
            <pc:docMk/>
            <pc:sldMk cId="831587397" sldId="326"/>
            <ac:spMk id="12" creationId="{49A48189-84B3-06F5-384E-E3C2783F1E5F}"/>
          </ac:spMkLst>
        </pc:spChg>
        <pc:spChg chg="mod">
          <ac:chgData name="Neda Sania" userId="9310314f1e8c88ac" providerId="LiveId" clId="{99948D65-FBF7-485C-A3B6-EC28C4A1E455}" dt="2024-02-04T17:38:18.840" v="96" actId="27636"/>
          <ac:spMkLst>
            <pc:docMk/>
            <pc:sldMk cId="831587397" sldId="326"/>
            <ac:spMk id="13" creationId="{4B2C6346-C487-4680-941C-BDDB4121DCA9}"/>
          </ac:spMkLst>
        </pc:spChg>
        <pc:picChg chg="add mod">
          <ac:chgData name="Neda Sania" userId="9310314f1e8c88ac" providerId="LiveId" clId="{99948D65-FBF7-485C-A3B6-EC28C4A1E455}" dt="2024-02-04T17:45:46.486" v="122" actId="14100"/>
          <ac:picMkLst>
            <pc:docMk/>
            <pc:sldMk cId="831587397" sldId="326"/>
            <ac:picMk id="4" creationId="{E04B74A4-42A1-51EA-560A-4C14363A16D3}"/>
          </ac:picMkLst>
        </pc:picChg>
      </pc:sldChg>
      <pc:sldChg chg="addSp delSp modSp add mod">
        <pc:chgData name="Neda Sania" userId="9310314f1e8c88ac" providerId="LiveId" clId="{99948D65-FBF7-485C-A3B6-EC28C4A1E455}" dt="2024-02-04T17:47:00.383" v="128" actId="22"/>
        <pc:sldMkLst>
          <pc:docMk/>
          <pc:sldMk cId="3035168674" sldId="327"/>
        </pc:sldMkLst>
        <pc:spChg chg="mod">
          <ac:chgData name="Neda Sania" userId="9310314f1e8c88ac" providerId="LiveId" clId="{99948D65-FBF7-485C-A3B6-EC28C4A1E455}" dt="2024-02-04T17:39:00.589" v="107" actId="113"/>
          <ac:spMkLst>
            <pc:docMk/>
            <pc:sldMk cId="3035168674" sldId="327"/>
            <ac:spMk id="12" creationId="{9C069FC2-D5C0-F15E-3B3F-F147343B7D2B}"/>
          </ac:spMkLst>
        </pc:spChg>
        <pc:spChg chg="mod">
          <ac:chgData name="Neda Sania" userId="9310314f1e8c88ac" providerId="LiveId" clId="{99948D65-FBF7-485C-A3B6-EC28C4A1E455}" dt="2024-02-04T17:39:14.453" v="109" actId="27636"/>
          <ac:spMkLst>
            <pc:docMk/>
            <pc:sldMk cId="3035168674" sldId="327"/>
            <ac:spMk id="13" creationId="{975A368B-6738-613B-1BBA-F211A6305FB4}"/>
          </ac:spMkLst>
        </pc:spChg>
        <pc:picChg chg="add mod">
          <ac:chgData name="Neda Sania" userId="9310314f1e8c88ac" providerId="LiveId" clId="{99948D65-FBF7-485C-A3B6-EC28C4A1E455}" dt="2024-02-04T17:46:50.567" v="126" actId="14100"/>
          <ac:picMkLst>
            <pc:docMk/>
            <pc:sldMk cId="3035168674" sldId="327"/>
            <ac:picMk id="4" creationId="{28A3FD3D-59D6-9871-7F97-E9968ED79607}"/>
          </ac:picMkLst>
        </pc:picChg>
        <pc:picChg chg="add del">
          <ac:chgData name="Neda Sania" userId="9310314f1e8c88ac" providerId="LiveId" clId="{99948D65-FBF7-485C-A3B6-EC28C4A1E455}" dt="2024-02-04T17:47:00.383" v="128" actId="22"/>
          <ac:picMkLst>
            <pc:docMk/>
            <pc:sldMk cId="3035168674" sldId="327"/>
            <ac:picMk id="6" creationId="{3440CFE3-EEB4-9907-20EC-09DCEF58D3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2/4/2024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2553-D9E9-A2F5-F6ED-0031DAFE2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E45B9B-0E35-1F7C-CAF6-E0A191A90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2FAE2C-D654-E6BE-C7DD-5B5C79CE36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6AE746-3190-DAA8-1B43-6547CBD6EE65}"/>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831810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4897-4507-2F1C-B849-A3546BEFF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04358-B2D6-E8BB-AA29-B12D5F832B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486601-BDFB-3812-8C5A-17DC7C39FE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C63D45-D008-0E2E-FD17-69A372038923}"/>
              </a:ext>
            </a:extLst>
          </p:cNvPr>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39190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8A3AB-3514-F79B-29DC-52C5684DCF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8D6C6-4B5E-6AB9-4BB9-4DF6861201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562E21-DA1F-11AA-47E3-4035D9CF4A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D65A8A-AB88-2FDD-5943-BED6D46A9F6A}"/>
              </a:ext>
            </a:extLst>
          </p:cNvPr>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59455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61320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82681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1303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05554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8608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76310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744BA-29EA-DF02-7739-C09C60FA4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E5376-7363-57A5-687C-5493CAB98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176C7-E306-000C-C2E3-4991473D0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FDA152-6735-3F80-E409-34ADF2424CF4}"/>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44037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071664" y="1905000"/>
            <a:ext cx="5956527" cy="2604120"/>
          </a:xfrm>
        </p:spPr>
        <p:txBody>
          <a:bodyPr>
            <a:normAutofit/>
          </a:bodyPr>
          <a:lstStyle/>
          <a:p>
            <a:r>
              <a:rPr lang="en-IN" sz="6000" dirty="0">
                <a:latin typeface="Bodoni MT Black" panose="02070A03080606020203" pitchFamily="18" charset="0"/>
              </a:rPr>
              <a:t>Airbnb Data Analysis</a:t>
            </a:r>
            <a:endParaRPr lang="en-US" sz="6000" dirty="0">
              <a:latin typeface="Bodoni MT Black" panose="02070A03080606020203" pitchFamily="18" charset="0"/>
            </a:endParaRP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295799" y="4509119"/>
            <a:ext cx="3836493" cy="1251599"/>
          </a:xfrm>
        </p:spPr>
        <p:txBody>
          <a:bodyPr/>
          <a:lstStyle/>
          <a:p>
            <a:r>
              <a:rPr lang="en-US" dirty="0">
                <a:latin typeface="Baskerville Old Face" panose="02020602080505020303" pitchFamily="18" charset="0"/>
              </a:rPr>
              <a:t>Presented by</a:t>
            </a:r>
            <a:br>
              <a:rPr lang="en-US" dirty="0"/>
            </a:br>
            <a:r>
              <a:rPr lang="en-US" sz="2400" b="1" dirty="0">
                <a:latin typeface="Elephant" panose="02020904090505020303" pitchFamily="18" charset="0"/>
              </a:rPr>
              <a:t>Neda Sania</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5A031-3945-52F7-2D7C-5A2F8227D2CF}"/>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84932D8-AF11-71A5-C5C8-8E0FB99AF608}"/>
              </a:ext>
            </a:extLst>
          </p:cNvPr>
          <p:cNvSpPr>
            <a:spLocks noGrp="1"/>
          </p:cNvSpPr>
          <p:nvPr>
            <p:ph type="title"/>
          </p:nvPr>
        </p:nvSpPr>
        <p:spPr>
          <a:xfrm>
            <a:off x="407368" y="990600"/>
            <a:ext cx="10946432" cy="1286272"/>
          </a:xfrm>
        </p:spPr>
        <p:txBody>
          <a:bodyPr>
            <a:noAutofit/>
          </a:bodyPr>
          <a:lstStyle/>
          <a:p>
            <a:pPr algn="ctr"/>
            <a:r>
              <a:rPr lang="en-US" sz="4800" dirty="0">
                <a:latin typeface="Bookman Old Style" panose="02050604050505020204" pitchFamily="18" charset="0"/>
              </a:rPr>
              <a:t>Monthly Visitors Analysis:</a:t>
            </a:r>
            <a:br>
              <a:rPr lang="en-US" sz="4800" dirty="0">
                <a:latin typeface="Bookman Old Style" panose="02050604050505020204" pitchFamily="18" charset="0"/>
              </a:rPr>
            </a:br>
            <a:br>
              <a:rPr lang="en-US" sz="4800" dirty="0">
                <a:latin typeface="Bookman Old Style" panose="02050604050505020204" pitchFamily="18" charset="0"/>
              </a:rPr>
            </a:br>
            <a:endParaRPr lang="en-US" sz="48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09049652-D15A-EED2-4237-E7EB93DFF283}"/>
              </a:ext>
            </a:extLst>
          </p:cNvPr>
          <p:cNvSpPr>
            <a:spLocks noGrp="1"/>
          </p:cNvSpPr>
          <p:nvPr>
            <p:ph sz="quarter" idx="13"/>
          </p:nvPr>
        </p:nvSpPr>
        <p:spPr>
          <a:xfrm>
            <a:off x="6312024" y="2060848"/>
            <a:ext cx="5184576" cy="4104456"/>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Seasonal patterns with peak activity in July.</a:t>
            </a:r>
          </a:p>
          <a:p>
            <a:pPr algn="just"/>
            <a:r>
              <a:rPr lang="en-US" dirty="0">
                <a:latin typeface="Times New Roman" panose="02020603050405020304" pitchFamily="18" charset="0"/>
                <a:cs typeface="Times New Roman" panose="02020603050405020304" pitchFamily="18" charset="0"/>
              </a:rPr>
              <a:t>Winter dip in December and February.</a:t>
            </a:r>
          </a:p>
          <a:p>
            <a:pPr algn="just"/>
            <a:r>
              <a:rPr lang="en-US" dirty="0">
                <a:latin typeface="Times New Roman" panose="02020603050405020304" pitchFamily="18" charset="0"/>
                <a:cs typeface="Times New Roman" panose="02020603050405020304" pitchFamily="18" charset="0"/>
              </a:rPr>
              <a:t>Consistent mid-year growth from March to July.</a:t>
            </a:r>
          </a:p>
          <a:p>
            <a:pPr algn="just"/>
            <a:r>
              <a:rPr lang="en-US" dirty="0">
                <a:latin typeface="Times New Roman" panose="02020603050405020304" pitchFamily="18" charset="0"/>
                <a:cs typeface="Times New Roman" panose="02020603050405020304" pitchFamily="18" charset="0"/>
              </a:rPr>
              <a:t>Stable fall months from September to November.</a:t>
            </a:r>
          </a:p>
          <a:p>
            <a:pPr algn="just"/>
            <a:r>
              <a:rPr lang="en-US" dirty="0">
                <a:latin typeface="Times New Roman" panose="02020603050405020304" pitchFamily="18" charset="0"/>
                <a:cs typeface="Times New Roman" panose="02020603050405020304" pitchFamily="18" charset="0"/>
              </a:rPr>
              <a:t>Influencing factors like holidays and events should be considered.</a:t>
            </a:r>
          </a:p>
          <a:p>
            <a:pPr algn="just"/>
            <a:r>
              <a:rPr lang="en-US" dirty="0">
                <a:latin typeface="Times New Roman" panose="02020603050405020304" pitchFamily="18" charset="0"/>
                <a:cs typeface="Times New Roman" panose="02020603050405020304" pitchFamily="18" charset="0"/>
              </a:rPr>
              <a:t>Opportunities for targeted marketing during peak seasons.</a:t>
            </a:r>
          </a:p>
          <a:p>
            <a:pPr algn="just"/>
            <a:r>
              <a:rPr lang="en-US" dirty="0">
                <a:latin typeface="Times New Roman" panose="02020603050405020304" pitchFamily="18" charset="0"/>
                <a:cs typeface="Times New Roman" panose="02020603050405020304" pitchFamily="18" charset="0"/>
              </a:rPr>
              <a:t>Data quality check and year-to-year comparisons are essential.</a:t>
            </a:r>
          </a:p>
          <a:p>
            <a:pPr algn="just"/>
            <a:r>
              <a:rPr lang="en-US" dirty="0">
                <a:latin typeface="Times New Roman" panose="02020603050405020304" pitchFamily="18" charset="0"/>
                <a:cs typeface="Times New Roman" panose="02020603050405020304" pitchFamily="18" charset="0"/>
              </a:rPr>
              <a:t>Potential for future predictions based on historical data.</a:t>
            </a:r>
          </a:p>
        </p:txBody>
      </p:sp>
      <p:sp>
        <p:nvSpPr>
          <p:cNvPr id="3" name="Slide Number Placeholder 2">
            <a:extLst>
              <a:ext uri="{FF2B5EF4-FFF2-40B4-BE49-F238E27FC236}">
                <a16:creationId xmlns:a16="http://schemas.microsoft.com/office/drawing/2014/main" id="{2E6FA004-38C7-D3A2-64C7-3F9BC0096FB3}"/>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03AE388-6FA4-5195-CBAF-11030AF6153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5E61CA70-5976-6EAB-658A-20A19968CC6A}"/>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7302E4C2-A15B-1D1B-AEBF-ABF401070492}"/>
              </a:ext>
            </a:extLst>
          </p:cNvPr>
          <p:cNvPicPr>
            <a:picLocks noChangeAspect="1"/>
          </p:cNvPicPr>
          <p:nvPr/>
        </p:nvPicPr>
        <p:blipFill>
          <a:blip r:embed="rId4"/>
          <a:stretch>
            <a:fillRect/>
          </a:stretch>
        </p:blipFill>
        <p:spPr>
          <a:xfrm>
            <a:off x="328859" y="2006896"/>
            <a:ext cx="5968103" cy="3860504"/>
          </a:xfrm>
          <a:prstGeom prst="rect">
            <a:avLst/>
          </a:prstGeom>
        </p:spPr>
      </p:pic>
    </p:spTree>
    <p:extLst>
      <p:ext uri="{BB962C8B-B14F-4D97-AF65-F5344CB8AC3E}">
        <p14:creationId xmlns:p14="http://schemas.microsoft.com/office/powerpoint/2010/main" val="82053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6EB6-2408-9485-D666-673D47CFEAC8}"/>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9A48189-84B3-06F5-384E-E3C2783F1E5F}"/>
              </a:ext>
            </a:extLst>
          </p:cNvPr>
          <p:cNvSpPr>
            <a:spLocks noGrp="1"/>
          </p:cNvSpPr>
          <p:nvPr>
            <p:ph type="title"/>
          </p:nvPr>
        </p:nvSpPr>
        <p:spPr>
          <a:xfrm>
            <a:off x="407368" y="990600"/>
            <a:ext cx="10946432" cy="1286272"/>
          </a:xfrm>
        </p:spPr>
        <p:txBody>
          <a:bodyPr>
            <a:noAutofit/>
          </a:bodyPr>
          <a:lstStyle/>
          <a:p>
            <a:pPr algn="ctr"/>
            <a:r>
              <a:rPr lang="en-US" sz="3200" b="1" dirty="0">
                <a:latin typeface="Bookman Old Style" panose="02050604050505020204" pitchFamily="18" charset="0"/>
              </a:rPr>
              <a:t>Average Guest Ratings for Cities:</a:t>
            </a:r>
            <a:br>
              <a:rPr lang="en-US" sz="3200" b="1" dirty="0">
                <a:latin typeface="Bookman Old Style" panose="02050604050505020204" pitchFamily="18" charset="0"/>
              </a:rPr>
            </a:br>
            <a:endParaRPr lang="en-US" sz="3200" b="1"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4B2C6346-C487-4680-941C-BDDB4121DCA9}"/>
              </a:ext>
            </a:extLst>
          </p:cNvPr>
          <p:cNvSpPr>
            <a:spLocks noGrp="1"/>
          </p:cNvSpPr>
          <p:nvPr>
            <p:ph sz="quarter" idx="13"/>
          </p:nvPr>
        </p:nvSpPr>
        <p:spPr>
          <a:xfrm>
            <a:off x="6312024" y="2060848"/>
            <a:ext cx="5184576" cy="4104456"/>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Top-rated cities include Mexico City, Rio de Janeiro, and Cape Town.</a:t>
            </a:r>
          </a:p>
          <a:p>
            <a:pPr algn="just"/>
            <a:r>
              <a:rPr lang="en-US" dirty="0">
                <a:latin typeface="Times New Roman" panose="02020603050405020304" pitchFamily="18" charset="0"/>
                <a:cs typeface="Times New Roman" panose="02020603050405020304" pitchFamily="18" charset="0"/>
              </a:rPr>
              <a:t>Middle-range ratings for New York, Rome, Sydney, and Paris.</a:t>
            </a:r>
          </a:p>
          <a:p>
            <a:pPr algn="just"/>
            <a:r>
              <a:rPr lang="en-US" dirty="0">
                <a:latin typeface="Times New Roman" panose="02020603050405020304" pitchFamily="18" charset="0"/>
                <a:cs typeface="Times New Roman" panose="02020603050405020304" pitchFamily="18" charset="0"/>
              </a:rPr>
              <a:t>Lower ratings for Bangkok and Istanbul.</a:t>
            </a:r>
          </a:p>
          <a:p>
            <a:pPr algn="just"/>
            <a:r>
              <a:rPr lang="en-US" dirty="0">
                <a:latin typeface="Times New Roman" panose="02020603050405020304" pitchFamily="18" charset="0"/>
                <a:cs typeface="Times New Roman" panose="02020603050405020304" pitchFamily="18" charset="0"/>
              </a:rPr>
              <a:t>Significant variation in ratings across cities.</a:t>
            </a:r>
          </a:p>
          <a:p>
            <a:pPr algn="just"/>
            <a:r>
              <a:rPr lang="en-US" dirty="0">
                <a:latin typeface="Times New Roman" panose="02020603050405020304" pitchFamily="18" charset="0"/>
                <a:cs typeface="Times New Roman" panose="02020603050405020304" pitchFamily="18" charset="0"/>
              </a:rPr>
              <a:t>Potential influencing factors include cultural differences and service standards.</a:t>
            </a:r>
          </a:p>
          <a:p>
            <a:pPr algn="just"/>
            <a:r>
              <a:rPr lang="en-US" dirty="0">
                <a:latin typeface="Times New Roman" panose="02020603050405020304" pitchFamily="18" charset="0"/>
                <a:cs typeface="Times New Roman" panose="02020603050405020304" pitchFamily="18" charset="0"/>
              </a:rPr>
              <a:t>Impact on tourism and competitive advantage for highly rated cities.</a:t>
            </a:r>
          </a:p>
          <a:p>
            <a:pPr algn="just"/>
            <a:r>
              <a:rPr lang="en-US" dirty="0">
                <a:latin typeface="Times New Roman" panose="02020603050405020304" pitchFamily="18" charset="0"/>
                <a:cs typeface="Times New Roman" panose="02020603050405020304" pitchFamily="18" charset="0"/>
              </a:rPr>
              <a:t>Areas for improvement in cities with lower ratings.</a:t>
            </a:r>
          </a:p>
          <a:p>
            <a:pPr algn="just"/>
            <a:r>
              <a:rPr lang="en-US" dirty="0">
                <a:latin typeface="Times New Roman" panose="02020603050405020304" pitchFamily="18" charset="0"/>
                <a:cs typeface="Times New Roman" panose="02020603050405020304" pitchFamily="18" charset="0"/>
              </a:rPr>
              <a:t>Continuous monitoring and benchmarking against industry standards</a:t>
            </a:r>
          </a:p>
        </p:txBody>
      </p:sp>
      <p:sp>
        <p:nvSpPr>
          <p:cNvPr id="3" name="Slide Number Placeholder 2">
            <a:extLst>
              <a:ext uri="{FF2B5EF4-FFF2-40B4-BE49-F238E27FC236}">
                <a16:creationId xmlns:a16="http://schemas.microsoft.com/office/drawing/2014/main" id="{0C825A73-DB12-587E-B389-32375CD22098}"/>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39863779-5DD6-8468-B93D-C4039F848ADC}"/>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6467100-0AF6-3569-05C2-3BB53116F1C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E04B74A4-42A1-51EA-560A-4C14363A16D3}"/>
              </a:ext>
            </a:extLst>
          </p:cNvPr>
          <p:cNvPicPr>
            <a:picLocks noChangeAspect="1"/>
          </p:cNvPicPr>
          <p:nvPr/>
        </p:nvPicPr>
        <p:blipFill>
          <a:blip r:embed="rId4"/>
          <a:stretch>
            <a:fillRect/>
          </a:stretch>
        </p:blipFill>
        <p:spPr>
          <a:xfrm>
            <a:off x="392913" y="2060848"/>
            <a:ext cx="5776311" cy="3888432"/>
          </a:xfrm>
          <a:prstGeom prst="rect">
            <a:avLst/>
          </a:prstGeom>
        </p:spPr>
      </p:pic>
    </p:spTree>
    <p:extLst>
      <p:ext uri="{BB962C8B-B14F-4D97-AF65-F5344CB8AC3E}">
        <p14:creationId xmlns:p14="http://schemas.microsoft.com/office/powerpoint/2010/main" val="83158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4EE00-34D1-A387-E535-AAC3DE09B91D}"/>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9C069FC2-D5C0-F15E-3B3F-F147343B7D2B}"/>
              </a:ext>
            </a:extLst>
          </p:cNvPr>
          <p:cNvSpPr>
            <a:spLocks noGrp="1"/>
          </p:cNvSpPr>
          <p:nvPr>
            <p:ph type="title"/>
          </p:nvPr>
        </p:nvSpPr>
        <p:spPr>
          <a:xfrm>
            <a:off x="407368" y="990600"/>
            <a:ext cx="10946432" cy="1286272"/>
          </a:xfrm>
        </p:spPr>
        <p:txBody>
          <a:bodyPr>
            <a:noAutofit/>
          </a:bodyPr>
          <a:lstStyle/>
          <a:p>
            <a:pPr algn="ctr"/>
            <a:r>
              <a:rPr lang="en-US" sz="3200" b="1" dirty="0">
                <a:latin typeface="Bookman Old Style" panose="02050604050505020204" pitchFamily="18" charset="0"/>
              </a:rPr>
              <a:t>Average Listing Prices for Cities:</a:t>
            </a:r>
          </a:p>
        </p:txBody>
      </p:sp>
      <p:sp>
        <p:nvSpPr>
          <p:cNvPr id="13" name="Content Placeholder 12">
            <a:extLst>
              <a:ext uri="{FF2B5EF4-FFF2-40B4-BE49-F238E27FC236}">
                <a16:creationId xmlns:a16="http://schemas.microsoft.com/office/drawing/2014/main" id="{975A368B-6738-613B-1BBA-F211A6305FB4}"/>
              </a:ext>
            </a:extLst>
          </p:cNvPr>
          <p:cNvSpPr>
            <a:spLocks noGrp="1"/>
          </p:cNvSpPr>
          <p:nvPr>
            <p:ph sz="quarter" idx="13"/>
          </p:nvPr>
        </p:nvSpPr>
        <p:spPr>
          <a:xfrm>
            <a:off x="6312024" y="2060848"/>
            <a:ext cx="5184576" cy="4104456"/>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High-cost cities like Cape Town and Bangkok.</a:t>
            </a:r>
          </a:p>
          <a:p>
            <a:pPr algn="just"/>
            <a:r>
              <a:rPr lang="en-US" dirty="0">
                <a:latin typeface="Times New Roman" panose="02020603050405020304" pitchFamily="18" charset="0"/>
                <a:cs typeface="Times New Roman" panose="02020603050405020304" pitchFamily="18" charset="0"/>
              </a:rPr>
              <a:t>Moderate to low-cost cities include Mexico City, Hong Kong, and Rio de Janeiro.</a:t>
            </a:r>
          </a:p>
          <a:p>
            <a:pPr algn="just"/>
            <a:r>
              <a:rPr lang="en-US" dirty="0">
                <a:latin typeface="Times New Roman" panose="02020603050405020304" pitchFamily="18" charset="0"/>
                <a:cs typeface="Times New Roman" panose="02020603050405020304" pitchFamily="18" charset="0"/>
              </a:rPr>
              <a:t>Budget-friendly cities such as Sydney, New York, Paris, and Rome.</a:t>
            </a:r>
          </a:p>
          <a:p>
            <a:pPr algn="just"/>
            <a:r>
              <a:rPr lang="en-US" dirty="0">
                <a:latin typeface="Times New Roman" panose="02020603050405020304" pitchFamily="18" charset="0"/>
                <a:cs typeface="Times New Roman" panose="02020603050405020304" pitchFamily="18" charset="0"/>
              </a:rPr>
              <a:t>Potential correlation between prices and guest ratings.</a:t>
            </a:r>
          </a:p>
          <a:p>
            <a:pPr algn="just"/>
            <a:r>
              <a:rPr lang="en-US" dirty="0">
                <a:latin typeface="Times New Roman" panose="02020603050405020304" pitchFamily="18" charset="0"/>
                <a:cs typeface="Times New Roman" panose="02020603050405020304" pitchFamily="18" charset="0"/>
              </a:rPr>
              <a:t>Factors influencing prices include demand and local economic conditions.</a:t>
            </a:r>
          </a:p>
          <a:p>
            <a:pPr algn="just"/>
            <a:r>
              <a:rPr lang="en-US" dirty="0">
                <a:latin typeface="Times New Roman" panose="02020603050405020304" pitchFamily="18" charset="0"/>
                <a:cs typeface="Times New Roman" panose="02020603050405020304" pitchFamily="18" charset="0"/>
              </a:rPr>
              <a:t>Competitive landscape considerations based on pricing.</a:t>
            </a:r>
          </a:p>
          <a:p>
            <a:pPr algn="just"/>
            <a:r>
              <a:rPr lang="en-US" dirty="0">
                <a:latin typeface="Times New Roman" panose="02020603050405020304" pitchFamily="18" charset="0"/>
                <a:cs typeface="Times New Roman" panose="02020603050405020304" pitchFamily="18" charset="0"/>
              </a:rPr>
              <a:t>Impact on tourism demographics.</a:t>
            </a:r>
          </a:p>
          <a:p>
            <a:pPr algn="just"/>
            <a:r>
              <a:rPr lang="en-US" dirty="0">
                <a:latin typeface="Times New Roman" panose="02020603050405020304" pitchFamily="18" charset="0"/>
                <a:cs typeface="Times New Roman" panose="02020603050405020304" pitchFamily="18" charset="0"/>
              </a:rPr>
              <a:t>Adjustment strategies for cities with high or low prices.</a:t>
            </a:r>
          </a:p>
          <a:p>
            <a:pPr algn="just"/>
            <a:r>
              <a:rPr lang="en-US" dirty="0">
                <a:latin typeface="Times New Roman" panose="02020603050405020304" pitchFamily="18" charset="0"/>
                <a:cs typeface="Times New Roman" panose="02020603050405020304" pitchFamily="18" charset="0"/>
              </a:rPr>
              <a:t>Continuous monitoring of pricing trends in a dynamic market.</a:t>
            </a:r>
          </a:p>
        </p:txBody>
      </p:sp>
      <p:sp>
        <p:nvSpPr>
          <p:cNvPr id="3" name="Slide Number Placeholder 2">
            <a:extLst>
              <a:ext uri="{FF2B5EF4-FFF2-40B4-BE49-F238E27FC236}">
                <a16:creationId xmlns:a16="http://schemas.microsoft.com/office/drawing/2014/main" id="{BEAC6368-F3C1-724D-380A-F649B226362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A27B1A4B-9F0A-496A-FBAD-C6BEFC3F81E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C3BA8743-32BB-FD72-6AB9-F59E7F05ED0C}"/>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28A3FD3D-59D6-9871-7F97-E9968ED79607}"/>
              </a:ext>
            </a:extLst>
          </p:cNvPr>
          <p:cNvPicPr>
            <a:picLocks noChangeAspect="1"/>
          </p:cNvPicPr>
          <p:nvPr/>
        </p:nvPicPr>
        <p:blipFill>
          <a:blip r:embed="rId4"/>
          <a:stretch>
            <a:fillRect/>
          </a:stretch>
        </p:blipFill>
        <p:spPr>
          <a:xfrm>
            <a:off x="686008" y="1943484"/>
            <a:ext cx="5483216" cy="3717764"/>
          </a:xfrm>
          <a:prstGeom prst="rect">
            <a:avLst/>
          </a:prstGeom>
        </p:spPr>
      </p:pic>
    </p:spTree>
    <p:extLst>
      <p:ext uri="{BB962C8B-B14F-4D97-AF65-F5344CB8AC3E}">
        <p14:creationId xmlns:p14="http://schemas.microsoft.com/office/powerpoint/2010/main" val="303516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990600" y="609600"/>
            <a:ext cx="8633792" cy="6248400"/>
          </a:xfrm>
        </p:spPr>
        <p:txBody>
          <a:bodyPr/>
          <a:lstStyle/>
          <a:p>
            <a:endParaRPr lang="en-US" i="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1559496" y="914400"/>
            <a:ext cx="7632848" cy="1362472"/>
          </a:xfrm>
        </p:spPr>
        <p:txBody>
          <a:bodyPr>
            <a:normAutofit/>
          </a:bodyPr>
          <a:lstStyle/>
          <a:p>
            <a:pPr algn="ctr"/>
            <a:r>
              <a:rPr lang="en-US" sz="4400" b="1" dirty="0">
                <a:solidFill>
                  <a:schemeClr val="tx1"/>
                </a:solidFill>
                <a:latin typeface="Bookman Old Style" panose="02050604050505020204" pitchFamily="18" charset="0"/>
              </a:rPr>
              <a:t>Conclusion</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8823195" y="4245263"/>
            <a:ext cx="1219200" cy="225818"/>
          </a:xfrm>
        </p:spPr>
        <p:txBody>
          <a:bodyPr>
            <a:normAutofit fontScale="55000" lnSpcReduction="20000"/>
          </a:bodyPr>
          <a:lstStyle/>
          <a:p>
            <a:endParaRPr lang="en-US" dirty="0"/>
          </a:p>
        </p:txBody>
      </p:sp>
      <p:sp>
        <p:nvSpPr>
          <p:cNvPr id="16" name="TextBox 15">
            <a:extLst>
              <a:ext uri="{FF2B5EF4-FFF2-40B4-BE49-F238E27FC236}">
                <a16:creationId xmlns:a16="http://schemas.microsoft.com/office/drawing/2014/main" id="{CBC07040-DD57-BC3D-91FB-05ACE882ADC3}"/>
              </a:ext>
            </a:extLst>
          </p:cNvPr>
          <p:cNvSpPr txBox="1"/>
          <p:nvPr/>
        </p:nvSpPr>
        <p:spPr>
          <a:xfrm>
            <a:off x="1415480" y="2276872"/>
            <a:ext cx="8130224"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analysis of Airbnb data reveals valuable insights across multiple dimensions. Seasonal patterns in monthly visitors highlight peak activity during summer, offering opportunities for targeted marketing. The guest ratings showcase a diverse landscape, with top-rated cities like Mexico City and Rio de Janeiro, emphasizing the impact on tourism and the need for continuous monitoring. Examining average listing prices indicates a range from high-cost cities like Cape Town to budget-friendly destinations like Sydney, suggesting the importance of market dynamics and strategic adjustments. Altogether, a holistic approach, including year-to-year comparisons, data quality checks, and feedback loops, is crucial for Airbnb's sustained success in the competitive hospitality industry.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US" sz="4800" dirty="0">
                <a:latin typeface="Elephant" panose="02020904090505020303" pitchFamily="18" charset="0"/>
              </a:rPr>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28788" y="2060848"/>
            <a:ext cx="10208545" cy="4266800"/>
          </a:xfrm>
        </p:spPr>
        <p:txBody>
          <a:bodyPr/>
          <a:lstStyle/>
          <a:p>
            <a:pPr marL="0" indent="0">
              <a:buNone/>
            </a:pPr>
            <a:r>
              <a:rPr lang="en-US" dirty="0"/>
              <a:t>Embarking on a data exploration journey, my role as a BI Analyst is to thoroughly examine Airbnb's data landscape, unraveling insights into user experiences and satisfaction. This involves scrutinizing district location scores and understanding the correlation between host response times and overall ratings. The process includes creating visualizations for Airbnb listing prices, analyzing composite scores, and calculating listing age and host tenure. The culmination of this journey involves a detailed examination of listing prices, guest ratings, and visitor trends in a comprehensive City Insights Report, with a specific focus on discerning the significant changes in 2020 compared to earlier years. </a:t>
            </a:r>
            <a:r>
              <a:rPr lang="en-US"/>
              <a:t>This endeavor aims to provide a nuanced and professional perspective on Airbnb's data dynamics.</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IN" sz="3200" dirty="0">
                <a:latin typeface="Bookman Old Style" panose="02050604050505020204" pitchFamily="18" charset="0"/>
              </a:rPr>
              <a:t>Assessing</a:t>
            </a:r>
            <a:r>
              <a:rPr lang="en-IN" sz="3600" dirty="0">
                <a:latin typeface="Bookman Old Style" panose="02050604050505020204" pitchFamily="18" charset="0"/>
              </a:rPr>
              <a:t> District Location Scores:</a:t>
            </a:r>
            <a:endParaRPr lang="en-US" sz="66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Analyzing the district location scores, it's evident that the Bronx has the least favorable location score among the districts, standing at 9.33. </a:t>
            </a:r>
          </a:p>
          <a:p>
            <a:r>
              <a:rPr lang="en-US" b="0" i="0" dirty="0">
                <a:effectLst/>
                <a:latin typeface="Times New Roman" panose="02020603050405020304" pitchFamily="18" charset="0"/>
                <a:cs typeface="Times New Roman" panose="02020603050405020304" pitchFamily="18" charset="0"/>
              </a:rPr>
              <a:t>This information is crucial for hosts and Airbnb stakeholders looking to identify areas for improvement. </a:t>
            </a:r>
          </a:p>
          <a:p>
            <a:r>
              <a:rPr lang="en-US" b="0" i="0" dirty="0">
                <a:effectLst/>
                <a:latin typeface="Times New Roman" panose="02020603050405020304" pitchFamily="18" charset="0"/>
                <a:cs typeface="Times New Roman" panose="02020603050405020304" pitchFamily="18" charset="0"/>
              </a:rPr>
              <a:t>While Manhattan boasts the highest score of 9.70, the focus should shift to addressing the aspects affecting the Bronx's location perception to enhance the overall competitiveness of Airbnb listings in that district. </a:t>
            </a:r>
          </a:p>
          <a:p>
            <a:r>
              <a:rPr lang="en-US" b="0" i="0" dirty="0">
                <a:effectLst/>
                <a:latin typeface="Times New Roman" panose="02020603050405020304" pitchFamily="18" charset="0"/>
                <a:cs typeface="Times New Roman" panose="02020603050405020304" pitchFamily="18" charset="0"/>
              </a:rPr>
              <a:t>Implementing targeted improvements in the Bronx can contribute to a more balanced and satisfactory experience for guests, thereby positively influencing the district's reputation and desirability.</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38F8ABDD-EB43-35BD-D334-9594378DFAC9}"/>
              </a:ext>
            </a:extLst>
          </p:cNvPr>
          <p:cNvPicPr>
            <a:picLocks noChangeAspect="1"/>
          </p:cNvPicPr>
          <p:nvPr/>
        </p:nvPicPr>
        <p:blipFill>
          <a:blip r:embed="rId4"/>
          <a:stretch>
            <a:fillRect/>
          </a:stretch>
        </p:blipFill>
        <p:spPr>
          <a:xfrm>
            <a:off x="407368" y="1951311"/>
            <a:ext cx="5826555" cy="3916089"/>
          </a:xfrm>
          <a:prstGeom prst="rect">
            <a:avLst/>
          </a:prstGeom>
        </p:spPr>
      </p:pic>
    </p:spTree>
    <p:extLst>
      <p:ext uri="{BB962C8B-B14F-4D97-AF65-F5344CB8AC3E}">
        <p14:creationId xmlns:p14="http://schemas.microsoft.com/office/powerpoint/2010/main" val="321775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US" sz="3600" dirty="0">
                <a:latin typeface="Bookman Old Style" panose="02050604050505020204" pitchFamily="18" charset="0"/>
              </a:rPr>
              <a:t>Examining</a:t>
            </a:r>
            <a:r>
              <a:rPr lang="en-US" sz="3200" dirty="0">
                <a:latin typeface="Bookman Old Style" panose="02050604050505020204" pitchFamily="18" charset="0"/>
              </a:rPr>
              <a:t> Host Response Time Impact: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 46.04% of Airbnb listings lack specified response times, showcasing variability in communication practices.</a:t>
            </a:r>
          </a:p>
          <a:p>
            <a:pPr algn="just"/>
            <a:r>
              <a:rPr lang="en-US" dirty="0">
                <a:latin typeface="Times New Roman" panose="02020603050405020304" pitchFamily="18" charset="0"/>
                <a:cs typeface="Times New Roman" panose="02020603050405020304" pitchFamily="18" charset="0"/>
              </a:rPr>
              <a:t> 29.84% of listings prioritize quick responses 'within an hour,' potentially influencing positive guest experiences.</a:t>
            </a:r>
          </a:p>
          <a:p>
            <a:pPr algn="just"/>
            <a:r>
              <a:rPr lang="en-US" dirty="0">
                <a:latin typeface="Times New Roman" panose="02020603050405020304" pitchFamily="18" charset="0"/>
                <a:cs typeface="Times New Roman" panose="02020603050405020304" pitchFamily="18" charset="0"/>
              </a:rPr>
              <a:t>10.33% commit to responding 'within a few hours,' and 8.37% within a day, indicating a moderate emphasis on timely communication.</a:t>
            </a:r>
          </a:p>
          <a:p>
            <a:pPr algn="just"/>
            <a:r>
              <a:rPr lang="en-US" dirty="0">
                <a:latin typeface="Times New Roman" panose="02020603050405020304" pitchFamily="18" charset="0"/>
                <a:cs typeface="Times New Roman" panose="02020603050405020304" pitchFamily="18" charset="0"/>
              </a:rPr>
              <a:t> 5.42% of listings indicate longer response times, possibly affecting guest satisfaction.</a:t>
            </a:r>
          </a:p>
          <a:p>
            <a:pPr algn="just"/>
            <a:r>
              <a:rPr lang="en-US" dirty="0">
                <a:latin typeface="Times New Roman" panose="02020603050405020304" pitchFamily="18" charset="0"/>
                <a:cs typeface="Times New Roman" panose="02020603050405020304" pitchFamily="18" charset="0"/>
              </a:rPr>
              <a:t> The correlation between host response times and overall ratings requires further exploration, with swift responses likely positively influencing ratings and clarifying communication expectations enhancing the overall guest experience.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0FF73DE7-1387-0385-C8EB-0F006824D8E0}"/>
              </a:ext>
            </a:extLst>
          </p:cNvPr>
          <p:cNvPicPr>
            <a:picLocks noChangeAspect="1"/>
          </p:cNvPicPr>
          <p:nvPr/>
        </p:nvPicPr>
        <p:blipFill>
          <a:blip r:embed="rId4"/>
          <a:stretch>
            <a:fillRect/>
          </a:stretch>
        </p:blipFill>
        <p:spPr>
          <a:xfrm>
            <a:off x="344596" y="2060848"/>
            <a:ext cx="5857293" cy="4104456"/>
          </a:xfrm>
          <a:prstGeom prst="rect">
            <a:avLst/>
          </a:prstGeom>
        </p:spPr>
      </p:pic>
    </p:spTree>
    <p:extLst>
      <p:ext uri="{BB962C8B-B14F-4D97-AF65-F5344CB8AC3E}">
        <p14:creationId xmlns:p14="http://schemas.microsoft.com/office/powerpoint/2010/main" val="42495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79376" y="692696"/>
            <a:ext cx="10874424" cy="1584176"/>
          </a:xfrm>
        </p:spPr>
        <p:txBody>
          <a:bodyPr>
            <a:normAutofit/>
          </a:bodyPr>
          <a:lstStyle/>
          <a:p>
            <a:pPr algn="ctr"/>
            <a:r>
              <a:rPr lang="en-US" sz="3200" b="0" i="0" dirty="0">
                <a:solidFill>
                  <a:srgbClr val="374151"/>
                </a:solidFill>
                <a:effectLst/>
                <a:latin typeface="Bookman Old Style" panose="02050604050505020204" pitchFamily="18" charset="0"/>
              </a:rPr>
              <a:t>Exploring Listing Prices: Trends and Insights Across Global Cities</a:t>
            </a:r>
            <a:endParaRPr lang="en-US" sz="124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1988841"/>
            <a:ext cx="5400600" cy="4652464"/>
          </a:xfrm>
        </p:spPr>
        <p:txBody>
          <a:bodyPr>
            <a:normAutofit fontScale="92500" lnSpcReduction="20000"/>
          </a:bodyPr>
          <a:lstStyle/>
          <a:p>
            <a:pPr marL="342900" indent="-342900" algn="just">
              <a:buFont typeface="+mj-lt"/>
              <a:buAutoNum type="arabicPeriod"/>
            </a:pPr>
            <a:r>
              <a:rPr lang="en-US" sz="1800" b="0" i="0" dirty="0">
                <a:effectLst/>
                <a:latin typeface="Times New Roman" panose="02020603050405020304" pitchFamily="18" charset="0"/>
                <a:cs typeface="Times New Roman" panose="02020603050405020304" pitchFamily="18" charset="0"/>
              </a:rPr>
              <a:t>Cape Town exhibits the highest prices for Entire place and Hotel room, while Bangkok boasts the highest prices for Private room and Shared room.</a:t>
            </a:r>
          </a:p>
          <a:p>
            <a:pPr marL="342900" indent="-342900" algn="just">
              <a:buFont typeface="+mj-lt"/>
              <a:buAutoNum type="arabicPeriod"/>
            </a:pPr>
            <a:r>
              <a:rPr lang="en-US" sz="1800" b="0" i="0" dirty="0">
                <a:effectLst/>
                <a:latin typeface="Times New Roman" panose="02020603050405020304" pitchFamily="18" charset="0"/>
                <a:cs typeface="Times New Roman" panose="02020603050405020304" pitchFamily="18" charset="0"/>
              </a:rPr>
              <a:t>Paris tends to have comparatively lower average prices for all types of rooms</a:t>
            </a:r>
            <a:r>
              <a:rPr lang="en-US" sz="18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800" b="0" i="0" dirty="0">
                <a:effectLst/>
                <a:latin typeface="Times New Roman" panose="02020603050405020304" pitchFamily="18" charset="0"/>
                <a:cs typeface="Times New Roman" panose="02020603050405020304" pitchFamily="18" charset="0"/>
              </a:rPr>
              <a:t>Hong Kong and Sydney exhibit notable price variations among different room types, while Rio de Janeiro shows a considerable contrast between Entire place and Hotel room prices.</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Shared room is typically the most budget-friendly choice, whereas Entire place and Hotel room options tend to be pricier compared to Private room and Shared room.</a:t>
            </a:r>
            <a:endParaRPr lang="en-US" sz="1800"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0" i="0" dirty="0">
                <a:effectLst/>
                <a:latin typeface="Times New Roman" panose="02020603050405020304" pitchFamily="18" charset="0"/>
                <a:cs typeface="Times New Roman" panose="02020603050405020304" pitchFamily="18" charset="0"/>
              </a:rPr>
              <a:t>Diverse pricing trends are observed across various regions, exemplified by distinct pricing patterns in cities like Cape Town and Bangkok.</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Cities such as Paris and New York feature generally lower prices across all room types, while Rio de Janeiro exhibits a comparatively lower price for Entire place compared to other types.	</a:t>
            </a:r>
            <a:r>
              <a:rPr lang="en-US" sz="12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5D69DEF6-5CF2-1D7E-D035-68C617B1B257}"/>
              </a:ext>
            </a:extLst>
          </p:cNvPr>
          <p:cNvPicPr>
            <a:picLocks noChangeAspect="1"/>
          </p:cNvPicPr>
          <p:nvPr/>
        </p:nvPicPr>
        <p:blipFill>
          <a:blip r:embed="rId4"/>
          <a:stretch>
            <a:fillRect/>
          </a:stretch>
        </p:blipFill>
        <p:spPr>
          <a:xfrm>
            <a:off x="479376" y="2132856"/>
            <a:ext cx="5616624" cy="4420344"/>
          </a:xfrm>
          <a:prstGeom prst="rect">
            <a:avLst/>
          </a:prstGeom>
        </p:spPr>
      </p:pic>
    </p:spTree>
    <p:extLst>
      <p:ext uri="{BB962C8B-B14F-4D97-AF65-F5344CB8AC3E}">
        <p14:creationId xmlns:p14="http://schemas.microsoft.com/office/powerpoint/2010/main" val="87553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US" sz="3200" dirty="0">
                <a:latin typeface="Bookman Old Style" panose="02050604050505020204" pitchFamily="18" charset="0"/>
              </a:rPr>
              <a:t>Analyzing Airbnb Composite Scores for Check-in and Communication: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fontScale="85000"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Staten Is Implemented a straightforward mean calculation of check-in and communication scores to establish a composite land stands out with the highest composite score of 9.81, showcasing exceptional integration of check-in experience and host communication.</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Brooklyn follows closely with a notable score of 9.77, emphasizing a consistent positive trend in composite scores across various districts.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Bronx and Queens also exhibit commendable scores of 9.71 and 9.68, respectively, indicating a competitive performance in guest satisfaction.</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Although slightly lower, Manhattan maintains a solid average composite score of 9.67, reinforcing a high standard in check-in experience and host communication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8FDC4DFA-D956-1B78-D1AB-D9996E01CB5A}"/>
              </a:ext>
            </a:extLst>
          </p:cNvPr>
          <p:cNvPicPr>
            <a:picLocks noChangeAspect="1"/>
          </p:cNvPicPr>
          <p:nvPr/>
        </p:nvPicPr>
        <p:blipFill>
          <a:blip r:embed="rId4"/>
          <a:stretch>
            <a:fillRect/>
          </a:stretch>
        </p:blipFill>
        <p:spPr>
          <a:xfrm>
            <a:off x="407368" y="2060848"/>
            <a:ext cx="5988620" cy="4304890"/>
          </a:xfrm>
          <a:prstGeom prst="rect">
            <a:avLst/>
          </a:prstGeom>
        </p:spPr>
      </p:pic>
    </p:spTree>
    <p:extLst>
      <p:ext uri="{BB962C8B-B14F-4D97-AF65-F5344CB8AC3E}">
        <p14:creationId xmlns:p14="http://schemas.microsoft.com/office/powerpoint/2010/main" val="384590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332656"/>
            <a:ext cx="10946432" cy="1152128"/>
          </a:xfrm>
        </p:spPr>
        <p:txBody>
          <a:bodyPr>
            <a:noAutofit/>
          </a:bodyPr>
          <a:lstStyle/>
          <a:p>
            <a:pPr algn="ctr"/>
            <a:r>
              <a:rPr lang="en-US" sz="3200" dirty="0">
                <a:latin typeface="Bookman Old Style" panose="02050604050505020204" pitchFamily="18" charset="0"/>
              </a:rPr>
              <a:t>Analyzing Listing Age and Host Tenure Trends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591944" y="1484784"/>
            <a:ext cx="6332335" cy="5373216"/>
          </a:xfrm>
        </p:spPr>
        <p:txBody>
          <a:bodyPr>
            <a:normAutofit fontScale="92500"/>
          </a:bodyPr>
          <a:lstStyle/>
          <a:p>
            <a:pPr algn="just"/>
            <a:r>
              <a:rPr lang="en-US" sz="1400" dirty="0">
                <a:latin typeface="Times New Roman" panose="02020603050405020304" pitchFamily="18" charset="0"/>
                <a:cs typeface="Times New Roman" panose="02020603050405020304" pitchFamily="18" charset="0"/>
              </a:rPr>
              <a:t>To achieve the objective of calculating Listing Age and identifying hosts with more than ten years of hosting expertise first In the "Data" view, create a new calculated column for Listing Age using the following DAX </a:t>
            </a:r>
            <a:r>
              <a:rPr lang="en-US" sz="1400" dirty="0" err="1">
                <a:latin typeface="Times New Roman" panose="02020603050405020304" pitchFamily="18" charset="0"/>
                <a:cs typeface="Times New Roman" panose="02020603050405020304" pitchFamily="18" charset="0"/>
              </a:rPr>
              <a:t>formula:Listing_Age</a:t>
            </a:r>
            <a:r>
              <a:rPr lang="en-US" sz="1400" dirty="0">
                <a:latin typeface="Times New Roman" panose="02020603050405020304" pitchFamily="18" charset="0"/>
                <a:cs typeface="Times New Roman" panose="02020603050405020304" pitchFamily="18" charset="0"/>
              </a:rPr>
              <a:t> = DATEDIFF([</a:t>
            </a:r>
            <a:r>
              <a:rPr lang="en-US" sz="1400" dirty="0" err="1">
                <a:latin typeface="Times New Roman" panose="02020603050405020304" pitchFamily="18" charset="0"/>
                <a:cs typeface="Times New Roman" panose="02020603050405020304" pitchFamily="18" charset="0"/>
              </a:rPr>
              <a:t>host_since</a:t>
            </a:r>
            <a:r>
              <a:rPr lang="en-US" sz="1400" dirty="0">
                <a:latin typeface="Times New Roman" panose="02020603050405020304" pitchFamily="18" charset="0"/>
                <a:cs typeface="Times New Roman" panose="02020603050405020304" pitchFamily="18" charset="0"/>
              </a:rPr>
              <a:t>], TODAY(), YEAR)</a:t>
            </a:r>
          </a:p>
          <a:p>
            <a:pPr algn="just"/>
            <a:r>
              <a:rPr lang="en-US" sz="1400" dirty="0">
                <a:latin typeface="Times New Roman" panose="02020603050405020304" pitchFamily="18" charset="0"/>
                <a:cs typeface="Times New Roman" panose="02020603050405020304" pitchFamily="18" charset="0"/>
              </a:rPr>
              <a:t>This formula calculates the age of the listing in years based on the "</a:t>
            </a:r>
            <a:r>
              <a:rPr lang="en-US" sz="1400" dirty="0" err="1">
                <a:latin typeface="Times New Roman" panose="02020603050405020304" pitchFamily="18" charset="0"/>
                <a:cs typeface="Times New Roman" panose="02020603050405020304" pitchFamily="18" charset="0"/>
              </a:rPr>
              <a:t>host_since</a:t>
            </a:r>
            <a:r>
              <a:rPr lang="en-US" sz="1400" dirty="0">
                <a:latin typeface="Times New Roman" panose="02020603050405020304" pitchFamily="18" charset="0"/>
                <a:cs typeface="Times New Roman" panose="02020603050405020304" pitchFamily="18" charset="0"/>
              </a:rPr>
              <a:t>" date.</a:t>
            </a:r>
          </a:p>
          <a:p>
            <a:pPr algn="just"/>
            <a:r>
              <a:rPr lang="en-US" sz="1400" dirty="0">
                <a:latin typeface="Times New Roman" panose="02020603050405020304" pitchFamily="18" charset="0"/>
                <a:cs typeface="Times New Roman" panose="02020603050405020304" pitchFamily="18" charset="0"/>
              </a:rPr>
              <a:t>Create another calculated column for Host Tenure using the following DAX formula:</a:t>
            </a:r>
          </a:p>
          <a:p>
            <a:pPr algn="just"/>
            <a:r>
              <a:rPr lang="en-US" sz="1400" dirty="0" err="1">
                <a:latin typeface="Times New Roman" panose="02020603050405020304" pitchFamily="18" charset="0"/>
                <a:cs typeface="Times New Roman" panose="02020603050405020304" pitchFamily="18" charset="0"/>
              </a:rPr>
              <a:t>Host_Tenure</a:t>
            </a:r>
            <a:r>
              <a:rPr lang="en-US" sz="1400" dirty="0">
                <a:latin typeface="Times New Roman" panose="02020603050405020304" pitchFamily="18" charset="0"/>
                <a:cs typeface="Times New Roman" panose="02020603050405020304" pitchFamily="18" charset="0"/>
              </a:rPr>
              <a:t> = IF( DATEDIFF([</a:t>
            </a:r>
            <a:r>
              <a:rPr lang="en-US" sz="1400" dirty="0" err="1">
                <a:latin typeface="Times New Roman" panose="02020603050405020304" pitchFamily="18" charset="0"/>
                <a:cs typeface="Times New Roman" panose="02020603050405020304" pitchFamily="18" charset="0"/>
              </a:rPr>
              <a:t>host_since</a:t>
            </a:r>
            <a:r>
              <a:rPr lang="en-US" sz="1400" dirty="0">
                <a:latin typeface="Times New Roman" panose="02020603050405020304" pitchFamily="18" charset="0"/>
                <a:cs typeface="Times New Roman" panose="02020603050405020304" pitchFamily="18" charset="0"/>
              </a:rPr>
              <a:t>], TODAY(), YEAR) &gt; 10,"More than 10 </a:t>
            </a:r>
            <a:r>
              <a:rPr lang="en-US" sz="1400" dirty="0" err="1">
                <a:latin typeface="Times New Roman" panose="02020603050405020304" pitchFamily="18" charset="0"/>
                <a:cs typeface="Times New Roman" panose="02020603050405020304" pitchFamily="18" charset="0"/>
              </a:rPr>
              <a:t>years","Less</a:t>
            </a:r>
            <a:r>
              <a:rPr lang="en-US" sz="1400" dirty="0">
                <a:latin typeface="Times New Roman" panose="02020603050405020304" pitchFamily="18" charset="0"/>
                <a:cs typeface="Times New Roman" panose="02020603050405020304" pitchFamily="18" charset="0"/>
              </a:rPr>
              <a:t> than 10 years")</a:t>
            </a:r>
          </a:p>
          <a:p>
            <a:pPr algn="just"/>
            <a:r>
              <a:rPr lang="en-US" sz="1400" dirty="0">
                <a:latin typeface="Times New Roman" panose="02020603050405020304" pitchFamily="18" charset="0"/>
                <a:cs typeface="Times New Roman" panose="02020603050405020304" pitchFamily="18" charset="0"/>
              </a:rPr>
              <a:t>This formula categorizes hosts based on whether they have more than 10 years of hosting expertise.</a:t>
            </a:r>
          </a:p>
          <a:p>
            <a:pPr algn="just"/>
            <a:r>
              <a:rPr lang="en-US" sz="1400" dirty="0">
                <a:latin typeface="Times New Roman" panose="02020603050405020304" pitchFamily="18" charset="0"/>
                <a:cs typeface="Times New Roman" panose="02020603050405020304" pitchFamily="18" charset="0"/>
              </a:rPr>
              <a:t>After generating a bar chart, further analysis reveals the following insights:</a:t>
            </a:r>
          </a:p>
          <a:p>
            <a:pPr algn="just"/>
            <a:r>
              <a:rPr lang="en-US" sz="1400" dirty="0">
                <a:latin typeface="Times New Roman" panose="02020603050405020304" pitchFamily="18" charset="0"/>
                <a:cs typeface="Times New Roman" panose="02020603050405020304" pitchFamily="18" charset="0"/>
              </a:rPr>
              <a:t>The average listing age for hosts with more than 10 years of tenure is notably higher at 11.75 years. This indicates that experienced hosts tend to have older listings, potentially reflecting a stable and enduring presence in the Airbnb hosting community.</a:t>
            </a:r>
          </a:p>
          <a:p>
            <a:pPr algn="just"/>
            <a:r>
              <a:rPr lang="en-US" sz="1400" dirty="0">
                <a:latin typeface="Times New Roman" panose="02020603050405020304" pitchFamily="18" charset="0"/>
                <a:cs typeface="Times New Roman" panose="02020603050405020304" pitchFamily="18" charset="0"/>
              </a:rPr>
              <a:t>In contrast, hosts with less than 10 years of tenure have a lower average listing age of 7.43 years. This suggests that newer hosts have relatively younger listings, possibly indicating a more recent entry into the Airbnb hosting platform.</a:t>
            </a:r>
          </a:p>
          <a:p>
            <a:pPr algn="just"/>
            <a:r>
              <a:rPr lang="en-US" sz="1400" dirty="0">
                <a:latin typeface="Times New Roman" panose="02020603050405020304" pitchFamily="18" charset="0"/>
                <a:cs typeface="Times New Roman" panose="02020603050405020304" pitchFamily="18" charset="0"/>
              </a:rPr>
              <a:t>The observed differences in average listing age between hosts with different tenures highlight a correlation between hosting experience and the age of listings. This information can be valuable for understanding the dynamics of host tenure and its impact on the longevity of Airbnb listings.</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B934B34D-C099-C3DF-3A78-35F4C4DC516E}"/>
              </a:ext>
            </a:extLst>
          </p:cNvPr>
          <p:cNvPicPr>
            <a:picLocks noChangeAspect="1"/>
          </p:cNvPicPr>
          <p:nvPr/>
        </p:nvPicPr>
        <p:blipFill>
          <a:blip r:embed="rId4"/>
          <a:stretch>
            <a:fillRect/>
          </a:stretch>
        </p:blipFill>
        <p:spPr>
          <a:xfrm>
            <a:off x="265841" y="1830797"/>
            <a:ext cx="5376772" cy="4163030"/>
          </a:xfrm>
          <a:prstGeom prst="rect">
            <a:avLst/>
          </a:prstGeom>
        </p:spPr>
      </p:pic>
    </p:spTree>
    <p:extLst>
      <p:ext uri="{BB962C8B-B14F-4D97-AF65-F5344CB8AC3E}">
        <p14:creationId xmlns:p14="http://schemas.microsoft.com/office/powerpoint/2010/main" val="69094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Autofit/>
          </a:bodyPr>
          <a:lstStyle/>
          <a:p>
            <a:pPr algn="ctr"/>
            <a:r>
              <a:rPr lang="en-US" sz="3200" b="1" dirty="0">
                <a:latin typeface="Bookman Old Style" panose="02050604050505020204" pitchFamily="18" charset="0"/>
              </a:rPr>
              <a:t>Decoding Prices Across Property Types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the "Entire Place" category, "Entire villa" stands out with the highest average price of 9.18K USD.</a:t>
            </a:r>
          </a:p>
          <a:p>
            <a:pPr algn="just"/>
            <a:r>
              <a:rPr lang="en-US" dirty="0">
                <a:latin typeface="Times New Roman" panose="02020603050405020304" pitchFamily="18" charset="0"/>
                <a:cs typeface="Times New Roman" panose="02020603050405020304" pitchFamily="18" charset="0"/>
              </a:rPr>
              <a:t>A visual tree map efficiently conveys the distribution of prices for various room and property types.</a:t>
            </a:r>
          </a:p>
          <a:p>
            <a:pPr algn="just"/>
            <a:r>
              <a:rPr lang="en-US" dirty="0">
                <a:latin typeface="Times New Roman" panose="02020603050405020304" pitchFamily="18" charset="0"/>
                <a:cs typeface="Times New Roman" panose="02020603050405020304" pitchFamily="18" charset="0"/>
              </a:rPr>
              <a:t>The focus on "Entire villa" indicates its association with higher-end accommodations, offering valuable insights for hosts and guests alike.</a:t>
            </a:r>
          </a:p>
          <a:p>
            <a:pPr algn="just"/>
            <a:r>
              <a:rPr lang="en-US" dirty="0">
                <a:latin typeface="Times New Roman" panose="02020603050405020304" pitchFamily="18" charset="0"/>
                <a:cs typeface="Times New Roman" panose="02020603050405020304" pitchFamily="18" charset="0"/>
              </a:rPr>
              <a:t>This information aids hosts in pricing strategies and assists guests in selecting accommodations aligned with their preferences and budget.</a:t>
            </a:r>
          </a:p>
          <a:p>
            <a:pPr algn="just"/>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93EA8BDA-5582-0EDD-7B24-D49C18F9B306}"/>
              </a:ext>
            </a:extLst>
          </p:cNvPr>
          <p:cNvPicPr>
            <a:picLocks noChangeAspect="1"/>
          </p:cNvPicPr>
          <p:nvPr/>
        </p:nvPicPr>
        <p:blipFill>
          <a:blip r:embed="rId4"/>
          <a:stretch>
            <a:fillRect/>
          </a:stretch>
        </p:blipFill>
        <p:spPr>
          <a:xfrm>
            <a:off x="407369" y="1916832"/>
            <a:ext cx="5904655" cy="4334903"/>
          </a:xfrm>
          <a:prstGeom prst="rect">
            <a:avLst/>
          </a:prstGeom>
        </p:spPr>
      </p:pic>
    </p:spTree>
    <p:extLst>
      <p:ext uri="{BB962C8B-B14F-4D97-AF65-F5344CB8AC3E}">
        <p14:creationId xmlns:p14="http://schemas.microsoft.com/office/powerpoint/2010/main" val="423226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E9218-FDFA-0218-EB7D-BE16EA3FB3B6}"/>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BDCFCCF-EDA4-11C8-6F43-4A401A3738FD}"/>
              </a:ext>
            </a:extLst>
          </p:cNvPr>
          <p:cNvSpPr>
            <a:spLocks noGrp="1"/>
          </p:cNvSpPr>
          <p:nvPr>
            <p:ph type="title"/>
          </p:nvPr>
        </p:nvSpPr>
        <p:spPr>
          <a:xfrm>
            <a:off x="407368" y="990600"/>
            <a:ext cx="10946432" cy="1286272"/>
          </a:xfrm>
        </p:spPr>
        <p:txBody>
          <a:bodyPr>
            <a:noAutofit/>
          </a:bodyPr>
          <a:lstStyle/>
          <a:p>
            <a:pPr algn="ctr"/>
            <a:r>
              <a:rPr lang="en-US" sz="3200" b="1" dirty="0">
                <a:latin typeface="Bookman Old Style" panose="02050604050505020204" pitchFamily="18" charset="0"/>
              </a:rPr>
              <a:t>Visitor Trends: A Comparative Analysis of 2019 and 2020</a:t>
            </a:r>
          </a:p>
        </p:txBody>
      </p:sp>
      <p:sp>
        <p:nvSpPr>
          <p:cNvPr id="13" name="Content Placeholder 12">
            <a:extLst>
              <a:ext uri="{FF2B5EF4-FFF2-40B4-BE49-F238E27FC236}">
                <a16:creationId xmlns:a16="http://schemas.microsoft.com/office/drawing/2014/main" id="{609DB1B8-49B9-9C4F-FE59-D6306AB17D88}"/>
              </a:ext>
            </a:extLst>
          </p:cNvPr>
          <p:cNvSpPr>
            <a:spLocks noGrp="1"/>
          </p:cNvSpPr>
          <p:nvPr>
            <p:ph sz="quarter" idx="13"/>
          </p:nvPr>
        </p:nvSpPr>
        <p:spPr>
          <a:xfrm>
            <a:off x="6312024" y="2060848"/>
            <a:ext cx="5184576" cy="4104456"/>
          </a:xfrm>
        </p:spPr>
        <p:txBody>
          <a:bodyPr>
            <a:normAutofit/>
          </a:bodyPr>
          <a:lstStyle/>
          <a:p>
            <a:pPr algn="just"/>
            <a:r>
              <a:rPr lang="en-US" dirty="0">
                <a:latin typeface="Times New Roman" panose="02020603050405020304" pitchFamily="18" charset="0"/>
                <a:cs typeface="Times New Roman" panose="02020603050405020304" pitchFamily="18" charset="0"/>
              </a:rPr>
              <a:t>Monthly visitor counts increased from January to March in 2019, but this growth was disrupted in March 2020.</a:t>
            </a:r>
          </a:p>
          <a:p>
            <a:pPr algn="just"/>
            <a:r>
              <a:rPr lang="en-US" dirty="0">
                <a:latin typeface="Times New Roman" panose="02020603050405020304" pitchFamily="18" charset="0"/>
                <a:cs typeface="Times New Roman" panose="02020603050405020304" pitchFamily="18" charset="0"/>
              </a:rPr>
              <a:t>Subsequent months in 2020 witnessed a significant decline, especially in June, reflecting the influence of the COVID-19 pandemic on reduced travel.</a:t>
            </a:r>
          </a:p>
          <a:p>
            <a:pPr algn="just"/>
            <a:r>
              <a:rPr lang="en-US" dirty="0">
                <a:latin typeface="Times New Roman" panose="02020603050405020304" pitchFamily="18" charset="0"/>
                <a:cs typeface="Times New Roman" panose="02020603050405020304" pitchFamily="18" charset="0"/>
              </a:rPr>
              <a:t>September 2020 showed a slight recovery compared to the previous months, indicating some resilience, yet overall visitor numbers remained below the corresponding months in 2019.</a:t>
            </a:r>
          </a:p>
        </p:txBody>
      </p:sp>
      <p:sp>
        <p:nvSpPr>
          <p:cNvPr id="3" name="Slide Number Placeholder 2">
            <a:extLst>
              <a:ext uri="{FF2B5EF4-FFF2-40B4-BE49-F238E27FC236}">
                <a16:creationId xmlns:a16="http://schemas.microsoft.com/office/drawing/2014/main" id="{DE85DC71-4752-4340-C923-F7295487D429}"/>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0468C608-2761-33D0-ED57-47DE296A5F87}"/>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78F61066-929F-B029-ABA8-F1B843EE50A5}"/>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CEFB5724-1CDB-9356-A529-3E55CF4DC458}"/>
              </a:ext>
            </a:extLst>
          </p:cNvPr>
          <p:cNvPicPr>
            <a:picLocks noChangeAspect="1"/>
          </p:cNvPicPr>
          <p:nvPr/>
        </p:nvPicPr>
        <p:blipFill>
          <a:blip r:embed="rId4"/>
          <a:stretch>
            <a:fillRect/>
          </a:stretch>
        </p:blipFill>
        <p:spPr>
          <a:xfrm>
            <a:off x="340554" y="2132856"/>
            <a:ext cx="6015319" cy="3469362"/>
          </a:xfrm>
          <a:prstGeom prst="rect">
            <a:avLst/>
          </a:prstGeom>
        </p:spPr>
      </p:pic>
    </p:spTree>
    <p:extLst>
      <p:ext uri="{BB962C8B-B14F-4D97-AF65-F5344CB8AC3E}">
        <p14:creationId xmlns:p14="http://schemas.microsoft.com/office/powerpoint/2010/main" val="2590788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439</TotalTime>
  <Words>1486</Words>
  <Application>Microsoft Office PowerPoint</Application>
  <PresentationFormat>Widescreen</PresentationFormat>
  <Paragraphs>100</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Baskerville Old Face</vt:lpstr>
      <vt:lpstr>Bodoni MT Black</vt:lpstr>
      <vt:lpstr>Bookman Old Style</vt:lpstr>
      <vt:lpstr>Elephant</vt:lpstr>
      <vt:lpstr>Times New Roman</vt:lpstr>
      <vt:lpstr>Tw Cen MT</vt:lpstr>
      <vt:lpstr>Tw Cen MT Condensed</vt:lpstr>
      <vt:lpstr>Wingdings 3</vt:lpstr>
      <vt:lpstr>ModernClassicBlock-3</vt:lpstr>
      <vt:lpstr>Airbnb Data Analysis</vt:lpstr>
      <vt:lpstr>Introduction</vt:lpstr>
      <vt:lpstr>Assessing District Location Scores:</vt:lpstr>
      <vt:lpstr>Examining Host Response Time Impact:</vt:lpstr>
      <vt:lpstr>Exploring Listing Prices: Trends and Insights Across Global Cities</vt:lpstr>
      <vt:lpstr>Analyzing Airbnb Composite Scores for Check-in and Communication:</vt:lpstr>
      <vt:lpstr>Analyzing Listing Age and Host Tenure Trends</vt:lpstr>
      <vt:lpstr>Decoding Prices Across Property Types</vt:lpstr>
      <vt:lpstr>Visitor Trends: A Comparative Analysis of 2019 and 2020</vt:lpstr>
      <vt:lpstr>Monthly Visitors Analysis:  </vt:lpstr>
      <vt:lpstr>Average Guest Ratings for Cities: </vt:lpstr>
      <vt:lpstr>Average Listing Prices for Cities: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 Analysis</dc:title>
  <dc:creator>Neda Sania</dc:creator>
  <cp:lastModifiedBy>Neda Sania</cp:lastModifiedBy>
  <cp:revision>2</cp:revision>
  <dcterms:created xsi:type="dcterms:W3CDTF">2024-02-01T16:22:51Z</dcterms:created>
  <dcterms:modified xsi:type="dcterms:W3CDTF">2024-02-04T17:56:47Z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