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80" r:id="rId6"/>
    <p:sldId id="283" r:id="rId7"/>
    <p:sldId id="284" r:id="rId8"/>
    <p:sldId id="276" r:id="rId9"/>
    <p:sldId id="259" r:id="rId10"/>
    <p:sldId id="278" r:id="rId11"/>
    <p:sldId id="260" r:id="rId12"/>
    <p:sldId id="261" r:id="rId13"/>
    <p:sldId id="262" r:id="rId14"/>
    <p:sldId id="279" r:id="rId15"/>
    <p:sldId id="264" r:id="rId16"/>
    <p:sldId id="267" r:id="rId17"/>
    <p:sldId id="268" r:id="rId18"/>
    <p:sldId id="269" r:id="rId19"/>
    <p:sldId id="270" r:id="rId20"/>
    <p:sldId id="271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vakoli, Neda" initials="TN" lastIdx="1" clrIdx="0">
    <p:extLst/>
  </p:cmAuthor>
  <p:cmAuthor id="2" name="Tavakoli, Neda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37CAC-3EE2-484B-A0B2-0BDC43CD9B06}">
  <a:tblStyle styleId="{81037CAC-3EE2-484B-A0B2-0BDC43CD9B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8674A7-E4D8-47F0-988A-DDE7BE094CA8}" styleName="Table_1">
    <a:wholeTbl>
      <a:tcTxStyle>
        <a:font>
          <a:latin typeface="Calibri"/>
          <a:ea typeface="Calibri"/>
          <a:cs typeface="Calibri"/>
        </a:font>
        <a:schemeClr val="tx1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70439"/>
  </p:normalViewPr>
  <p:slideViewPr>
    <p:cSldViewPr snapToGrid="0">
      <p:cViewPr varScale="1">
        <p:scale>
          <a:sx n="112" d="100"/>
          <a:sy n="112" d="100"/>
        </p:scale>
        <p:origin x="154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03871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www.genomenewsnetwork.org/resources/whats_a_genome/Chp1_4_1.shtml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1e1a0f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d1e1a0f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87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634e290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Google Shape;174;g5d634e290c_0_55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 smtClean="0"/>
              </a:p>
              <a:p>
                <a:pPr marL="342900"/>
                <a:r>
                  <a:rPr lang="en-US" dirty="0" smtClean="0"/>
                  <a:t>Forget cell: </a:t>
                </a:r>
                <a:r>
                  <a:rPr lang="en-US" dirty="0"/>
                  <a:t>The forget gate controls whether or not the existing information will be remained in the </a:t>
                </a:r>
                <a:r>
                  <a:rPr lang="en-US" dirty="0" smtClean="0"/>
                  <a:t>cell. The decision is made based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b="0" dirty="0" smtClean="0"/>
                  <a:t>. It produces: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𝜎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dirty="0" smtClean="0"/>
                  <a:t>Input cell: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This gate itself consists of two layers: 1) a </a:t>
                </a:r>
                <a:r>
                  <a:rPr lang="en-US" sz="1100" b="0" i="1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sigmoid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layer, and 2) a “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tanh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” layer. The sigmoid layer is responsible to decide which values need to be updated; whereas, the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tanh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layer is used to creates a vector of new candidate values that can be added to the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LSTM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memory. The following equations represent the output of these two layers: </a:t>
                </a:r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74" name="Google Shape;174;g5d634e290c_0_55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 smtClean="0"/>
              </a:p>
              <a:p>
                <a:pPr marL="342900"/>
                <a:r>
                  <a:rPr lang="en-US" dirty="0" smtClean="0"/>
                  <a:t>Forget cell: </a:t>
                </a:r>
                <a:r>
                  <a:rPr lang="en-US" dirty="0"/>
                  <a:t>The forget gate controls whether or not the existing information will be remained in the </a:t>
                </a:r>
                <a:r>
                  <a:rPr lang="en-US" dirty="0" smtClean="0"/>
                  <a:t>cell. The decision is made based on the value of </a:t>
                </a:r>
                <a:r>
                  <a:rPr lang="en-US" b="0" i="0" smtClean="0">
                    <a:latin typeface="Cambria Math" charset="0"/>
                  </a:rPr>
                  <a:t>ℎ_(𝑡−1)</a:t>
                </a:r>
                <a:r>
                  <a:rPr lang="en-US" b="0" dirty="0" smtClean="0"/>
                  <a:t> and </a:t>
                </a:r>
                <a:r>
                  <a:rPr lang="en-US" b="0" i="0" smtClean="0">
                    <a:latin typeface="Cambria Math" charset="0"/>
                  </a:rPr>
                  <a:t>𝑥_𝑡   </a:t>
                </a:r>
                <a:r>
                  <a:rPr lang="en-US" b="0" dirty="0" smtClean="0"/>
                  <a:t>. It produces:</a:t>
                </a:r>
              </a:p>
              <a:p>
                <a:pPr marL="0" indent="0">
                  <a:buNone/>
                </a:pPr>
                <a:r>
                  <a:rPr lang="en-US" b="0" i="0" smtClean="0">
                    <a:latin typeface="Cambria Math" charset="0"/>
                  </a:rPr>
                  <a:t>𝑓</a:t>
                </a:r>
                <a:r>
                  <a:rPr lang="en-US" b="0" i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𝑡=</a:t>
                </a:r>
                <a:r>
                  <a:rPr lang="en-US" i="0">
                    <a:solidFill>
                      <a:srgbClr val="000000"/>
                    </a:solidFill>
                    <a:latin typeface="Cambria Math" charset="0"/>
                  </a:rPr>
                  <a:t>𝜎</a:t>
                </a:r>
                <a:r>
                  <a:rPr lang="en-US" i="0">
                    <a:latin typeface="Cambria Math" charset="0"/>
                  </a:rPr>
                  <a:t>(𝑊_(</a:t>
                </a:r>
                <a:r>
                  <a:rPr lang="en-US" b="0" i="0" smtClean="0">
                    <a:latin typeface="Cambria Math" charset="0"/>
                  </a:rPr>
                  <a:t>𝑓_ℎ </a:t>
                </a:r>
                <a:r>
                  <a:rPr lang="en-US" b="0" i="0">
                    <a:latin typeface="Cambria Math" charset="0"/>
                  </a:rPr>
                  <a:t>) </a:t>
                </a:r>
                <a:r>
                  <a:rPr lang="en-US" b="0" i="0" smtClean="0">
                    <a:latin typeface="Cambria Math" charset="0"/>
                  </a:rPr>
                  <a:t>ℎ</a:t>
                </a:r>
                <a:r>
                  <a:rPr lang="en-US" b="0" i="0">
                    <a:latin typeface="Cambria Math" charset="0"/>
                  </a:rPr>
                  <a:t>_(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en-US" b="0" i="0" smtClean="0">
                    <a:latin typeface="Cambria Math" charset="0"/>
                  </a:rPr>
                  <a:t>−1</a:t>
                </a:r>
                <a:r>
                  <a:rPr lang="en-US" b="0" i="0">
                    <a:latin typeface="Cambria Math" charset="0"/>
                  </a:rPr>
                  <a:t>)</a:t>
                </a:r>
                <a:r>
                  <a:rPr lang="en-US" i="0">
                    <a:latin typeface="Cambria Math" charset="0"/>
                  </a:rPr>
                  <a:t>+𝑊_(</a:t>
                </a:r>
                <a:r>
                  <a:rPr lang="en-US" b="0" i="0" smtClean="0">
                    <a:latin typeface="Cambria Math" charset="0"/>
                  </a:rPr>
                  <a:t>𝑓_𝑥 </a:t>
                </a:r>
                <a:r>
                  <a:rPr lang="en-US" b="0" i="0">
                    <a:latin typeface="Cambria Math" charset="0"/>
                  </a:rPr>
                  <a:t>) </a:t>
                </a:r>
                <a:r>
                  <a:rPr lang="en-US" b="0" i="0" smtClean="0">
                    <a:latin typeface="Cambria Math" charset="0"/>
                  </a:rPr>
                  <a:t>𝑥</a:t>
                </a:r>
                <a:r>
                  <a:rPr lang="en-US" b="0" i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𝑡+𝑏_</a:t>
                </a:r>
                <a:r>
                  <a:rPr lang="en-US" b="0" i="0" smtClean="0">
                    <a:latin typeface="Cambria Math" charset="0"/>
                  </a:rPr>
                  <a:t>𝑓</a:t>
                </a:r>
                <a:r>
                  <a:rPr lang="en-US" i="0">
                    <a:latin typeface="Cambria Math" charset="0"/>
                  </a:rPr>
                  <a:t>)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dirty="0" smtClean="0"/>
                  <a:t>Input cell: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This gate itself consists of two layers: 1) a </a:t>
                </a:r>
                <a:r>
                  <a:rPr lang="en-US" sz="1100" b="0" i="1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sigmoid 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layer, and 2) a “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tanh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” layer. The sigmoid layer is responsible to decide which values need to be updated; whereas, the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tanh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layer is used to creates a vector of new candidate values that can be added to the </a:t>
                </a:r>
                <a:r>
                  <a:rPr lang="en-US" sz="1100" b="0" i="0" u="none" strike="noStrike" cap="none" dirty="0" err="1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LSTM</a:t>
                </a:r>
                <a:r>
                  <a:rPr lang="en-US" sz="1100" b="0" i="0" u="none" strike="noStrike" cap="none" dirty="0" smtClean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memory. The following equations represent the output of these two layers: </a:t>
                </a:r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5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634e290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634e290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7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634e290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634e290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12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634e29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634e29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http://www.genomenewsnetwork.org/resources/whats_a_genome/Chp1_4_1.shtml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genome is an organism’s complete set of DNA, including all of its genes. Each genome contains all of the information needed to build and maintain that organism. In humans, a copy of the entire genome—more than 3 billion DNA base pairs—is contained in all cells that have a nucleus.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Sequence alignment </a:t>
            </a:r>
            <a:r>
              <a:rPr lang="en-US" dirty="0" smtClean="0"/>
              <a:t>is an approach to represent the relationship between two sequences. Particularly, it arranges the sequences to identify regions of similarity among them. </a:t>
            </a:r>
          </a:p>
          <a:p>
            <a:r>
              <a:rPr lang="en-US" dirty="0" smtClean="0"/>
              <a:t>Briefly, to align two sequences together, a place of each symbol will be adjusted as follows: </a:t>
            </a:r>
          </a:p>
          <a:p>
            <a:pPr lvl="1"/>
            <a:r>
              <a:rPr lang="en-US" dirty="0" smtClean="0"/>
              <a:t>Inserting some number of blanks in front of one sequence. </a:t>
            </a:r>
          </a:p>
          <a:p>
            <a:pPr lvl="1"/>
            <a:r>
              <a:rPr lang="en-US" dirty="0" smtClean="0"/>
              <a:t>Inserting some number of ”-” symbol (a symbol which is not in the alphabet, and is also called gap) at some point in the sequence. </a:t>
            </a:r>
          </a:p>
          <a:p>
            <a:r>
              <a:rPr lang="en-US" b="1" dirty="0" smtClean="0"/>
              <a:t>Alignment Score:</a:t>
            </a:r>
          </a:p>
          <a:p>
            <a:pPr lvl="1"/>
            <a:r>
              <a:rPr lang="en-US" dirty="0" smtClean="0"/>
              <a:t>To measure the quality of an alignment for a given query sequence, the alignment score is defined as the summation of the symbol-wise score symbols, and the gap penalty.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Locality-Sensitive Hashing (</a:t>
            </a:r>
            <a:r>
              <a:rPr lang="en-US" dirty="0" err="1" smtClean="0"/>
              <a:t>LSH</a:t>
            </a:r>
            <a:r>
              <a:rPr lang="en-US" dirty="0" smtClean="0"/>
              <a:t>) is a family of functions, F, used to hash data items into “buckets” such that similar items are more likely mapped to the same buckets .</a:t>
            </a:r>
          </a:p>
          <a:p>
            <a:r>
              <a:rPr lang="en-US" dirty="0" smtClean="0"/>
              <a:t>If data items are far from each other they are likely mapped onto different buckets. </a:t>
            </a:r>
          </a:p>
          <a:p>
            <a:r>
              <a:rPr lang="en-US" dirty="0" smtClean="0"/>
              <a:t>The major difference between </a:t>
            </a:r>
            <a:r>
              <a:rPr lang="en-US" dirty="0" err="1" smtClean="0"/>
              <a:t>LSH</a:t>
            </a:r>
            <a:r>
              <a:rPr lang="en-US" dirty="0" smtClean="0"/>
              <a:t> and traditional hashing methods is about the ability of </a:t>
            </a:r>
            <a:r>
              <a:rPr lang="en-US" dirty="0" err="1" smtClean="0"/>
              <a:t>LSH</a:t>
            </a:r>
            <a:r>
              <a:rPr lang="en-US" dirty="0" smtClean="0"/>
              <a:t> to maximize the probability of collision for similar items.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</a:rPr>
              <a:t>In conventional neural networks, all inputs (and outputs) are independent of each other and thus the underlying learning algorithm does not maintain the previous inputs in order to predict the outputs.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>
                <a:solidFill>
                  <a:schemeClr val="dk1"/>
                </a:solidFill>
              </a:rPr>
              <a:t>On the other hand, </a:t>
            </a:r>
            <a:r>
              <a:rPr lang="en" sz="1100" dirty="0" err="1" smtClean="0">
                <a:solidFill>
                  <a:schemeClr val="dk1"/>
                </a:solidFill>
              </a:rPr>
              <a:t>RNNs</a:t>
            </a:r>
            <a:r>
              <a:rPr lang="en" sz="1100" dirty="0" smtClean="0">
                <a:solidFill>
                  <a:schemeClr val="dk1"/>
                </a:solidFill>
              </a:rPr>
              <a:t> make use of sequential information (i.e., previous inputs) by providing a memory gate and thus keep the previous inputs that have been received.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sz="14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is a probability distribution over the next element of the sequence while taking into consideration the current input and also what it has been learned from the inputs the model received previously.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 	 	 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8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634e2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634e2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In conventional neural networks, all inputs (and outputs) are independent of each other and thus the underlying learning algorithm does not maintain the previous inputs in order to predict the outputs. 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On the other hand, </a:t>
            </a:r>
            <a:r>
              <a:rPr lang="en" sz="1000" dirty="0" err="1">
                <a:solidFill>
                  <a:schemeClr val="dk1"/>
                </a:solidFill>
              </a:rPr>
              <a:t>RNNs</a:t>
            </a:r>
            <a:r>
              <a:rPr lang="en" sz="1000" dirty="0">
                <a:solidFill>
                  <a:schemeClr val="dk1"/>
                </a:solidFill>
              </a:rPr>
              <a:t> make use of sequential information (i.e., previous inputs) by providing a memory gate and thus keep the previous inputs that have been received.  </a:t>
            </a:r>
            <a:endParaRPr lang="en-US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is a probability distribution over the next element of the sequence while taking into consideration the current input and also what it has been learned from the inputs the model received previously.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 	 	 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In conventional neural networks, all inputs (and outputs) are independent of each other and thus the underlying learning algorithm does not maintain the previous inputs in order to predict the outputs.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	 	 	 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On the other hand, </a:t>
            </a:r>
            <a:r>
              <a:rPr lang="en" sz="1000" dirty="0" err="1">
                <a:solidFill>
                  <a:schemeClr val="dk1"/>
                </a:solidFill>
              </a:rPr>
              <a:t>RNNs</a:t>
            </a:r>
            <a:r>
              <a:rPr lang="en" sz="1000" dirty="0">
                <a:solidFill>
                  <a:schemeClr val="dk1"/>
                </a:solidFill>
              </a:rPr>
              <a:t> make use of sequential information (i.e., previous inputs) by providing a memory gate and thus keep the previous inputs that have been received. 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04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634e29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634e290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5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634e290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634e290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70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61307" y="1362076"/>
            <a:ext cx="77805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61307" y="2701528"/>
            <a:ext cx="7780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648554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1266488"/>
            <a:ext cx="3868200" cy="3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64855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1266488"/>
            <a:ext cx="3887400" cy="3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0" y="5803"/>
            <a:ext cx="8026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587392" y="-1548380"/>
            <a:ext cx="3928500" cy="8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75325" y="769575"/>
            <a:ext cx="8410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69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"/>
            <a:ext cx="9169200" cy="521700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 descr="Georgia-Institute-of-Technology-874+Bl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02422" y="-19958"/>
            <a:ext cx="2150043" cy="54181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0" y="5803"/>
            <a:ext cx="8026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34735" y="704170"/>
            <a:ext cx="8433600" cy="3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196193" y="4869655"/>
            <a:ext cx="481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661307" y="1362076"/>
            <a:ext cx="77805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Modeling Genome Data Using Bidirectional LSTM</a:t>
            </a:r>
            <a:endParaRPr sz="3000"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606112" y="2808470"/>
            <a:ext cx="77805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 b="1"/>
              <a:t>Neda Tavakoli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/>
              <a:t>Computer Science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/>
              <a:t>Georgia Institute of Technology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/>
              <a:t> July 15, 2019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Two Problems of </a:t>
            </a:r>
            <a:r>
              <a:rPr lang="en-US" dirty="0" err="1" smtClean="0"/>
              <a:t>RNNs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dirty="0"/>
              <a:t>Gradient: how much the output of function changes with respect to the changes occurred in its </a:t>
            </a:r>
            <a:r>
              <a:rPr lang="en-US" dirty="0" err="1" smtClean="0"/>
              <a:t>in</a:t>
            </a:r>
            <a:r>
              <a:rPr lang="en-US" dirty="0" err="1" smtClean="0"/>
              <a:t>tputs</a:t>
            </a:r>
            <a:r>
              <a:rPr lang="en-US" dirty="0" smtClean="0"/>
              <a:t> </a:t>
            </a:r>
            <a:r>
              <a:rPr lang="en-US" dirty="0"/>
              <a:t>(a partial derivative with respect to its inputs). </a:t>
            </a:r>
          </a:p>
          <a:p>
            <a:pPr marL="0" indent="0">
              <a:buNone/>
            </a:pPr>
            <a:endParaRPr lang="en-US" dirty="0" smtClean="0"/>
          </a:p>
          <a:p>
            <a:pPr marL="342900"/>
            <a:r>
              <a:rPr lang="en-US" dirty="0" smtClean="0"/>
              <a:t>Exploding gradients(rarely, but with severe effects):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the algorithm assigns high importance to the weight matrix without any </a:t>
            </a:r>
            <a:r>
              <a:rPr lang="en-US" dirty="0" smtClean="0"/>
              <a:t>reasons: </a:t>
            </a:r>
            <a:r>
              <a:rPr lang="en-US" dirty="0"/>
              <a:t>This problem can be solved by squashing or truncating the </a:t>
            </a:r>
            <a:r>
              <a:rPr lang="en-US" dirty="0" smtClean="0"/>
              <a:t>gradients(gradient clipping). </a:t>
            </a:r>
          </a:p>
          <a:p>
            <a:pPr marL="342900"/>
            <a:endParaRPr lang="en-US" dirty="0" smtClean="0"/>
          </a:p>
          <a:p>
            <a:pPr marL="342900"/>
            <a:r>
              <a:rPr lang="en-US" dirty="0" smtClean="0"/>
              <a:t>Vanishing gradient (Most of the time): When </a:t>
            </a:r>
            <a:r>
              <a:rPr lang="en-US" dirty="0"/>
              <a:t>the values of gradients are too small and thus the </a:t>
            </a:r>
            <a:r>
              <a:rPr lang="en-US" dirty="0" err="1"/>
              <a:t>RNN</a:t>
            </a:r>
            <a:r>
              <a:rPr lang="en-US" dirty="0"/>
              <a:t> model stops learning. </a:t>
            </a:r>
            <a:r>
              <a:rPr lang="en-US" dirty="0" smtClean="0"/>
              <a:t>(Make </a:t>
            </a:r>
            <a:r>
              <a:rPr lang="en-US" dirty="0"/>
              <a:t>it </a:t>
            </a:r>
            <a:r>
              <a:rPr lang="en-US" dirty="0" smtClean="0"/>
              <a:t>hard </a:t>
            </a:r>
            <a:r>
              <a:rPr lang="en-US" dirty="0"/>
              <a:t>to train long-term </a:t>
            </a:r>
            <a:r>
              <a:rPr lang="en-US" dirty="0" smtClean="0"/>
              <a:t>dependencies</a:t>
            </a:r>
            <a:r>
              <a:rPr lang="en-US" dirty="0"/>
              <a:t>)</a:t>
            </a:r>
          </a:p>
          <a:p>
            <a:pPr marL="342900"/>
            <a:endParaRPr lang="en-US" dirty="0"/>
          </a:p>
          <a:p>
            <a:pPr marL="342900"/>
            <a:endParaRPr lang="en-US" dirty="0" smtClean="0"/>
          </a:p>
          <a:p>
            <a:pPr marL="342900"/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Long Short-Term Memory (</a:t>
            </a:r>
            <a:r>
              <a:rPr lang="en-US" dirty="0" err="1" smtClean="0"/>
              <a:t>LSTM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dirty="0" smtClean="0"/>
              <a:t>An extension for </a:t>
            </a:r>
            <a:r>
              <a:rPr lang="en-US" dirty="0" err="1" smtClean="0"/>
              <a:t>RNNs</a:t>
            </a:r>
            <a:endParaRPr lang="en-US" dirty="0" smtClean="0"/>
          </a:p>
          <a:p>
            <a:pPr marL="342900"/>
            <a:r>
              <a:rPr lang="en-US" dirty="0" smtClean="0"/>
              <a:t>Address the vanishing gradient problem : enable to learn long-term dependencies</a:t>
            </a:r>
          </a:p>
          <a:p>
            <a:pPr marL="342900"/>
            <a:r>
              <a:rPr lang="en-US" dirty="0" err="1" smtClean="0"/>
              <a:t>LSTM</a:t>
            </a:r>
            <a:r>
              <a:rPr lang="en-US" dirty="0" smtClean="0"/>
              <a:t> </a:t>
            </a:r>
            <a:r>
              <a:rPr lang="en-US" dirty="0"/>
              <a:t>can remember information over a long period of time and can read, write, and delete information from theirs memories</a:t>
            </a:r>
            <a:r>
              <a:rPr lang="en-US" dirty="0" smtClean="0"/>
              <a:t>.</a:t>
            </a:r>
          </a:p>
          <a:p>
            <a:pPr marL="342900"/>
            <a:r>
              <a:rPr lang="en-US" dirty="0" err="1" smtClean="0"/>
              <a:t>LSTM</a:t>
            </a:r>
            <a:r>
              <a:rPr lang="en-US" dirty="0" smtClean="0"/>
              <a:t> memory is called a gated cell (gate: the ability to make the decision of preserving or ignoring the memory).</a:t>
            </a:r>
          </a:p>
          <a:p>
            <a:pPr marL="342900"/>
            <a:r>
              <a:rPr lang="en-US" dirty="0"/>
              <a:t>The decision of keeping or deleting the information is mainly made based on the importance level assigned to the information through weights </a:t>
            </a:r>
            <a:endParaRPr lang="en-US" dirty="0" smtClean="0"/>
          </a:p>
          <a:p>
            <a:pPr marL="342900"/>
            <a:r>
              <a:rPr lang="en-US" dirty="0" smtClean="0"/>
              <a:t>An </a:t>
            </a:r>
            <a:r>
              <a:rPr lang="en-US" dirty="0" err="1" smtClean="0"/>
              <a:t>LSTM</a:t>
            </a:r>
            <a:r>
              <a:rPr lang="en-US" dirty="0" smtClean="0"/>
              <a:t> </a:t>
            </a:r>
            <a:r>
              <a:rPr lang="en-US" dirty="0"/>
              <a:t>model learns what information worth to maintain or ignore. </a:t>
            </a:r>
          </a:p>
          <a:p>
            <a:pPr marL="342900"/>
            <a:endParaRPr lang="en-US" dirty="0"/>
          </a:p>
          <a:p>
            <a:pPr marL="342900"/>
            <a:endParaRPr lang="en-US" dirty="0" smtClean="0"/>
          </a:p>
          <a:p>
            <a:pPr marL="342900"/>
            <a:r>
              <a:rPr lang="en-US" dirty="0" smtClean="0"/>
              <a:t> </a:t>
            </a:r>
            <a:endParaRPr lang="en-US" dirty="0"/>
          </a:p>
          <a:p>
            <a:pPr marL="342900"/>
            <a:endParaRPr lang="en-US" dirty="0" smtClean="0"/>
          </a:p>
          <a:p>
            <a:pPr marL="342900"/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Three Gates of </a:t>
            </a:r>
            <a:r>
              <a:rPr lang="en-US" dirty="0" err="1" smtClean="0"/>
              <a:t>LSTM</a:t>
            </a:r>
            <a:endParaRPr dirty="0"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dirty="0" smtClean="0"/>
              <a:t>Forget cell: </a:t>
            </a:r>
            <a:r>
              <a:rPr lang="en-US" dirty="0"/>
              <a:t>The forget gate controls whether or not the existing information will be remained in the </a:t>
            </a:r>
            <a:r>
              <a:rPr lang="en-US" dirty="0" smtClean="0"/>
              <a:t>cell. </a:t>
            </a:r>
          </a:p>
          <a:p>
            <a:pPr marL="342900"/>
            <a:endParaRPr lang="en-US" dirty="0" smtClean="0"/>
          </a:p>
          <a:p>
            <a:pPr marL="342900"/>
            <a:r>
              <a:rPr lang="en-US" dirty="0" smtClean="0"/>
              <a:t>Input cell: Determines the extent to which the new information will be added into the cell:</a:t>
            </a:r>
          </a:p>
          <a:p>
            <a:pPr marL="342900"/>
            <a:endParaRPr lang="en-US" dirty="0" smtClean="0"/>
          </a:p>
          <a:p>
            <a:pPr marL="342900"/>
            <a:r>
              <a:rPr lang="en-US" dirty="0" smtClean="0"/>
              <a:t>Output cell: </a:t>
            </a:r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decision of whether or not the existing value in the cell will be used to compute the output of the </a:t>
            </a:r>
            <a:r>
              <a:rPr lang="en-US" dirty="0" err="1"/>
              <a:t>LSTM</a:t>
            </a:r>
            <a:r>
              <a:rPr lang="en-US" dirty="0"/>
              <a:t>. </a:t>
            </a:r>
          </a:p>
          <a:p>
            <a:pPr marL="342900"/>
            <a:endParaRPr lang="en-US" dirty="0" smtClean="0"/>
          </a:p>
          <a:p>
            <a:pPr marL="342900"/>
            <a:endParaRPr dirty="0"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6" y="910938"/>
            <a:ext cx="4958620" cy="349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64156" y="1094282"/>
                <a:ext cx="4114558" cy="3463066"/>
              </a:xfrm>
            </p:spPr>
            <p:txBody>
              <a:bodyPr/>
              <a:lstStyle/>
              <a:p>
                <a:pPr marL="114300" lv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1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~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mr-IN" sz="1400" i="1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𝑡𝑎𝑛h</m:t>
                      </m:r>
                      <m:d>
                        <m:d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sSup>
                            <m:sSup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mr-IN" sz="1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mr-IN" sz="1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mr-IN" sz="1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mr-IN" sz="1400" i="1">
                                  <a:latin typeface="Cambria Math" charset="0"/>
                                </a:rPr>
                                <m:t>−1&gt; </m:t>
                              </m:r>
                            </m:sup>
                          </m:sSup>
                          <m:r>
                            <a:rPr lang="mr-IN" sz="1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sz="14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mr-IN" sz="1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mr-IN" sz="1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mr-IN" sz="14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</a:rPr>
                            <m:t>]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sz="14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mr-IN" sz="14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 marL="114300" lvl="0" indent="0" algn="ctr">
                  <a:spcBef>
                    <a:spcPts val="0"/>
                  </a:spcBef>
                  <a:buNone/>
                </a:pPr>
                <a:endParaRPr lang="en-US" sz="1400" dirty="0" smtClean="0"/>
              </a:p>
              <a:p>
                <a:pPr marL="114300" lvl="0" indent="0" algn="ctr">
                  <a:spcBef>
                    <a:spcPts val="0"/>
                  </a:spcBef>
                  <a:buNone/>
                </a:pPr>
                <a:endParaRPr lang="mr-IN" sz="1400" dirty="0"/>
              </a:p>
              <a:p>
                <a:pPr marL="11430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i="1">
                          <a:latin typeface="Cambria Math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[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−1&gt; </m:t>
                          </m:r>
                        </m:sup>
                      </m:sSup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1">
                          <a:latin typeface="Cambria Math" charset="0"/>
                        </a:rPr>
                        <m:t>]</m:t>
                      </m:r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sz="1400" b="0" i="1" dirty="0" smtClean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:endParaRPr lang="en-US" sz="1400" i="1" dirty="0" smtClean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r>
                        <a:rPr lang="en-US" sz="1400" i="1">
                          <a:latin typeface="Cambria Math" charset="0"/>
                        </a:rPr>
                        <m:t>𝜎</m:t>
                      </m:r>
                      <m:r>
                        <a:rPr lang="en-US" sz="14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[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−1&gt; </m:t>
                          </m:r>
                        </m:sup>
                      </m:sSup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1">
                          <a:latin typeface="Cambria Math" charset="0"/>
                        </a:rPr>
                        <m:t>]</m:t>
                      </m:r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1" smtClean="0"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sz="1400" i="1" dirty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:endParaRPr lang="en-US" sz="1400" i="1" dirty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r>
                        <a:rPr lang="en-US" sz="1400" i="1">
                          <a:latin typeface="Cambria Math" charset="0"/>
                        </a:rPr>
                        <m:t>𝜎</m:t>
                      </m:r>
                      <m:r>
                        <a:rPr lang="en-US" sz="14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[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−1&gt; </m:t>
                          </m:r>
                        </m:sup>
                      </m:sSup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mr-IN" sz="14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4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1">
                          <a:latin typeface="Cambria Math" charset="0"/>
                        </a:rPr>
                        <m:t>]</m:t>
                      </m:r>
                      <m:r>
                        <a:rPr lang="mr-IN" sz="1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1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sz="1400" i="1" dirty="0" smtClean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:endParaRPr lang="en-US" sz="1400" i="1" dirty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:endParaRPr lang="en-US" sz="1400" i="1" dirty="0">
                  <a:latin typeface="Cambria Math" charset="0"/>
                </a:endParaRPr>
              </a:p>
              <a:p>
                <a:pPr marL="114300" indent="0" algn="ctr">
                  <a:spcBef>
                    <a:spcPts val="0"/>
                  </a:spcBef>
                  <a:buNone/>
                </a:pPr>
                <a:endParaRPr lang="en-US" sz="1400" b="0" i="1" dirty="0" smtClean="0">
                  <a:latin typeface="Cambria Math" charset="0"/>
                </a:endParaRPr>
              </a:p>
              <a:p>
                <a:pPr marL="114300" lv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mr-IN" sz="16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1200" i="1">
                              <a:latin typeface="Cambria Math" charset="0"/>
                            </a:rPr>
                            <m:t>~</m:t>
                          </m:r>
                          <m:r>
                            <a:rPr lang="mr-IN" sz="12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2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2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100" i="1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mr-IN" sz="16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−1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</m:oMath>
                  </m:oMathPara>
                </a14:m>
                <a:endParaRPr lang="en-US" sz="1600" i="1" dirty="0" smtClean="0">
                  <a:latin typeface="Cambria Math" charset="0"/>
                </a:endParaRPr>
              </a:p>
              <a:p>
                <a:pPr marL="114300" lvl="0" indent="0" algn="ctr">
                  <a:spcBef>
                    <a:spcPts val="0"/>
                  </a:spcBef>
                  <a:buNone/>
                </a:pPr>
                <a:endParaRPr lang="en-US" sz="1600" i="1" dirty="0" smtClean="0">
                  <a:latin typeface="Cambria Math" charset="0"/>
                </a:endParaRPr>
              </a:p>
              <a:p>
                <a:pPr marL="114300" lv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mr-IN" sz="16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∗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  <m:sSup>
                        <m:sSup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mr-IN" sz="1200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sz="1200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12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64156" y="1094282"/>
                <a:ext cx="4114558" cy="3463066"/>
              </a:xfrm>
              <a:blipFill rotWithShape="0">
                <a:blip r:embed="rId4"/>
                <a:stretch>
                  <a:fillRect t="-7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87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</a:t>
            </a:r>
            <a:r>
              <a:rPr lang="en-US" dirty="0" err="1" smtClean="0"/>
              <a:t>LSTM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extended </a:t>
            </a:r>
            <a:r>
              <a:rPr lang="en-US" dirty="0"/>
              <a:t>version of basic </a:t>
            </a:r>
            <a:r>
              <a:rPr lang="en-US" dirty="0" err="1"/>
              <a:t>LSTMs</a:t>
            </a:r>
            <a:r>
              <a:rPr lang="en-US" dirty="0"/>
              <a:t> where the trained model is obtained by applying </a:t>
            </a:r>
            <a:r>
              <a:rPr lang="en-US" dirty="0" err="1"/>
              <a:t>LSTM</a:t>
            </a:r>
            <a:r>
              <a:rPr lang="en-US" dirty="0"/>
              <a:t> twice. </a:t>
            </a:r>
          </a:p>
          <a:p>
            <a:r>
              <a:rPr lang="en-US" sz="2400" dirty="0">
                <a:latin typeface="NimbusRomNo9L" charset="0"/>
              </a:rPr>
              <a:t>Using the bidirectional </a:t>
            </a:r>
            <a:r>
              <a:rPr lang="en-US" sz="2400" dirty="0" err="1">
                <a:latin typeface="NimbusRomNo9L" charset="0"/>
              </a:rPr>
              <a:t>LSTMs</a:t>
            </a:r>
            <a:r>
              <a:rPr lang="en-US" sz="2400" dirty="0">
                <a:latin typeface="NimbusRomNo9L" charset="0"/>
              </a:rPr>
              <a:t> can improve the performance of the model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13" y="2178701"/>
            <a:ext cx="4280249" cy="29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20526" cy="520500"/>
          </a:xfrm>
        </p:spPr>
        <p:txBody>
          <a:bodyPr/>
          <a:lstStyle/>
          <a:p>
            <a:r>
              <a:rPr lang="en-US" sz="2400" dirty="0" err="1" smtClean="0"/>
              <a:t>LSTM</a:t>
            </a:r>
            <a:r>
              <a:rPr lang="en-US" sz="2400" dirty="0" smtClean="0"/>
              <a:t> Modeling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algorithm:</a:t>
            </a:r>
          </a:p>
          <a:p>
            <a:r>
              <a:rPr lang="en-US" dirty="0" smtClean="0"/>
              <a:t>Input: Genome data</a:t>
            </a:r>
          </a:p>
          <a:p>
            <a:r>
              <a:rPr lang="en-US" b="1" dirty="0"/>
              <a:t>Step 1 </a:t>
            </a:r>
            <a:r>
              <a:rPr lang="en-US" i="1" dirty="0"/>
              <a:t>(Constructing Words). </a:t>
            </a:r>
            <a:endParaRPr lang="en-US" dirty="0"/>
          </a:p>
          <a:p>
            <a:r>
              <a:rPr lang="en-US" b="1" dirty="0"/>
              <a:t>Step 2 </a:t>
            </a:r>
            <a:r>
              <a:rPr lang="en-US" i="1" dirty="0"/>
              <a:t>(Constructing Dictionary). </a:t>
            </a:r>
            <a:endParaRPr lang="en-US" dirty="0"/>
          </a:p>
          <a:p>
            <a:r>
              <a:rPr lang="en-US" b="1" dirty="0"/>
              <a:t>Step 3 </a:t>
            </a:r>
            <a:r>
              <a:rPr lang="en-US" i="1" dirty="0"/>
              <a:t>(Constructing Batch). </a:t>
            </a:r>
            <a:endParaRPr lang="en-US" dirty="0"/>
          </a:p>
          <a:p>
            <a:r>
              <a:rPr lang="en-US" b="1" dirty="0"/>
              <a:t>Step 4 </a:t>
            </a:r>
            <a:r>
              <a:rPr lang="en-US" i="1" dirty="0"/>
              <a:t>(Constructing Epoch (Iteration)).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3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Training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187379"/>
            <a:ext cx="8615472" cy="30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68399" cy="520500"/>
          </a:xfrm>
        </p:spPr>
        <p:txBody>
          <a:bodyPr/>
          <a:lstStyle/>
          <a:p>
            <a:r>
              <a:rPr lang="en-US" sz="2400" dirty="0" err="1" smtClean="0"/>
              <a:t>LSTM</a:t>
            </a:r>
            <a:r>
              <a:rPr lang="en-US" sz="2400" dirty="0" smtClean="0"/>
              <a:t>-based for </a:t>
            </a:r>
            <a:r>
              <a:rPr lang="en-US" sz="2400" dirty="0"/>
              <a:t>Sequence Alignment </a:t>
            </a:r>
            <a:r>
              <a:rPr lang="en-US" sz="2400" dirty="0" smtClean="0"/>
              <a:t>Algorithm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Result</a:t>
            </a:r>
            <a:r>
              <a:rPr lang="en-US" dirty="0"/>
              <a:t>: The aligned sequences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1) Decompose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2) Feed Sequences to the </a:t>
            </a:r>
            <a:r>
              <a:rPr lang="en-US" dirty="0" err="1"/>
              <a:t>LSTM</a:t>
            </a:r>
            <a:r>
              <a:rPr lang="en-US" dirty="0"/>
              <a:t> Model (Phase 1);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3</a:t>
            </a:r>
            <a:r>
              <a:rPr lang="en-US" dirty="0"/>
              <a:t>) Decompose Query Sequences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4) Feed Sequences to the </a:t>
            </a:r>
            <a:r>
              <a:rPr lang="en-US" dirty="0" err="1"/>
              <a:t>LSTM</a:t>
            </a:r>
            <a:r>
              <a:rPr lang="en-US" dirty="0"/>
              <a:t> Model (Phase 2);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5</a:t>
            </a:r>
            <a:r>
              <a:rPr lang="en-US" dirty="0"/>
              <a:t>) Compare Vectors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6) Find the Best Candidate Vector;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6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18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5" y="687189"/>
            <a:ext cx="6955926" cy="153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15" y="2414444"/>
            <a:ext cx="5831866" cy="2292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16" y="819773"/>
            <a:ext cx="6955926" cy="15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19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0" y="846379"/>
            <a:ext cx="6975215" cy="164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2" y="2735114"/>
            <a:ext cx="7288654" cy="16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this talk...</a:t>
            </a:r>
            <a:endParaRPr dirty="0"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dirty="0" smtClean="0"/>
              <a:t>Motivation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/>
              <a:t>Sequence Alignment</a:t>
            </a:r>
          </a:p>
          <a:p>
            <a:pPr lvl="0">
              <a:spcBef>
                <a:spcPts val="0"/>
              </a:spcBef>
            </a:pPr>
            <a:r>
              <a:rPr lang="en-US" dirty="0"/>
              <a:t>Alignment </a:t>
            </a:r>
            <a:r>
              <a:rPr lang="en-US" dirty="0" smtClean="0"/>
              <a:t>Score</a:t>
            </a:r>
          </a:p>
          <a:p>
            <a:pPr>
              <a:spcBef>
                <a:spcPts val="0"/>
              </a:spcBef>
            </a:pPr>
            <a:r>
              <a:rPr lang="en" dirty="0"/>
              <a:t>Locality Sensitive Hashing (</a:t>
            </a:r>
            <a:r>
              <a:rPr lang="en" dirty="0" err="1"/>
              <a:t>LSH</a:t>
            </a:r>
            <a:r>
              <a:rPr lang="en" dirty="0" smtClean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Recurrent Neural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Long Short-term Memory (</a:t>
            </a:r>
            <a:r>
              <a:rPr lang="en" dirty="0" err="1"/>
              <a:t>LSTM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Bidirectional </a:t>
            </a:r>
            <a:r>
              <a:rPr lang="en" dirty="0" err="1"/>
              <a:t>LSTM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 err="1" smtClean="0"/>
              <a:t>LSH</a:t>
            </a:r>
            <a:r>
              <a:rPr lang="en" dirty="0" smtClean="0"/>
              <a:t>-Based </a:t>
            </a:r>
            <a:r>
              <a:rPr lang="en" dirty="0"/>
              <a:t>Sequence Alignment Using </a:t>
            </a:r>
            <a:r>
              <a:rPr lang="en" dirty="0" err="1"/>
              <a:t>LSTM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Learning algorithm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Trained </a:t>
            </a:r>
            <a:r>
              <a:rPr lang="en" dirty="0" err="1"/>
              <a:t>LSH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Experimental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Conclusion and Future work</a:t>
            </a:r>
            <a:endParaRPr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93495" y="19487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42899" y="759278"/>
            <a:ext cx="8425500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dirty="0" smtClean="0"/>
              <a:t>Novel training algorithm using bidirectional </a:t>
            </a:r>
            <a:r>
              <a:rPr lang="en-US" dirty="0" err="1" smtClean="0"/>
              <a:t>LSTM</a:t>
            </a:r>
            <a:r>
              <a:rPr lang="en-US" dirty="0" smtClean="0"/>
              <a:t> to train the genome dataset.</a:t>
            </a:r>
          </a:p>
          <a:p>
            <a:pPr marL="342900"/>
            <a:r>
              <a:rPr lang="en-US" dirty="0" smtClean="0"/>
              <a:t>Results of training: fixed-length vector representation of the reference genome  -&gt; Trained model</a:t>
            </a:r>
          </a:p>
          <a:p>
            <a:pPr marL="342900"/>
            <a:r>
              <a:rPr lang="en-US" dirty="0" smtClean="0"/>
              <a:t>Trained model can be leveraged to learn </a:t>
            </a:r>
            <a:r>
              <a:rPr lang="en-US" dirty="0" err="1" smtClean="0"/>
              <a:t>LSH</a:t>
            </a:r>
            <a:endParaRPr lang="en-US" dirty="0" smtClean="0"/>
          </a:p>
          <a:p>
            <a:pPr marL="342900"/>
            <a:r>
              <a:rPr lang="en-US" dirty="0" smtClean="0"/>
              <a:t>Perform </a:t>
            </a:r>
            <a:r>
              <a:rPr lang="en-US" dirty="0" err="1" smtClean="0"/>
              <a:t>LSH</a:t>
            </a:r>
            <a:r>
              <a:rPr lang="en-US" dirty="0" smtClean="0"/>
              <a:t>-based sequence alignment</a:t>
            </a:r>
          </a:p>
          <a:p>
            <a:pPr marL="342900"/>
            <a:r>
              <a:rPr lang="en-US" dirty="0" smtClean="0"/>
              <a:t>One application: Label which part of DNA corresponds to protein</a:t>
            </a:r>
          </a:p>
          <a:p>
            <a:pPr marL="342900"/>
            <a:r>
              <a:rPr lang="en-US" dirty="0" smtClean="0"/>
              <a:t>Case study: Model human Genome which results to 20.10 </a:t>
            </a:r>
            <a:r>
              <a:rPr lang="en-US" dirty="0" smtClean="0"/>
              <a:t>perplexity                          </a:t>
            </a:r>
          </a:p>
          <a:p>
            <a:pPr marL="114300" indent="0">
              <a:buNone/>
            </a:pPr>
            <a:r>
              <a:rPr lang="en-US" b="1" dirty="0" smtClean="0"/>
              <a:t>                                         Questions</a:t>
            </a:r>
            <a:r>
              <a:rPr lang="en-US" b="1" dirty="0"/>
              <a:t>?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/>
            <a:endParaRPr lang="en-US" dirty="0" smtClean="0"/>
          </a:p>
          <a:p>
            <a:pPr marL="342900"/>
            <a:endParaRPr lang="en-US" dirty="0" smtClean="0"/>
          </a:p>
          <a:p>
            <a:pPr marL="342900"/>
            <a:endParaRPr lang="en-US" dirty="0" smtClean="0"/>
          </a:p>
          <a:p>
            <a:pPr marL="342900"/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6" name="Picture 2" descr="hought 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99" y="4040620"/>
            <a:ext cx="1006316" cy="10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267948" y="648866"/>
            <a:ext cx="5668157" cy="37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dirty="0" smtClean="0"/>
              <a:t>Genome: is </a:t>
            </a:r>
            <a:r>
              <a:rPr lang="en-US" dirty="0"/>
              <a:t>divided into chromosomes, chromosomes contain genes, and genes are made of DNA</a:t>
            </a:r>
            <a:r>
              <a:rPr lang="en-US" dirty="0" smtClean="0"/>
              <a:t>.</a:t>
            </a:r>
          </a:p>
          <a:p>
            <a:pPr marL="342900"/>
            <a:r>
              <a:rPr lang="en-US" dirty="0" smtClean="0"/>
              <a:t>A </a:t>
            </a:r>
            <a:r>
              <a:rPr lang="en-US" dirty="0"/>
              <a:t>genome is simply the sum total of an organism's DNA</a:t>
            </a:r>
            <a:r>
              <a:rPr lang="en-US" dirty="0" smtClean="0"/>
              <a:t>.</a:t>
            </a:r>
          </a:p>
          <a:p>
            <a:pPr marL="342900"/>
            <a:r>
              <a:rPr lang="en-US" dirty="0"/>
              <a:t>A gene consists of enough DNA to code for one </a:t>
            </a:r>
            <a:r>
              <a:rPr lang="en-US" dirty="0" smtClean="0"/>
              <a:t>protein.</a:t>
            </a:r>
          </a:p>
          <a:p>
            <a:pPr marL="342900"/>
            <a:r>
              <a:rPr lang="en-US" dirty="0" smtClean="0"/>
              <a:t>Genome data is very large (~3 Billion for human genome)</a:t>
            </a:r>
          </a:p>
          <a:p>
            <a:pPr marL="342900"/>
            <a:r>
              <a:rPr lang="en-US" dirty="0" smtClean="0"/>
              <a:t>Modeling Genome sequence helps to label which part of DNA corresponds to protein.</a:t>
            </a:r>
            <a:endParaRPr lang="en-US" dirty="0"/>
          </a:p>
          <a:p>
            <a:pPr indent="-457200"/>
            <a:r>
              <a:rPr lang="en-US" dirty="0" smtClean="0"/>
              <a:t>Using </a:t>
            </a:r>
            <a:r>
              <a:rPr lang="en-US" dirty="0" err="1" smtClean="0"/>
              <a:t>LSTM</a:t>
            </a:r>
            <a:r>
              <a:rPr lang="en-US" dirty="0" smtClean="0"/>
              <a:t> to model Gnome data helps to achieve this goal efficiently.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85" y="804339"/>
            <a:ext cx="1736778" cy="1736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85" y="2824956"/>
            <a:ext cx="1437132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human genome using a bidirectional </a:t>
            </a:r>
            <a:r>
              <a:rPr lang="en-US" dirty="0" err="1" smtClean="0"/>
              <a:t>LSTM</a:t>
            </a:r>
            <a:r>
              <a:rPr lang="en-US" dirty="0" smtClean="0"/>
              <a:t> to obtain a </a:t>
            </a:r>
            <a:r>
              <a:rPr lang="en-US" dirty="0" err="1" smtClean="0"/>
              <a:t>LSH</a:t>
            </a:r>
            <a:r>
              <a:rPr lang="en-US" dirty="0" smtClean="0"/>
              <a:t> (locality-sensitive hashing).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LSH</a:t>
            </a:r>
            <a:r>
              <a:rPr lang="en-US" dirty="0" smtClean="0"/>
              <a:t> to perform sequence alignment ( for example to match a given protein to a genome).</a:t>
            </a:r>
          </a:p>
          <a:p>
            <a:r>
              <a:rPr lang="en-US" dirty="0" smtClean="0"/>
              <a:t>Evaluate the sequence alignment score.</a:t>
            </a:r>
          </a:p>
          <a:p>
            <a:r>
              <a:rPr lang="en-US" dirty="0" smtClean="0"/>
              <a:t>Background: Sequence Alignment</a:t>
            </a:r>
            <a:r>
              <a:rPr lang="en-US" dirty="0"/>
              <a:t>, </a:t>
            </a:r>
            <a:r>
              <a:rPr lang="en-US" dirty="0" smtClean="0"/>
              <a:t>Alignment score, </a:t>
            </a:r>
            <a:r>
              <a:rPr lang="en-US" dirty="0" err="1" smtClean="0"/>
              <a:t>LSH</a:t>
            </a:r>
            <a:endParaRPr lang="en-US" dirty="0"/>
          </a:p>
          <a:p>
            <a:r>
              <a:rPr lang="en-US" dirty="0" err="1" smtClean="0"/>
              <a:t>RNN</a:t>
            </a:r>
            <a:r>
              <a:rPr lang="en-US" dirty="0" smtClean="0"/>
              <a:t>, </a:t>
            </a:r>
            <a:r>
              <a:rPr lang="en-US" dirty="0" err="1" smtClean="0"/>
              <a:t>LSTM</a:t>
            </a:r>
            <a:r>
              <a:rPr lang="en-US" dirty="0" smtClean="0"/>
              <a:t>, bidirectional </a:t>
            </a:r>
            <a:r>
              <a:rPr lang="en-US" dirty="0" err="1" smtClean="0"/>
              <a:t>LSTM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53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2859" y="669336"/>
                <a:ext cx="8425500" cy="4200319"/>
              </a:xfrm>
            </p:spPr>
            <p:txBody>
              <a:bodyPr/>
              <a:lstStyle/>
              <a:p>
                <a:r>
                  <a:rPr lang="en-US" dirty="0" smtClean="0"/>
                  <a:t>Alignment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: Insert spaces into or at the end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such that the resulting length are the same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Note: for two sequences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, the total number of alignments is: (let consider number of spaces is r)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 ∗ 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!∗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!∗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 measure the goodness of an alignment: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alignment value (score) = # matches - # mismatches - #spaces (</a:t>
                </a:r>
                <a:r>
                  <a:rPr lang="en-US" dirty="0" err="1" smtClean="0"/>
                  <a:t>INDEL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Similarity of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: max possible value of any alignment of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b="0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2859" y="669336"/>
                <a:ext cx="8425500" cy="4200319"/>
              </a:xfrm>
              <a:blipFill rotWithShape="0">
                <a:blip r:embed="rId3"/>
                <a:stretch>
                  <a:fillRect r="-1085" b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8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Sensitive Hashing (</a:t>
            </a:r>
            <a:r>
              <a:rPr lang="en-US" dirty="0" err="1"/>
              <a:t>LSH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two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length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similar if they differ by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 single characters.</a:t>
                </a:r>
              </a:p>
              <a:p>
                <a:r>
                  <a:rPr lang="en-US" dirty="0" smtClean="0"/>
                  <a:t>We use </a:t>
                </a:r>
                <a:r>
                  <a:rPr lang="en-US" dirty="0" err="1" smtClean="0"/>
                  <a:t>LSH</a:t>
                </a:r>
                <a:r>
                  <a:rPr lang="en-US" dirty="0" smtClean="0"/>
                  <a:t> to find the similarity between two sequences as follows:</a:t>
                </a:r>
              </a:p>
              <a:p>
                <a:r>
                  <a:rPr lang="en-US" dirty="0" smtClean="0"/>
                  <a:t>To detect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 we construct a randomized filter: choose k indices uniformly at random (with </a:t>
                </a:r>
                <a:r>
                  <a:rPr lang="en-US" dirty="0"/>
                  <a:t>replacement) from </a:t>
                </a:r>
                <a:r>
                  <a:rPr lang="en-US" dirty="0" smtClean="0"/>
                  <a:t>d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LSH</a:t>
                </a:r>
                <a:r>
                  <a:rPr lang="en-US" dirty="0" smtClean="0"/>
                  <a:t> function is defined as: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&lt;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….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]&gt;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Our filter accept the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if and only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obtain </a:t>
                </a:r>
                <a:r>
                  <a:rPr lang="en-US" dirty="0" err="1" smtClean="0"/>
                  <a:t>LSH</a:t>
                </a:r>
                <a:r>
                  <a:rPr lang="en-US" dirty="0" smtClean="0"/>
                  <a:t> using modeled genome.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1452" b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31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</a:t>
            </a:r>
            <a:r>
              <a:rPr lang="en-US" dirty="0" err="1" smtClean="0"/>
              <a:t>RNN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54" y="1554783"/>
            <a:ext cx="4522525" cy="269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91" y="1298676"/>
            <a:ext cx="4371639" cy="3208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9370" y="75569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smtClean="0"/>
              <a:t>neural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5016" y="88375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70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Recurrent Neural Network (</a:t>
            </a:r>
            <a:r>
              <a:rPr lang="en-US" dirty="0" err="1"/>
              <a:t>RNN</a:t>
            </a:r>
            <a:r>
              <a:rPr lang="en-US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899" y="759277"/>
                <a:ext cx="8666190" cy="4277417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42900" algn="l" rtl="0">
                  <a:spcBef>
                    <a:spcPts val="750"/>
                  </a:spcBef>
                  <a:spcAft>
                    <a:spcPts val="0"/>
                  </a:spcAft>
                  <a:buSzPts val="1800"/>
                  <a:buChar char="❏"/>
                </a:pPr>
                <a:r>
                  <a:rPr lang="en" dirty="0" smtClean="0"/>
                  <a:t>Extension of the conventional neural network</a:t>
                </a:r>
                <a:endParaRPr lang="en-US" dirty="0" smtClean="0"/>
              </a:p>
              <a:p>
                <a:pPr marL="457200" lvl="0" indent="-342900" algn="l" rtl="0">
                  <a:spcBef>
                    <a:spcPts val="750"/>
                  </a:spcBef>
                  <a:spcAft>
                    <a:spcPts val="0"/>
                  </a:spcAft>
                  <a:buSzPts val="1800"/>
                  <a:buChar char="❏"/>
                </a:pPr>
                <a:r>
                  <a:rPr lang="en-US" dirty="0" smtClean="0"/>
                  <a:t>Scans through data from left to right</a:t>
                </a:r>
                <a:endParaRPr lang="en" dirty="0" smtClean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❏"/>
                </a:pPr>
                <a:r>
                  <a:rPr lang="en" dirty="0" smtClean="0"/>
                  <a:t>Provide memory gate to keep track of previous inputs (called recurrent hidden states)-&gt; Limited memory length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❏"/>
                </a:pPr>
                <a:r>
                  <a:rPr lang="en-US" dirty="0" smtClean="0"/>
                  <a:t>Ability </a:t>
                </a:r>
                <a:r>
                  <a:rPr lang="en" dirty="0" smtClean="0"/>
                  <a:t>to </a:t>
                </a:r>
                <a:r>
                  <a:rPr lang="en" dirty="0"/>
                  <a:t>predict what is coming next in the sequence input </a:t>
                </a:r>
                <a:r>
                  <a:rPr lang="en" dirty="0" smtClean="0"/>
                  <a:t>data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❏"/>
                </a:pPr>
                <a:r>
                  <a:rPr lang="en-US" b="0" dirty="0" smtClean="0"/>
                  <a:t>Sequence of length T: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>
                  <a:spcBef>
                    <a:spcPts val="0"/>
                  </a:spcBef>
                  <a:buChar char="❏"/>
                </a:pPr>
                <a:r>
                  <a:rPr lang="en-US" b="0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>
                  <a:spcBef>
                    <a:spcPts val="0"/>
                  </a:spcBef>
                  <a:buChar char="❏"/>
                </a:pPr>
                <a:endParaRPr lang="en-US" b="0" dirty="0" smtClean="0"/>
              </a:p>
              <a:p>
                <a:pPr marL="11430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−1&gt;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43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mr-IN" i="1">
                              <a:latin typeface="Cambria Math" charset="0"/>
                            </a:rPr>
                            <m:t>&lt;</m:t>
                          </m:r>
                          <m:r>
                            <a:rPr lang="mr-IN" i="1">
                              <a:latin typeface="Cambria Math" charset="0"/>
                            </a:rPr>
                            <m:t>𝑡</m:t>
                          </m:r>
                          <m:r>
                            <a:rPr lang="mr-IN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  <m:r>
                        <a:rPr lang="mr-IN" i="1">
                          <a:latin typeface="Cambria Math" charset="0"/>
                        </a:rPr>
                        <m:t>=</m:t>
                      </m:r>
                      <m:r>
                        <a:rPr lang="mr-IN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mr-IN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mr-IN" i="1">
                                  <a:latin typeface="Cambria Math" charset="0"/>
                                </a:rPr>
                                <m:t>&gt; </m:t>
                              </m:r>
                            </m:sup>
                          </m:sSup>
                          <m:r>
                            <a:rPr lang="mr-IN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mr-IN" dirty="0"/>
              </a:p>
              <a:p>
                <a:pPr marL="11430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6" name="Google Shape;156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899" y="759277"/>
                <a:ext cx="8666190" cy="4277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212" y="3156391"/>
            <a:ext cx="3612776" cy="1850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</a:t>
            </a:r>
            <a:r>
              <a:rPr lang="en-US" dirty="0" err="1"/>
              <a:t>RNN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>
                  <a:spcBef>
                    <a:spcPts val="0"/>
                  </a:spcBef>
                  <a:buChar char="❏"/>
                </a:pPr>
                <a:r>
                  <a:rPr lang="en-US" dirty="0"/>
                  <a:t>Sequence of length T: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 </m:t>
                    </m:r>
                    <m:r>
                      <a:rPr lang="en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  <a:buChar char="❏"/>
                </a:pPr>
                <a:r>
                  <a:rPr lang="en-US" dirty="0" smtClean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0">
                  <a:spcBef>
                    <a:spcPts val="0"/>
                  </a:spcBef>
                  <a:buFont typeface="Arial"/>
                  <a:buChar char="❏"/>
                </a:pPr>
                <a:r>
                  <a:rPr lang="en-US" dirty="0"/>
                  <a:t>Y is a probability distribution over the next element of the sequence</a:t>
                </a:r>
              </a:p>
              <a:p>
                <a:pPr>
                  <a:spcBef>
                    <a:spcPts val="0"/>
                  </a:spcBef>
                  <a:buFont typeface="Arial"/>
                  <a:buChar char="❏"/>
                </a:pPr>
                <a:r>
                  <a:rPr lang="en-US" dirty="0"/>
                  <a:t>The sequence probability can be decomposed as following: </a:t>
                </a:r>
              </a:p>
              <a:p>
                <a:pPr lvl="0">
                  <a:spcBef>
                    <a:spcPts val="0"/>
                  </a:spcBef>
                  <a:buChar char="❏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 ….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2   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…….,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1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1219</Words>
  <Application>Microsoft Macintosh PowerPoint</Application>
  <PresentationFormat>On-screen Show (16:9)</PresentationFormat>
  <Paragraphs>237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NimbusRomNo9L</vt:lpstr>
      <vt:lpstr>Arial</vt:lpstr>
      <vt:lpstr>Simple Light</vt:lpstr>
      <vt:lpstr>Office Theme</vt:lpstr>
      <vt:lpstr>Modeling Genome Data Using Bidirectional LSTM</vt:lpstr>
      <vt:lpstr>In this talk...</vt:lpstr>
      <vt:lpstr>Motivation</vt:lpstr>
      <vt:lpstr>Motivation</vt:lpstr>
      <vt:lpstr>Sequence Alignment</vt:lpstr>
      <vt:lpstr>Locality Sensitive Hashing (LSH)</vt:lpstr>
      <vt:lpstr>Recurrent Neural Network (RNN)</vt:lpstr>
      <vt:lpstr>Recurrent Neural Network (RNN)</vt:lpstr>
      <vt:lpstr>Recurrent Neural Network (RNN)</vt:lpstr>
      <vt:lpstr>Two Problems of RNNs</vt:lpstr>
      <vt:lpstr>Long Short-Term Memory (LSTM)</vt:lpstr>
      <vt:lpstr>Three Gates of LSTM</vt:lpstr>
      <vt:lpstr>LSTM Architecture</vt:lpstr>
      <vt:lpstr>Bidirectional LSTM </vt:lpstr>
      <vt:lpstr>LSTM Modeling</vt:lpstr>
      <vt:lpstr>LSTM Training Modeling</vt:lpstr>
      <vt:lpstr>LSTM-based for Sequence Alignment Algorithm</vt:lpstr>
      <vt:lpstr>Case Study</vt:lpstr>
      <vt:lpstr>Case Study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Genome Data Using Bidirectional LSTM</dc:title>
  <cp:lastModifiedBy>Tavakoli, Neda</cp:lastModifiedBy>
  <cp:revision>78</cp:revision>
  <dcterms:modified xsi:type="dcterms:W3CDTF">2019-07-15T12:41:35Z</dcterms:modified>
</cp:coreProperties>
</file>