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7" r:id="rId3"/>
    <p:sldId id="285" r:id="rId4"/>
    <p:sldId id="266" r:id="rId5"/>
    <p:sldId id="289" r:id="rId6"/>
    <p:sldId id="286" r:id="rId7"/>
    <p:sldId id="257" r:id="rId8"/>
    <p:sldId id="267" r:id="rId9"/>
    <p:sldId id="271" r:id="rId10"/>
    <p:sldId id="270" r:id="rId11"/>
    <p:sldId id="296" r:id="rId12"/>
    <p:sldId id="283" r:id="rId13"/>
    <p:sldId id="282" r:id="rId14"/>
    <p:sldId id="274" r:id="rId15"/>
    <p:sldId id="288" r:id="rId16"/>
    <p:sldId id="290" r:id="rId17"/>
    <p:sldId id="281" r:id="rId18"/>
    <p:sldId id="269" r:id="rId19"/>
    <p:sldId id="276" r:id="rId20"/>
    <p:sldId id="278" r:id="rId21"/>
    <p:sldId id="277" r:id="rId22"/>
    <p:sldId id="280" r:id="rId23"/>
    <p:sldId id="275" r:id="rId24"/>
    <p:sldId id="293" r:id="rId25"/>
    <p:sldId id="284" r:id="rId26"/>
    <p:sldId id="294" r:id="rId27"/>
    <p:sldId id="295" r:id="rId28"/>
    <p:sldId id="292" r:id="rId29"/>
    <p:sldId id="272" r:id="rId30"/>
    <p:sldId id="291" r:id="rId31"/>
    <p:sldId id="268" r:id="rId32"/>
    <p:sldId id="262"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3" d="100"/>
          <a:sy n="73" d="100"/>
        </p:scale>
        <p:origin x="150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7/21/2018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259121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a:p>
        </p:txBody>
      </p:sp>
    </p:spTree>
    <p:extLst>
      <p:ext uri="{BB962C8B-B14F-4D97-AF65-F5344CB8AC3E}">
        <p14:creationId xmlns:p14="http://schemas.microsoft.com/office/powerpoint/2010/main" val="1374732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a:p>
        </p:txBody>
      </p:sp>
    </p:spTree>
    <p:extLst>
      <p:ext uri="{BB962C8B-B14F-4D97-AF65-F5344CB8AC3E}">
        <p14:creationId xmlns:p14="http://schemas.microsoft.com/office/powerpoint/2010/main" val="145399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a:p>
        </p:txBody>
      </p:sp>
    </p:spTree>
    <p:extLst>
      <p:ext uri="{BB962C8B-B14F-4D97-AF65-F5344CB8AC3E}">
        <p14:creationId xmlns:p14="http://schemas.microsoft.com/office/powerpoint/2010/main" val="311862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a:p>
        </p:txBody>
      </p:sp>
    </p:spTree>
    <p:extLst>
      <p:ext uri="{BB962C8B-B14F-4D97-AF65-F5344CB8AC3E}">
        <p14:creationId xmlns:p14="http://schemas.microsoft.com/office/powerpoint/2010/main" val="319103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a:p>
        </p:txBody>
      </p:sp>
    </p:spTree>
    <p:extLst>
      <p:ext uri="{BB962C8B-B14F-4D97-AF65-F5344CB8AC3E}">
        <p14:creationId xmlns:p14="http://schemas.microsoft.com/office/powerpoint/2010/main" val="400582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a:p>
        </p:txBody>
      </p:sp>
    </p:spTree>
    <p:extLst>
      <p:ext uri="{BB962C8B-B14F-4D97-AF65-F5344CB8AC3E}">
        <p14:creationId xmlns:p14="http://schemas.microsoft.com/office/powerpoint/2010/main" val="308923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a:p>
        </p:txBody>
      </p:sp>
    </p:spTree>
    <p:extLst>
      <p:ext uri="{BB962C8B-B14F-4D97-AF65-F5344CB8AC3E}">
        <p14:creationId xmlns:p14="http://schemas.microsoft.com/office/powerpoint/2010/main" val="1726662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a:p>
        </p:txBody>
      </p:sp>
    </p:spTree>
    <p:extLst>
      <p:ext uri="{BB962C8B-B14F-4D97-AF65-F5344CB8AC3E}">
        <p14:creationId xmlns:p14="http://schemas.microsoft.com/office/powerpoint/2010/main" val="2250638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a:p>
        </p:txBody>
      </p:sp>
    </p:spTree>
    <p:extLst>
      <p:ext uri="{BB962C8B-B14F-4D97-AF65-F5344CB8AC3E}">
        <p14:creationId xmlns:p14="http://schemas.microsoft.com/office/powerpoint/2010/main" val="384846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extLst>
      <p:ext uri="{BB962C8B-B14F-4D97-AF65-F5344CB8AC3E}">
        <p14:creationId xmlns:p14="http://schemas.microsoft.com/office/powerpoint/2010/main" val="3754593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a:p>
        </p:txBody>
      </p:sp>
    </p:spTree>
    <p:extLst>
      <p:ext uri="{BB962C8B-B14F-4D97-AF65-F5344CB8AC3E}">
        <p14:creationId xmlns:p14="http://schemas.microsoft.com/office/powerpoint/2010/main" val="118169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a:p>
        </p:txBody>
      </p:sp>
    </p:spTree>
    <p:extLst>
      <p:ext uri="{BB962C8B-B14F-4D97-AF65-F5344CB8AC3E}">
        <p14:creationId xmlns:p14="http://schemas.microsoft.com/office/powerpoint/2010/main" val="1034375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a:p>
        </p:txBody>
      </p:sp>
    </p:spTree>
    <p:extLst>
      <p:ext uri="{BB962C8B-B14F-4D97-AF65-F5344CB8AC3E}">
        <p14:creationId xmlns:p14="http://schemas.microsoft.com/office/powerpoint/2010/main" val="3508994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a:p>
        </p:txBody>
      </p:sp>
    </p:spTree>
    <p:extLst>
      <p:ext uri="{BB962C8B-B14F-4D97-AF65-F5344CB8AC3E}">
        <p14:creationId xmlns:p14="http://schemas.microsoft.com/office/powerpoint/2010/main" val="3100218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a:p>
        </p:txBody>
      </p:sp>
    </p:spTree>
    <p:extLst>
      <p:ext uri="{BB962C8B-B14F-4D97-AF65-F5344CB8AC3E}">
        <p14:creationId xmlns:p14="http://schemas.microsoft.com/office/powerpoint/2010/main" val="1740949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26</a:t>
            </a:fld>
            <a:endParaRPr lang="en-US"/>
          </a:p>
        </p:txBody>
      </p:sp>
    </p:spTree>
    <p:extLst>
      <p:ext uri="{BB962C8B-B14F-4D97-AF65-F5344CB8AC3E}">
        <p14:creationId xmlns:p14="http://schemas.microsoft.com/office/powerpoint/2010/main" val="157544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27</a:t>
            </a:fld>
            <a:endParaRPr lang="en-US"/>
          </a:p>
        </p:txBody>
      </p:sp>
    </p:spTree>
    <p:extLst>
      <p:ext uri="{BB962C8B-B14F-4D97-AF65-F5344CB8AC3E}">
        <p14:creationId xmlns:p14="http://schemas.microsoft.com/office/powerpoint/2010/main" val="340203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28</a:t>
            </a:fld>
            <a:endParaRPr lang="en-US"/>
          </a:p>
        </p:txBody>
      </p:sp>
    </p:spTree>
    <p:extLst>
      <p:ext uri="{BB962C8B-B14F-4D97-AF65-F5344CB8AC3E}">
        <p14:creationId xmlns:p14="http://schemas.microsoft.com/office/powerpoint/2010/main" val="3061164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29</a:t>
            </a:fld>
            <a:endParaRPr lang="en-US"/>
          </a:p>
        </p:txBody>
      </p:sp>
    </p:spTree>
    <p:extLst>
      <p:ext uri="{BB962C8B-B14F-4D97-AF65-F5344CB8AC3E}">
        <p14:creationId xmlns:p14="http://schemas.microsoft.com/office/powerpoint/2010/main" val="534560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30</a:t>
            </a:fld>
            <a:endParaRPr lang="en-US"/>
          </a:p>
        </p:txBody>
      </p:sp>
    </p:spTree>
    <p:extLst>
      <p:ext uri="{BB962C8B-B14F-4D97-AF65-F5344CB8AC3E}">
        <p14:creationId xmlns:p14="http://schemas.microsoft.com/office/powerpoint/2010/main" val="288752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extLst>
      <p:ext uri="{BB962C8B-B14F-4D97-AF65-F5344CB8AC3E}">
        <p14:creationId xmlns:p14="http://schemas.microsoft.com/office/powerpoint/2010/main" val="3589959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31</a:t>
            </a:fld>
            <a:endParaRPr lang="en-US"/>
          </a:p>
        </p:txBody>
      </p:sp>
    </p:spTree>
    <p:extLst>
      <p:ext uri="{BB962C8B-B14F-4D97-AF65-F5344CB8AC3E}">
        <p14:creationId xmlns:p14="http://schemas.microsoft.com/office/powerpoint/2010/main" val="2901413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430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85681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1318664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1110245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extLst>
      <p:ext uri="{BB962C8B-B14F-4D97-AF65-F5344CB8AC3E}">
        <p14:creationId xmlns:p14="http://schemas.microsoft.com/office/powerpoint/2010/main" val="36851823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7/21/2018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67000" y="609600"/>
            <a:ext cx="5936456" cy="1425577"/>
          </a:xfrm>
        </p:spPr>
        <p:txBody>
          <a:bodyPr/>
          <a:lstStyle/>
          <a:p>
            <a:r>
              <a:rPr lang="en-US" sz="4300" dirty="0"/>
              <a:t>Analysis of Factors Driving Medical Costs</a:t>
            </a:r>
          </a:p>
        </p:txBody>
      </p:sp>
      <p:sp>
        <p:nvSpPr>
          <p:cNvPr id="3" name="Rectangle 2"/>
          <p:cNvSpPr>
            <a:spLocks noGrp="1"/>
          </p:cNvSpPr>
          <p:nvPr>
            <p:ph type="subTitle" idx="1"/>
          </p:nvPr>
        </p:nvSpPr>
        <p:spPr>
          <a:xfrm>
            <a:off x="4419600" y="3849666"/>
            <a:ext cx="4183856" cy="1425577"/>
          </a:xfrm>
        </p:spPr>
        <p:txBody>
          <a:bodyPr>
            <a:normAutofit fontScale="85000" lnSpcReduction="10000"/>
          </a:bodyPr>
          <a:lstStyle/>
          <a:p>
            <a:pPr algn="r"/>
            <a:r>
              <a:rPr lang="en-US" dirty="0"/>
              <a:t>Magnum API</a:t>
            </a:r>
          </a:p>
          <a:p>
            <a:pPr algn="r"/>
            <a:r>
              <a:rPr lang="en-US" dirty="0"/>
              <a:t>Brian </a:t>
            </a:r>
            <a:r>
              <a:rPr lang="en-US" dirty="0" err="1"/>
              <a:t>Salant</a:t>
            </a:r>
            <a:r>
              <a:rPr lang="en-US" dirty="0"/>
              <a:t>, Dylan Howe, Luke Morrissey, Connor Cute</a:t>
            </a:r>
          </a:p>
          <a:p>
            <a:pPr algn="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E25CE293-58E7-4D96-81F0-48682067D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257377"/>
            <a:ext cx="7829648" cy="3914824"/>
          </a:xfrm>
          <a:prstGeom prst="rect">
            <a:avLst/>
          </a:prstGeom>
        </p:spPr>
      </p:pic>
    </p:spTree>
    <p:extLst>
      <p:ext uri="{BB962C8B-B14F-4D97-AF65-F5344CB8AC3E}">
        <p14:creationId xmlns:p14="http://schemas.microsoft.com/office/powerpoint/2010/main" val="264171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7E9099FC-27AF-4576-A8BD-B397E74C3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62199"/>
            <a:ext cx="8260810" cy="4130405"/>
          </a:xfrm>
          <a:prstGeom prst="rect">
            <a:avLst/>
          </a:prstGeom>
        </p:spPr>
      </p:pic>
    </p:spTree>
    <p:extLst>
      <p:ext uri="{BB962C8B-B14F-4D97-AF65-F5344CB8AC3E}">
        <p14:creationId xmlns:p14="http://schemas.microsoft.com/office/powerpoint/2010/main" val="139796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12</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3C3D216E-A695-4894-A5BA-82F174366137}"/>
              </a:ext>
            </a:extLst>
          </p:cNvPr>
          <p:cNvPicPr>
            <a:picLocks noChangeAspect="1"/>
          </p:cNvPicPr>
          <p:nvPr/>
        </p:nvPicPr>
        <p:blipFill rotWithShape="1">
          <a:blip r:embed="rId3">
            <a:extLst>
              <a:ext uri="{28A0092B-C50C-407E-A947-70E740481C1C}">
                <a14:useLocalDpi xmlns:a14="http://schemas.microsoft.com/office/drawing/2010/main" val="0"/>
              </a:ext>
            </a:extLst>
          </a:blip>
          <a:srcRect l="6910" r="6908"/>
          <a:stretch/>
        </p:blipFill>
        <p:spPr>
          <a:xfrm>
            <a:off x="1" y="2739640"/>
            <a:ext cx="9144000" cy="1591492"/>
          </a:xfrm>
          <a:prstGeom prst="rect">
            <a:avLst/>
          </a:prstGeom>
        </p:spPr>
      </p:pic>
    </p:spTree>
    <p:extLst>
      <p:ext uri="{BB962C8B-B14F-4D97-AF65-F5344CB8AC3E}">
        <p14:creationId xmlns:p14="http://schemas.microsoft.com/office/powerpoint/2010/main" val="41989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13</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577E9B4D-FDD6-47B9-92C2-B956B9868D95}"/>
              </a:ext>
            </a:extLst>
          </p:cNvPr>
          <p:cNvPicPr>
            <a:picLocks noChangeAspect="1"/>
          </p:cNvPicPr>
          <p:nvPr/>
        </p:nvPicPr>
        <p:blipFill rotWithShape="1">
          <a:blip r:embed="rId3">
            <a:extLst>
              <a:ext uri="{28A0092B-C50C-407E-A947-70E740481C1C}">
                <a14:useLocalDpi xmlns:a14="http://schemas.microsoft.com/office/drawing/2010/main" val="0"/>
              </a:ext>
            </a:extLst>
          </a:blip>
          <a:srcRect l="9167" r="7750"/>
          <a:stretch/>
        </p:blipFill>
        <p:spPr>
          <a:xfrm>
            <a:off x="0" y="2808356"/>
            <a:ext cx="9187095" cy="1658653"/>
          </a:xfrm>
          <a:prstGeom prst="rect">
            <a:avLst/>
          </a:prstGeom>
        </p:spPr>
      </p:pic>
    </p:spTree>
    <p:extLst>
      <p:ext uri="{BB962C8B-B14F-4D97-AF65-F5344CB8AC3E}">
        <p14:creationId xmlns:p14="http://schemas.microsoft.com/office/powerpoint/2010/main" val="306479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14</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DD916A70-7F95-4CA6-BB65-7141BA8D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75" y="2438400"/>
            <a:ext cx="6402259" cy="4573042"/>
          </a:xfrm>
          <a:prstGeom prst="rect">
            <a:avLst/>
          </a:prstGeom>
        </p:spPr>
      </p:pic>
    </p:spTree>
    <p:extLst>
      <p:ext uri="{BB962C8B-B14F-4D97-AF65-F5344CB8AC3E}">
        <p14:creationId xmlns:p14="http://schemas.microsoft.com/office/powerpoint/2010/main" val="156035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15</a:t>
            </a:fld>
            <a:endParaRPr lang="en-US"/>
          </a:p>
        </p:txBody>
      </p:sp>
      <p:pic>
        <p:nvPicPr>
          <p:cNvPr id="8" name="Picture 7">
            <a:extLst>
              <a:ext uri="{FF2B5EF4-FFF2-40B4-BE49-F238E27FC236}">
                <a16:creationId xmlns:a16="http://schemas.microsoft.com/office/drawing/2014/main" id="{CF959B22-8D80-4D2D-B8BF-F5BEACB4F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5400"/>
            <a:ext cx="9168956" cy="5029200"/>
          </a:xfrm>
          <a:prstGeom prst="rect">
            <a:avLst/>
          </a:prstGeom>
        </p:spPr>
      </p:pic>
    </p:spTree>
    <p:extLst>
      <p:ext uri="{BB962C8B-B14F-4D97-AF65-F5344CB8AC3E}">
        <p14:creationId xmlns:p14="http://schemas.microsoft.com/office/powerpoint/2010/main" val="1218171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Because we had to analyze zip code data for the second question this analysis took a bit more effort. This is also due to the fact that there were key markers that we had to take into consideration such as rural versus urban and run multiple baselines against those datapoints. This did leave us with a lot of visualizations which helps to paint a better picture in the end.</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16</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 Question 2</a:t>
            </a:r>
            <a:endParaRPr lang="en-US" sz="1600" b="1" dirty="0">
              <a:solidFill>
                <a:schemeClr val="accent1"/>
              </a:solidFill>
            </a:endParaRPr>
          </a:p>
        </p:txBody>
      </p:sp>
    </p:spTree>
    <p:extLst>
      <p:ext uri="{BB962C8B-B14F-4D97-AF65-F5344CB8AC3E}">
        <p14:creationId xmlns:p14="http://schemas.microsoft.com/office/powerpoint/2010/main" val="272148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Q2 Fig1</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17</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E0C6E186-3B3D-4F71-B2E1-9CC41655C727}"/>
              </a:ext>
            </a:extLst>
          </p:cNvPr>
          <p:cNvPicPr>
            <a:picLocks noChangeAspect="1"/>
          </p:cNvPicPr>
          <p:nvPr/>
        </p:nvPicPr>
        <p:blipFill>
          <a:blip r:embed="rId3"/>
          <a:stretch>
            <a:fillRect/>
          </a:stretch>
        </p:blipFill>
        <p:spPr>
          <a:xfrm>
            <a:off x="1752600" y="2377442"/>
            <a:ext cx="6682740" cy="4455160"/>
          </a:xfrm>
          <a:prstGeom prst="rect">
            <a:avLst/>
          </a:prstGeom>
        </p:spPr>
      </p:pic>
    </p:spTree>
    <p:extLst>
      <p:ext uri="{BB962C8B-B14F-4D97-AF65-F5344CB8AC3E}">
        <p14:creationId xmlns:p14="http://schemas.microsoft.com/office/powerpoint/2010/main" val="2501132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Fig2</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9" name="Picture 8">
            <a:extLst>
              <a:ext uri="{FF2B5EF4-FFF2-40B4-BE49-F238E27FC236}">
                <a16:creationId xmlns:a16="http://schemas.microsoft.com/office/drawing/2014/main" id="{81F955AB-0C8A-430A-AD8D-CFBDB9723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374" y="2438400"/>
            <a:ext cx="6553825" cy="4369216"/>
          </a:xfrm>
          <a:prstGeom prst="rect">
            <a:avLst/>
          </a:prstGeom>
        </p:spPr>
      </p:pic>
    </p:spTree>
    <p:extLst>
      <p:ext uri="{BB962C8B-B14F-4D97-AF65-F5344CB8AC3E}">
        <p14:creationId xmlns:p14="http://schemas.microsoft.com/office/powerpoint/2010/main" val="382491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Q2 Fig3</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19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C88DFE63-3237-4132-9513-BB6459190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438400"/>
            <a:ext cx="6629400" cy="4419600"/>
          </a:xfrm>
          <a:prstGeom prst="rect">
            <a:avLst/>
          </a:prstGeom>
        </p:spPr>
      </p:pic>
    </p:spTree>
    <p:extLst>
      <p:ext uri="{BB962C8B-B14F-4D97-AF65-F5344CB8AC3E}">
        <p14:creationId xmlns:p14="http://schemas.microsoft.com/office/powerpoint/2010/main" val="292191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1828800" y="2372969"/>
            <a:ext cx="5486400"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Thesis Question</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914262" y="3351314"/>
            <a:ext cx="54864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lvl="0" indent="0">
              <a:buNone/>
            </a:pPr>
            <a:r>
              <a:rPr lang="en-US" dirty="0"/>
              <a:t>How does the cost and availability of healthcare vary throughout the country? What factors may be correlated with these disparities? </a:t>
            </a:r>
          </a:p>
        </p:txBody>
      </p:sp>
    </p:spTree>
    <p:extLst>
      <p:ext uri="{BB962C8B-B14F-4D97-AF65-F5344CB8AC3E}">
        <p14:creationId xmlns:p14="http://schemas.microsoft.com/office/powerpoint/2010/main" val="165022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Q3 Fig4</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4C051E35-C0F9-4189-B005-61A6867E4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828" y="2438400"/>
            <a:ext cx="6583172" cy="4388781"/>
          </a:xfrm>
          <a:prstGeom prst="rect">
            <a:avLst/>
          </a:prstGeom>
        </p:spPr>
      </p:pic>
    </p:spTree>
    <p:extLst>
      <p:ext uri="{BB962C8B-B14F-4D97-AF65-F5344CB8AC3E}">
        <p14:creationId xmlns:p14="http://schemas.microsoft.com/office/powerpoint/2010/main" val="177466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600" dirty="0"/>
              <a:t>Q3 Fig5</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D1F8F7E0-871D-42EF-BA0D-32197C7BC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412" y="2438400"/>
            <a:ext cx="6641788" cy="4427858"/>
          </a:xfrm>
          <a:prstGeom prst="rect">
            <a:avLst/>
          </a:prstGeom>
        </p:spPr>
      </p:pic>
    </p:spTree>
    <p:extLst>
      <p:ext uri="{BB962C8B-B14F-4D97-AF65-F5344CB8AC3E}">
        <p14:creationId xmlns:p14="http://schemas.microsoft.com/office/powerpoint/2010/main" val="322282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Q3 Fig6</a:t>
            </a: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22</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1746B649-D892-4BE3-B2D1-522A21C1CAFD}"/>
              </a:ext>
            </a:extLst>
          </p:cNvPr>
          <p:cNvPicPr>
            <a:picLocks noChangeAspect="1"/>
          </p:cNvPicPr>
          <p:nvPr/>
        </p:nvPicPr>
        <p:blipFill>
          <a:blip r:embed="rId3"/>
          <a:stretch>
            <a:fillRect/>
          </a:stretch>
        </p:blipFill>
        <p:spPr>
          <a:xfrm>
            <a:off x="1600200" y="2233979"/>
            <a:ext cx="7239000" cy="4826000"/>
          </a:xfrm>
          <a:prstGeom prst="rect">
            <a:avLst/>
          </a:prstGeom>
        </p:spPr>
      </p:pic>
    </p:spTree>
    <p:extLst>
      <p:ext uri="{BB962C8B-B14F-4D97-AF65-F5344CB8AC3E}">
        <p14:creationId xmlns:p14="http://schemas.microsoft.com/office/powerpoint/2010/main" val="169264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The third question was rather tricky to analyze, as it involved creating an index to measure the relative cost of healthcare in a </a:t>
            </a:r>
            <a:r>
              <a:rPr lang="en-US" sz="1800" dirty="0" err="1"/>
              <a:t>zipcode</a:t>
            </a:r>
            <a:r>
              <a:rPr lang="en-US" sz="1800" dirty="0"/>
              <a:t>. Grouping the data by state made it easier to notice any patterns within the data.</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23</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 Question 3</a:t>
            </a:r>
            <a:endParaRPr lang="en-US" sz="1600" b="1" dirty="0">
              <a:solidFill>
                <a:schemeClr val="accent1"/>
              </a:solidFill>
            </a:endParaRPr>
          </a:p>
        </p:txBody>
      </p:sp>
    </p:spTree>
    <p:extLst>
      <p:ext uri="{BB962C8B-B14F-4D97-AF65-F5344CB8AC3E}">
        <p14:creationId xmlns:p14="http://schemas.microsoft.com/office/powerpoint/2010/main" val="131733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1E82-5D21-48D0-85B5-DBBC239CB3CD}"/>
              </a:ext>
            </a:extLst>
          </p:cNvPr>
          <p:cNvSpPr>
            <a:spLocks noGrp="1"/>
          </p:cNvSpPr>
          <p:nvPr>
            <p:ph type="title"/>
          </p:nvPr>
        </p:nvSpPr>
        <p:spPr/>
        <p:txBody>
          <a:bodyPr/>
          <a:lstStyle/>
          <a:p>
            <a:r>
              <a:rPr lang="en-US" dirty="0"/>
              <a:t>Data Analysis</a:t>
            </a:r>
          </a:p>
        </p:txBody>
      </p:sp>
      <p:pic>
        <p:nvPicPr>
          <p:cNvPr id="4" name="Content Placeholder 3">
            <a:extLst>
              <a:ext uri="{FF2B5EF4-FFF2-40B4-BE49-F238E27FC236}">
                <a16:creationId xmlns:a16="http://schemas.microsoft.com/office/drawing/2014/main" id="{3B94BD54-0BD7-49C8-AD96-3B712438385D}"/>
              </a:ext>
            </a:extLst>
          </p:cNvPr>
          <p:cNvPicPr>
            <a:picLocks noGrp="1" noChangeAspect="1"/>
          </p:cNvPicPr>
          <p:nvPr>
            <p:ph idx="1"/>
          </p:nvPr>
        </p:nvPicPr>
        <p:blipFill>
          <a:blip r:embed="rId2"/>
          <a:stretch>
            <a:fillRect/>
          </a:stretch>
        </p:blipFill>
        <p:spPr>
          <a:xfrm>
            <a:off x="281805" y="2133600"/>
            <a:ext cx="8580390" cy="2342626"/>
          </a:xfrm>
          <a:prstGeom prst="rect">
            <a:avLst/>
          </a:prstGeom>
        </p:spPr>
      </p:pic>
    </p:spTree>
    <p:extLst>
      <p:ext uri="{BB962C8B-B14F-4D97-AF65-F5344CB8AC3E}">
        <p14:creationId xmlns:p14="http://schemas.microsoft.com/office/powerpoint/2010/main" val="1043717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25</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907E1575-1C50-49B6-B611-BCDA3A90C61B}"/>
              </a:ext>
            </a:extLst>
          </p:cNvPr>
          <p:cNvPicPr>
            <a:picLocks noChangeAspect="1"/>
          </p:cNvPicPr>
          <p:nvPr/>
        </p:nvPicPr>
        <p:blipFill>
          <a:blip r:embed="rId3"/>
          <a:stretch>
            <a:fillRect/>
          </a:stretch>
        </p:blipFill>
        <p:spPr>
          <a:xfrm>
            <a:off x="1828800" y="2437479"/>
            <a:ext cx="6606540" cy="4404360"/>
          </a:xfrm>
          <a:prstGeom prst="rect">
            <a:avLst/>
          </a:prstGeom>
        </p:spPr>
      </p:pic>
    </p:spTree>
    <p:extLst>
      <p:ext uri="{BB962C8B-B14F-4D97-AF65-F5344CB8AC3E}">
        <p14:creationId xmlns:p14="http://schemas.microsoft.com/office/powerpoint/2010/main" val="130357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26</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D8DB3127-10C3-4BA8-8042-D12122CF2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438400"/>
            <a:ext cx="6553200" cy="4368800"/>
          </a:xfrm>
          <a:prstGeom prst="rect">
            <a:avLst/>
          </a:prstGeom>
        </p:spPr>
      </p:pic>
    </p:spTree>
    <p:extLst>
      <p:ext uri="{BB962C8B-B14F-4D97-AF65-F5344CB8AC3E}">
        <p14:creationId xmlns:p14="http://schemas.microsoft.com/office/powerpoint/2010/main" val="325361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27</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6" name="Picture 5">
            <a:extLst>
              <a:ext uri="{FF2B5EF4-FFF2-40B4-BE49-F238E27FC236}">
                <a16:creationId xmlns:a16="http://schemas.microsoft.com/office/drawing/2014/main" id="{13C762C0-16B3-4C16-A729-F4CBE8630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75" y="2438400"/>
            <a:ext cx="6369608" cy="4246405"/>
          </a:xfrm>
          <a:prstGeom prst="rect">
            <a:avLst/>
          </a:prstGeom>
        </p:spPr>
      </p:pic>
    </p:spTree>
    <p:extLst>
      <p:ext uri="{BB962C8B-B14F-4D97-AF65-F5344CB8AC3E}">
        <p14:creationId xmlns:p14="http://schemas.microsoft.com/office/powerpoint/2010/main" val="220449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F7CC69C1-69BD-42FD-B92D-7AFB546FA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977" y="2372180"/>
            <a:ext cx="5487650" cy="3658433"/>
          </a:xfrm>
          <a:prstGeom prst="rect">
            <a:avLst/>
          </a:prstGeom>
        </p:spPr>
      </p:pic>
    </p:spTree>
    <p:extLst>
      <p:ext uri="{BB962C8B-B14F-4D97-AF65-F5344CB8AC3E}">
        <p14:creationId xmlns:p14="http://schemas.microsoft.com/office/powerpoint/2010/main" val="385130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29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8" name="Picture 7">
            <a:extLst>
              <a:ext uri="{FF2B5EF4-FFF2-40B4-BE49-F238E27FC236}">
                <a16:creationId xmlns:a16="http://schemas.microsoft.com/office/drawing/2014/main" id="{73D85E6A-8B9A-40B2-895C-2AA9326E8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887" y="2242771"/>
            <a:ext cx="6706225" cy="4470816"/>
          </a:xfrm>
          <a:prstGeom prst="rect">
            <a:avLst/>
          </a:prstGeom>
        </p:spPr>
      </p:pic>
    </p:spTree>
    <p:extLst>
      <p:ext uri="{BB962C8B-B14F-4D97-AF65-F5344CB8AC3E}">
        <p14:creationId xmlns:p14="http://schemas.microsoft.com/office/powerpoint/2010/main" val="28012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id="{0B87D64D-964F-46D7-B928-3AA29C95B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id="{BA2DF9F9-5B5B-4C03-B98F-60F7655E2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One</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15" name="Rectangle 2">
            <a:extLst>
              <a:ext uri="{FF2B5EF4-FFF2-40B4-BE49-F238E27FC236}">
                <a16:creationId xmlns:a16="http://schemas.microsoft.com/office/drawing/2014/main" id="{3D120688-CE29-447A-A09D-FA1909809B67}"/>
              </a:ext>
            </a:extLst>
          </p:cNvPr>
          <p:cNvSpPr txBox="1">
            <a:spLocks/>
          </p:cNvSpPr>
          <p:nvPr/>
        </p:nvSpPr>
        <p:spPr>
          <a:xfrm>
            <a:off x="5434016"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lvl="0" indent="0">
              <a:buNone/>
            </a:pPr>
            <a:r>
              <a:rPr lang="en-US" sz="2000" dirty="0"/>
              <a:t>Are there hospital deserts? If so, what socioeconomic factors might play a role in their locations?</a:t>
            </a:r>
          </a:p>
        </p:txBody>
      </p:sp>
      <p:sp>
        <p:nvSpPr>
          <p:cNvPr id="22" name="Rectangle 2">
            <a:extLst>
              <a:ext uri="{FF2B5EF4-FFF2-40B4-BE49-F238E27FC236}">
                <a16:creationId xmlns:a16="http://schemas.microsoft.com/office/drawing/2014/main" id="{0B14D148-2B3A-46D2-ACCA-4B304A3030FC}"/>
              </a:ext>
            </a:extLst>
          </p:cNvPr>
          <p:cNvSpPr txBox="1">
            <a:spLocks/>
          </p:cNvSpPr>
          <p:nvPr/>
        </p:nvSpPr>
        <p:spPr>
          <a:xfrm>
            <a:off x="6389159" y="2393022"/>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Two</a:t>
            </a:r>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064946" y="3321228"/>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2000" dirty="0"/>
              <a:t>Are there any socioeconomic factors that correlate with higher admittance rates into drug rehab facilities across the US?</a:t>
            </a:r>
          </a:p>
        </p:txBody>
      </p:sp>
    </p:spTree>
    <p:extLst>
      <p:ext uri="{BB962C8B-B14F-4D97-AF65-F5344CB8AC3E}">
        <p14:creationId xmlns:p14="http://schemas.microsoft.com/office/powerpoint/2010/main" val="1297307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30</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Presentation of Analysis</a:t>
            </a:r>
            <a:endParaRPr lang="en-US" sz="1600" b="1" dirty="0">
              <a:solidFill>
                <a:schemeClr val="accent1"/>
              </a:solidFill>
            </a:endParaRPr>
          </a:p>
        </p:txBody>
      </p:sp>
      <p:pic>
        <p:nvPicPr>
          <p:cNvPr id="7" name="Picture 6">
            <a:extLst>
              <a:ext uri="{FF2B5EF4-FFF2-40B4-BE49-F238E27FC236}">
                <a16:creationId xmlns:a16="http://schemas.microsoft.com/office/drawing/2014/main" id="{8B875EBA-6E99-46AA-96DE-423DD6584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416" y="2362200"/>
            <a:ext cx="6352771" cy="4235180"/>
          </a:xfrm>
          <a:prstGeom prst="rect">
            <a:avLst/>
          </a:prstGeom>
        </p:spPr>
      </p:pic>
    </p:spTree>
    <p:extLst>
      <p:ext uri="{BB962C8B-B14F-4D97-AF65-F5344CB8AC3E}">
        <p14:creationId xmlns:p14="http://schemas.microsoft.com/office/powerpoint/2010/main" val="147789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Discussion</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700" dirty="0"/>
              <a:t>For the First question it is key to note that while it may seem that poverty has a large role in the cost it actually doesn’t have as large as a role of rehab rates. While there is some variation that can be accounted for via other variables, there appears to be a trend consistent with higher costs resulting from higher rehab percentages.</a:t>
            </a:r>
          </a:p>
          <a:p>
            <a:pPr marL="64008" indent="0">
              <a:buNone/>
            </a:pPr>
            <a:r>
              <a:rPr lang="en-US" sz="1700" dirty="0"/>
              <a:t>For the Second question one of the interesting points is that as median household income increases, the rural neighborhoods tend to be less far from a hospital. This seems to indicate that hospital deserts are mostly driven by wealth density, with rural getting the worst of it.</a:t>
            </a:r>
          </a:p>
          <a:p>
            <a:pPr marL="64008" indent="0">
              <a:buNone/>
            </a:pPr>
            <a:r>
              <a:rPr lang="en-US" sz="1600" dirty="0"/>
              <a:t>The Third question appears to heavily indicate that cities are indeed more expensive than rural areas regardless of income.</a:t>
            </a:r>
          </a:p>
          <a:p>
            <a:pPr marL="64008" indent="0">
              <a:buNone/>
            </a:pPr>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31</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Findings</a:t>
            </a:r>
            <a:endParaRPr lang="en-US" sz="1600" b="1" dirty="0">
              <a:solidFill>
                <a:schemeClr val="accent1"/>
              </a:solidFill>
            </a:endParaRPr>
          </a:p>
        </p:txBody>
      </p:sp>
    </p:spTree>
    <p:extLst>
      <p:ext uri="{BB962C8B-B14F-4D97-AF65-F5344CB8AC3E}">
        <p14:creationId xmlns:p14="http://schemas.microsoft.com/office/powerpoint/2010/main" val="2302950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Post Mortem</a:t>
            </a:r>
          </a:p>
        </p:txBody>
      </p:sp>
      <p:sp>
        <p:nvSpPr>
          <p:cNvPr id="3" name="Rectangle 2"/>
          <p:cNvSpPr>
            <a:spLocks noGrp="1"/>
          </p:cNvSpPr>
          <p:nvPr>
            <p:ph idx="1"/>
          </p:nvPr>
        </p:nvSpPr>
        <p:spPr>
          <a:xfrm>
            <a:off x="457200" y="1600199"/>
            <a:ext cx="8229600" cy="4892405"/>
          </a:xfrm>
        </p:spPr>
        <p:txBody>
          <a:bodyPr>
            <a:normAutofit fontScale="92500" lnSpcReduction="20000"/>
          </a:bodyPr>
          <a:lstStyle/>
          <a:p>
            <a:pPr marL="64008" indent="0">
              <a:buNone/>
            </a:pPr>
            <a:r>
              <a:rPr lang="en-US" sz="2000" b="1" dirty="0">
                <a:solidFill>
                  <a:schemeClr val="accent1"/>
                </a:solidFill>
                <a:latin typeface="+mj-lt"/>
              </a:rPr>
              <a:t>Difficulties</a:t>
            </a:r>
          </a:p>
          <a:p>
            <a:pPr marL="64008" indent="0">
              <a:buNone/>
            </a:pPr>
            <a:r>
              <a:rPr lang="en-US" sz="1600" dirty="0"/>
              <a:t>Some of the difficulties that arose during this analysis are mainly due to its large size and multiple questions presented. While it will be easy to just say that it was project vision creep, it lends itself more to a variety of reasons. These reasons also take place in the actual analysis of the data itself mainly because of how much data and how many different comparisons were being made. This resulted in a somewhat cluttered analysis if not thorough. In order to deal with this a bunch of time was spent just simply going over the data but in the end it did take away from the impact and the conciseness and cohesiveness of the presentation and analysis. </a:t>
            </a:r>
          </a:p>
          <a:p>
            <a:pPr marL="64008" indent="0">
              <a:buNone/>
            </a:pPr>
            <a:endParaRPr lang="en-US" sz="1600" dirty="0"/>
          </a:p>
          <a:p>
            <a:pPr marL="64008" indent="0">
              <a:buNone/>
            </a:pPr>
            <a:r>
              <a:rPr lang="en-US" sz="1600" dirty="0"/>
              <a:t>There are also a bunch of technical problems that were mainly just due to inexperience or rather lack of use of specific types of code in order to properly analyze and visualize our data. Those were not as much of a concern as they were mostly dealt with just by Googling and assisting one another.</a:t>
            </a:r>
          </a:p>
          <a:p>
            <a:pPr marL="64008" indent="0">
              <a:buNone/>
            </a:pPr>
            <a:r>
              <a:rPr lang="en-US" sz="2000" b="1" dirty="0">
                <a:solidFill>
                  <a:schemeClr val="accent1"/>
                </a:solidFill>
                <a:latin typeface="+mj-lt"/>
              </a:rPr>
              <a:t>Additional Questions	</a:t>
            </a:r>
          </a:p>
          <a:p>
            <a:pPr marL="64008" indent="0">
              <a:buNone/>
            </a:pPr>
            <a:r>
              <a:rPr lang="en-US" sz="1600" dirty="0"/>
              <a:t>Some additional questions that came up present themselves more in the form of a want or almost even a need to go deeper and have more cross analysis completed as opposed to the A versus B analysis presented. Also, it just comes down to not having as much time as would be preferred to tackle something this large.</a:t>
            </a:r>
            <a:endParaRPr lang="en-US" sz="1600" dirty="0">
              <a:solidFill>
                <a:schemeClr val="bg1"/>
              </a:solidFill>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Questions?</a:t>
            </a:r>
          </a:p>
        </p:txBody>
      </p:sp>
      <p:sp>
        <p:nvSpPr>
          <p:cNvPr id="5" name="Footer Placeholder 4">
            <a:extLst>
              <a:ext uri="{FF2B5EF4-FFF2-40B4-BE49-F238E27FC236}">
                <a16:creationId xmlns:a16="http://schemas.microsoft.com/office/drawing/2014/main" id="{3E5AF986-4785-4968-99BD-3CA68F0E83A0}"/>
              </a:ext>
            </a:extLst>
          </p:cNvPr>
          <p:cNvSpPr>
            <a:spLocks noGrp="1"/>
          </p:cNvSpPr>
          <p:nvPr>
            <p:ph type="ftr" sz="quarter" idx="11"/>
          </p:nvPr>
        </p:nvSpPr>
        <p:spPr/>
        <p:txBody>
          <a:bodyPr/>
          <a:lstStyle>
            <a:lvl1pPr>
              <a:defRPr/>
            </a:lvl1pPr>
          </a:lstStyle>
          <a:p>
            <a:r>
              <a:rPr lang="en-US" dirty="0"/>
              <a:t>Magnum API</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33</a:t>
            </a:fld>
            <a:endParaRPr lang="en-US"/>
          </a:p>
        </p:txBody>
      </p:sp>
      <p:sp>
        <p:nvSpPr>
          <p:cNvPr id="7" name="AutoShape 2" descr="Image result for magnum pi">
            <a:extLst>
              <a:ext uri="{FF2B5EF4-FFF2-40B4-BE49-F238E27FC236}">
                <a16:creationId xmlns:a16="http://schemas.microsoft.com/office/drawing/2014/main" id="{2BC9C8E7-797E-40D2-A158-949EBC44530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a:extLst>
              <a:ext uri="{FF2B5EF4-FFF2-40B4-BE49-F238E27FC236}">
                <a16:creationId xmlns:a16="http://schemas.microsoft.com/office/drawing/2014/main" id="{C6FCFE16-16FF-47E2-B5AB-AABFF93C94C0}"/>
              </a:ext>
            </a:extLst>
          </p:cNvPr>
          <p:cNvPicPr>
            <a:picLocks noGrp="1" noChangeAspect="1"/>
          </p:cNvPicPr>
          <p:nvPr>
            <p:ph idx="1"/>
          </p:nvPr>
        </p:nvPicPr>
        <p:blipFill>
          <a:blip r:embed="rId3"/>
          <a:stretch>
            <a:fillRect/>
          </a:stretch>
        </p:blipFill>
        <p:spPr>
          <a:xfrm>
            <a:off x="1325880" y="1524000"/>
            <a:ext cx="6858000" cy="45976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1828800" y="2372969"/>
            <a:ext cx="5486400"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Three</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914262" y="3351314"/>
            <a:ext cx="54864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lvl="0" indent="0">
              <a:buNone/>
            </a:pPr>
            <a:r>
              <a:rPr lang="en-US" sz="2000" dirty="0"/>
              <a:t>How does the cost of a healthcare visit vary across the country? Is healthcare more expensive in certain areas?</a:t>
            </a:r>
          </a:p>
        </p:txBody>
      </p:sp>
    </p:spTree>
    <p:extLst>
      <p:ext uri="{BB962C8B-B14F-4D97-AF65-F5344CB8AC3E}">
        <p14:creationId xmlns:p14="http://schemas.microsoft.com/office/powerpoint/2010/main" val="60048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562238" y="2362200"/>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grpSp>
        <p:nvGrpSpPr>
          <p:cNvPr id="19" name="Group 18" descr="heading graphic">
            <a:extLst>
              <a:ext uri="{FF2B5EF4-FFF2-40B4-BE49-F238E27FC236}">
                <a16:creationId xmlns:a16="http://schemas.microsoft.com/office/drawing/2014/main" id="{24C46028-366E-4F67-A5A9-B08CF5110F58}"/>
              </a:ext>
            </a:extLst>
          </p:cNvPr>
          <p:cNvGrpSpPr/>
          <p:nvPr/>
        </p:nvGrpSpPr>
        <p:grpSpPr>
          <a:xfrm>
            <a:off x="5060687" y="2362200"/>
            <a:ext cx="3480329" cy="571500"/>
            <a:chOff x="2673192" y="3171825"/>
            <a:chExt cx="3132295" cy="514350"/>
          </a:xfrm>
        </p:grpSpPr>
        <p:pic>
          <p:nvPicPr>
            <p:cNvPr id="20" name="Graphic 19" descr="heading graphic 1">
              <a:extLst>
                <a:ext uri="{FF2B5EF4-FFF2-40B4-BE49-F238E27FC236}">
                  <a16:creationId xmlns:a16="http://schemas.microsoft.com/office/drawing/2014/main" id="{0B87D64D-964F-46D7-B928-3AA29C95B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21" name="Graphic 20" descr="heading graphic 2">
              <a:extLst>
                <a:ext uri="{FF2B5EF4-FFF2-40B4-BE49-F238E27FC236}">
                  <a16:creationId xmlns:a16="http://schemas.microsoft.com/office/drawing/2014/main" id="{BA2DF9F9-5B5B-4C03-B98F-60F7655E2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3192"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1890710" y="2372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One Explained</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1066800" y="3321229"/>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2" name="Rectangle 2">
            <a:extLst>
              <a:ext uri="{FF2B5EF4-FFF2-40B4-BE49-F238E27FC236}">
                <a16:creationId xmlns:a16="http://schemas.microsoft.com/office/drawing/2014/main" id="{0B14D148-2B3A-46D2-ACCA-4B304A3030FC}"/>
              </a:ext>
            </a:extLst>
          </p:cNvPr>
          <p:cNvSpPr txBox="1">
            <a:spLocks/>
          </p:cNvSpPr>
          <p:nvPr/>
        </p:nvSpPr>
        <p:spPr>
          <a:xfrm>
            <a:off x="6389159" y="2393022"/>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Two Explained</a:t>
            </a:r>
          </a:p>
        </p:txBody>
      </p:sp>
      <p:sp>
        <p:nvSpPr>
          <p:cNvPr id="23" name="Rectangle 2">
            <a:extLst>
              <a:ext uri="{FF2B5EF4-FFF2-40B4-BE49-F238E27FC236}">
                <a16:creationId xmlns:a16="http://schemas.microsoft.com/office/drawing/2014/main" id="{8CA68AFD-80D2-4A63-A7A7-74B19EA27989}"/>
              </a:ext>
            </a:extLst>
          </p:cNvPr>
          <p:cNvSpPr txBox="1">
            <a:spLocks/>
          </p:cNvSpPr>
          <p:nvPr/>
        </p:nvSpPr>
        <p:spPr>
          <a:xfrm>
            <a:off x="1064946" y="3321228"/>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Our first question required us to get the rehab admission rate per capita for the states in order to compare it to compare it to hospital cost data.</a:t>
            </a:r>
          </a:p>
          <a:p>
            <a:pPr marL="0" indent="0">
              <a:spcBef>
                <a:spcPts val="0"/>
              </a:spcBef>
              <a:spcAft>
                <a:spcPts val="1000"/>
              </a:spcAft>
              <a:buNone/>
            </a:pPr>
            <a:r>
              <a:rPr lang="en-US" sz="1400" dirty="0"/>
              <a:t>Most of this data for the patient side of the equation, in reference to rehab, were found via the CDC whereas the data for the hospital procedure costs were found via government data on Medicare.</a:t>
            </a:r>
          </a:p>
        </p:txBody>
      </p:sp>
      <p:sp>
        <p:nvSpPr>
          <p:cNvPr id="24" name="Rectangle 2">
            <a:extLst>
              <a:ext uri="{FF2B5EF4-FFF2-40B4-BE49-F238E27FC236}">
                <a16:creationId xmlns:a16="http://schemas.microsoft.com/office/drawing/2014/main" id="{FE0947FE-AADC-4637-AF81-CEF6739CD4DB}"/>
              </a:ext>
            </a:extLst>
          </p:cNvPr>
          <p:cNvSpPr txBox="1">
            <a:spLocks/>
          </p:cNvSpPr>
          <p:nvPr/>
        </p:nvSpPr>
        <p:spPr>
          <a:xfrm>
            <a:off x="5569216" y="331896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1400" dirty="0"/>
              <a:t>Using a database of zip code coordinates and general hospital information we were able to dig deeper into the question revolving around hospital deserts. This data allowed for us to plot hospital density and over lay it over zip code data while including other socio-economic data from the previously after mentioned zip code database.</a:t>
            </a:r>
          </a:p>
        </p:txBody>
      </p:sp>
    </p:spTree>
    <p:extLst>
      <p:ext uri="{BB962C8B-B14F-4D97-AF65-F5344CB8AC3E}">
        <p14:creationId xmlns:p14="http://schemas.microsoft.com/office/powerpoint/2010/main" val="37573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descr="heading graphic">
            <a:extLst>
              <a:ext uri="{FF2B5EF4-FFF2-40B4-BE49-F238E27FC236}">
                <a16:creationId xmlns:a16="http://schemas.microsoft.com/office/drawing/2014/main" id="{92B4D1F2-57B4-4296-B895-05D9C201FBF9}"/>
              </a:ext>
            </a:extLst>
          </p:cNvPr>
          <p:cNvGrpSpPr/>
          <p:nvPr/>
        </p:nvGrpSpPr>
        <p:grpSpPr>
          <a:xfrm>
            <a:off x="2667000" y="2398095"/>
            <a:ext cx="3521078" cy="571500"/>
            <a:chOff x="2636518" y="3171825"/>
            <a:chExt cx="3168969" cy="514350"/>
          </a:xfrm>
        </p:grpSpPr>
        <p:pic>
          <p:nvPicPr>
            <p:cNvPr id="17" name="Graphic 16" descr="heading graphic 2">
              <a:extLst>
                <a:ext uri="{FF2B5EF4-FFF2-40B4-BE49-F238E27FC236}">
                  <a16:creationId xmlns:a16="http://schemas.microsoft.com/office/drawing/2014/main" id="{B6AD3AED-D5E2-4C29-8755-E4B2ADF9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8512" y="3171825"/>
              <a:ext cx="2466975" cy="514350"/>
            </a:xfrm>
            <a:prstGeom prst="rect">
              <a:avLst/>
            </a:prstGeom>
          </p:spPr>
        </p:pic>
        <p:pic>
          <p:nvPicPr>
            <p:cNvPr id="18" name="Graphic 17" descr="heading graphic 1">
              <a:extLst>
                <a:ext uri="{FF2B5EF4-FFF2-40B4-BE49-F238E27FC236}">
                  <a16:creationId xmlns:a16="http://schemas.microsoft.com/office/drawing/2014/main" id="{A6ED6F43-3391-44F1-ACB4-DAB2C01D1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6518" y="3171825"/>
              <a:ext cx="904875" cy="514350"/>
            </a:xfrm>
            <a:prstGeom prst="rect">
              <a:avLst/>
            </a:prstGeom>
          </p:spPr>
        </p:pic>
      </p:grpSp>
      <p:sp>
        <p:nvSpPr>
          <p:cNvPr id="2" name="Rectangle 1"/>
          <p:cNvSpPr>
            <a:spLocks noGrp="1"/>
          </p:cNvSpPr>
          <p:nvPr>
            <p:ph type="title"/>
          </p:nvPr>
        </p:nvSpPr>
        <p:spPr>
          <a:xfrm>
            <a:off x="466725" y="474947"/>
            <a:ext cx="4638674" cy="675926"/>
          </a:xfrm>
        </p:spPr>
        <p:txBody>
          <a:bodyPr/>
          <a:lstStyle/>
          <a:p>
            <a:r>
              <a:rPr lang="en-US" dirty="0"/>
              <a:t>Questions &amp; Data</a:t>
            </a:r>
          </a:p>
        </p:txBody>
      </p:sp>
      <p:sp>
        <p:nvSpPr>
          <p:cNvPr id="4" name="Footer Placeholder 4">
            <a:extLst>
              <a:ext uri="{FF2B5EF4-FFF2-40B4-BE49-F238E27FC236}">
                <a16:creationId xmlns:a16="http://schemas.microsoft.com/office/drawing/2014/main" id="{1959AD99-6BDF-4994-BB96-51E4881985D2}"/>
              </a:ext>
            </a:extLst>
          </p:cNvPr>
          <p:cNvSpPr>
            <a:spLocks noGrp="1"/>
          </p:cNvSpPr>
          <p:nvPr>
            <p:ph type="ftr" sz="quarter" idx="10"/>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a:p>
        </p:txBody>
      </p:sp>
      <p:sp>
        <p:nvSpPr>
          <p:cNvPr id="12" name="Rectangle 2">
            <a:extLst>
              <a:ext uri="{FF2B5EF4-FFF2-40B4-BE49-F238E27FC236}">
                <a16:creationId xmlns:a16="http://schemas.microsoft.com/office/drawing/2014/main" id="{726B5A03-7F87-4174-B569-E5E11B47BD78}"/>
              </a:ext>
            </a:extLst>
          </p:cNvPr>
          <p:cNvSpPr txBox="1">
            <a:spLocks/>
          </p:cNvSpPr>
          <p:nvPr/>
        </p:nvSpPr>
        <p:spPr>
          <a:xfrm>
            <a:off x="3995472" y="2408864"/>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a:t>Question Three Explained</a:t>
            </a:r>
          </a:p>
        </p:txBody>
      </p:sp>
      <p:sp>
        <p:nvSpPr>
          <p:cNvPr id="13" name="Rectangle 2">
            <a:extLst>
              <a:ext uri="{FF2B5EF4-FFF2-40B4-BE49-F238E27FC236}">
                <a16:creationId xmlns:a16="http://schemas.microsoft.com/office/drawing/2014/main" id="{C96BEBCF-6B37-4CB0-B101-BE4FC27A8A83}"/>
              </a:ext>
            </a:extLst>
          </p:cNvPr>
          <p:cNvSpPr txBox="1">
            <a:spLocks/>
          </p:cNvSpPr>
          <p:nvPr/>
        </p:nvSpPr>
        <p:spPr>
          <a:xfrm>
            <a:off x="3171562" y="3357124"/>
            <a:ext cx="2971800" cy="1555571"/>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endParaRPr lang="en-US" sz="1400" dirty="0"/>
          </a:p>
        </p:txBody>
      </p:sp>
      <p:sp>
        <p:nvSpPr>
          <p:cNvPr id="14" name="Rectangle 2">
            <a:extLst>
              <a:ext uri="{FF2B5EF4-FFF2-40B4-BE49-F238E27FC236}">
                <a16:creationId xmlns:a16="http://schemas.microsoft.com/office/drawing/2014/main" id="{EEE08402-AE66-4BD0-91FE-EE2B207C31A1}"/>
              </a:ext>
            </a:extLst>
          </p:cNvPr>
          <p:cNvSpPr txBox="1">
            <a:spLocks/>
          </p:cNvSpPr>
          <p:nvPr/>
        </p:nvSpPr>
        <p:spPr>
          <a:xfrm>
            <a:off x="6257927" y="2372969"/>
            <a:ext cx="1743074"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endParaRPr lang="en-US" sz="1400" b="1" dirty="0"/>
          </a:p>
        </p:txBody>
      </p:sp>
      <p:sp>
        <p:nvSpPr>
          <p:cNvPr id="25" name="Rectangle 2">
            <a:extLst>
              <a:ext uri="{FF2B5EF4-FFF2-40B4-BE49-F238E27FC236}">
                <a16:creationId xmlns:a16="http://schemas.microsoft.com/office/drawing/2014/main" id="{9CEE8FFD-0257-4EB2-9EC7-B439AACCCAEB}"/>
              </a:ext>
            </a:extLst>
          </p:cNvPr>
          <p:cNvSpPr txBox="1">
            <a:spLocks/>
          </p:cNvSpPr>
          <p:nvPr/>
        </p:nvSpPr>
        <p:spPr>
          <a:xfrm>
            <a:off x="2356382" y="3124201"/>
            <a:ext cx="4922308" cy="1788494"/>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spcAft>
                <a:spcPts val="1000"/>
              </a:spcAft>
              <a:buNone/>
            </a:pPr>
            <a:r>
              <a:rPr lang="en-US" sz="2000" dirty="0"/>
              <a:t>We created an index to compare the average cost of a basket of treatments across the country in relation to the mean. We used that index to compare the relative cost to various socioeconomic factors</a:t>
            </a:r>
            <a:r>
              <a:rPr lang="en-US" sz="1400" dirty="0"/>
              <a:t>.</a:t>
            </a:r>
          </a:p>
        </p:txBody>
      </p:sp>
    </p:spTree>
    <p:extLst>
      <p:ext uri="{BB962C8B-B14F-4D97-AF65-F5344CB8AC3E}">
        <p14:creationId xmlns:p14="http://schemas.microsoft.com/office/powerpoint/2010/main" val="365066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953000" cy="799306"/>
          </a:xfrm>
        </p:spPr>
        <p:txBody>
          <a:bodyPr/>
          <a:lstStyle/>
          <a:p>
            <a:r>
              <a:rPr lang="en-US" sz="3600" b="0" dirty="0"/>
              <a:t>Motivation &amp; Summary</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Magnum API</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7</a:t>
            </a:fld>
            <a:endParaRPr lang="en-US"/>
          </a:p>
        </p:txBody>
      </p:sp>
      <p:sp>
        <p:nvSpPr>
          <p:cNvPr id="3" name="TextBox 2">
            <a:extLst>
              <a:ext uri="{FF2B5EF4-FFF2-40B4-BE49-F238E27FC236}">
                <a16:creationId xmlns:a16="http://schemas.microsoft.com/office/drawing/2014/main" id="{0DA32AC3-D9AF-4C45-9567-7BE8965C9F5C}"/>
              </a:ext>
            </a:extLst>
          </p:cNvPr>
          <p:cNvSpPr txBox="1"/>
          <p:nvPr/>
        </p:nvSpPr>
        <p:spPr>
          <a:xfrm>
            <a:off x="1714500" y="1502688"/>
            <a:ext cx="5715000" cy="5078313"/>
          </a:xfrm>
          <a:prstGeom prst="rect">
            <a:avLst/>
          </a:prstGeom>
          <a:noFill/>
        </p:spPr>
        <p:txBody>
          <a:bodyPr wrap="square" rtlCol="0">
            <a:spAutoFit/>
          </a:bodyPr>
          <a:lstStyle/>
          <a:p>
            <a:r>
              <a:rPr lang="en-US" dirty="0">
                <a:solidFill>
                  <a:schemeClr val="bg1"/>
                </a:solidFill>
              </a:rPr>
              <a:t>Our hypotheses are that if there were that if more people in rehab local hospital cost would increase, cities are more expensive than rural, and that low-income areas are associated with hospital deserts.</a:t>
            </a:r>
          </a:p>
          <a:p>
            <a:endParaRPr lang="en-US" dirty="0">
              <a:solidFill>
                <a:schemeClr val="bg1"/>
              </a:solidFill>
            </a:endParaRPr>
          </a:p>
          <a:p>
            <a:r>
              <a:rPr lang="en-US" dirty="0">
                <a:solidFill>
                  <a:schemeClr val="bg1"/>
                </a:solidFill>
              </a:rPr>
              <a:t>In order to get the answers to our questions we had to ask what the main driving factors behind these three issues could be, mostly revolving around social, economic, and geographical factors.</a:t>
            </a:r>
          </a:p>
          <a:p>
            <a:endParaRPr lang="en-US" dirty="0">
              <a:solidFill>
                <a:schemeClr val="bg1"/>
              </a:solidFill>
            </a:endParaRPr>
          </a:p>
          <a:p>
            <a:r>
              <a:rPr lang="en-US" dirty="0">
                <a:solidFill>
                  <a:schemeClr val="bg1"/>
                </a:solidFill>
              </a:rPr>
              <a:t>While we did get results, they were somewhat marginal and muddled for a variety of reasons. Mostly, it was due to the large volume of ‘average’ results weakening any trends that might have emerged. In short, while our hypotheses are all somewhat supported if you look at specific sections of the data, one can accurately say that the second hypothesis the strongest while the first is the weakest.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28600" y="331631"/>
            <a:ext cx="5257800" cy="799306"/>
          </a:xfrm>
        </p:spPr>
        <p:txBody>
          <a:bodyPr/>
          <a:lstStyle/>
          <a:p>
            <a:r>
              <a:rPr lang="en-US" sz="3200" b="0" dirty="0"/>
              <a:t>Data Cleanup &amp; Exploration</a:t>
            </a:r>
            <a:endParaRPr lang="en-US" sz="3200" dirty="0"/>
          </a:p>
        </p:txBody>
      </p:sp>
      <p:sp>
        <p:nvSpPr>
          <p:cNvPr id="3" name="Rectangle 2"/>
          <p:cNvSpPr>
            <a:spLocks noGrp="1"/>
          </p:cNvSpPr>
          <p:nvPr>
            <p:ph idx="1"/>
          </p:nvPr>
        </p:nvSpPr>
        <p:spPr>
          <a:xfrm>
            <a:off x="457200" y="2438400"/>
            <a:ext cx="7978140" cy="3525995"/>
          </a:xfrm>
        </p:spPr>
        <p:txBody>
          <a:bodyPr>
            <a:normAutofit fontScale="77500" lnSpcReduction="20000"/>
          </a:bodyPr>
          <a:lstStyle/>
          <a:p>
            <a:pPr marL="64008" lvl="0" indent="0">
              <a:buNone/>
            </a:pPr>
            <a:r>
              <a:rPr lang="en-US" sz="1800" dirty="0"/>
              <a:t>Some things that were unexpected while exploring and cleaning our data was how much some datasets varied from one other while they presumably have the same data. For example one in sight that we learned was how to make do with the data when a lot of data is missing. This, of course, resulted in a lot of messing with the data and combing through files and data sets for replacement information while still retaining accuracy.</a:t>
            </a:r>
          </a:p>
          <a:p>
            <a:pPr marL="64008" lvl="0" indent="0">
              <a:buNone/>
            </a:pPr>
            <a:endParaRPr lang="en-US" sz="1800" dirty="0"/>
          </a:p>
          <a:p>
            <a:pPr marL="64008" lvl="0" indent="0">
              <a:buNone/>
            </a:pPr>
            <a:r>
              <a:rPr lang="en-US" sz="1800" dirty="0"/>
              <a:t>This obviously led to some confusion and frustration while dealing with the data. It also resulted in some technical problems when it came to merging data and attempting to be as accurate as possible with our data. This also stemmed from the fact that we were trying to be accurate on as precise a level as zip codes, of which sometimes numbered over thirty thousand entries. In order to solve a lot of our problems regarding lack of data, varying data, and large volumes of data we had to be patient and not only work with multiple datasets but also brute force tons and tons of calculations and meshes in order to get our data to work together. One specific example would be the fact that the ZIP codes in Alaska are completely and utterly different from the rest of the continental US and even Hawaii. In order to solve this, we had to come through the data for the most accurate zip code latitude and longitudes and just run with what we thought was best. And in one specific instance it took code running through the datasets roughly four hours to complete.</a:t>
            </a:r>
          </a:p>
          <a:p>
            <a:endParaRPr lang="en-US" sz="1800" b="1" dirty="0"/>
          </a:p>
          <a:p>
            <a:endParaRPr lang="en-US" sz="1600" dirty="0"/>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8</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fontScale="85000" lnSpcReduction="1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The Exploration and Cleanup Process</a:t>
            </a:r>
            <a:endParaRPr lang="en-US" sz="1600" b="1" dirty="0">
              <a:solidFill>
                <a:schemeClr val="accent1"/>
              </a:solidFill>
            </a:endParaRPr>
          </a:p>
        </p:txBody>
      </p:sp>
    </p:spTree>
    <p:extLst>
      <p:ext uri="{BB962C8B-B14F-4D97-AF65-F5344CB8AC3E}">
        <p14:creationId xmlns:p14="http://schemas.microsoft.com/office/powerpoint/2010/main" val="406979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Analysis</a:t>
            </a:r>
          </a:p>
        </p:txBody>
      </p:sp>
      <p:sp>
        <p:nvSpPr>
          <p:cNvPr id="3" name="Rectangle 2"/>
          <p:cNvSpPr>
            <a:spLocks noGrp="1"/>
          </p:cNvSpPr>
          <p:nvPr>
            <p:ph idx="1"/>
          </p:nvPr>
        </p:nvSpPr>
        <p:spPr>
          <a:xfrm>
            <a:off x="457200" y="2438400"/>
            <a:ext cx="7978140" cy="3525995"/>
          </a:xfrm>
        </p:spPr>
        <p:txBody>
          <a:bodyPr>
            <a:normAutofit/>
          </a:bodyPr>
          <a:lstStyle/>
          <a:p>
            <a:pPr marL="64008" indent="0">
              <a:buNone/>
            </a:pPr>
            <a:r>
              <a:rPr lang="en-US" sz="1800" dirty="0"/>
              <a:t>For the first question we had to analyze two key datasets. The rehab dataset and the hospital cost dataset. We utilized both rehab data and the average cost of various, common procedures to create a baseline from which to work with. After including poverty data, it is easy to spot trends between the two datasets. This allows for us to make educated assumptions on the data to answer the question.</a:t>
            </a:r>
          </a:p>
        </p:txBody>
      </p:sp>
      <p:sp>
        <p:nvSpPr>
          <p:cNvPr id="4" name="Footer Placeholder 4">
            <a:extLst>
              <a:ext uri="{FF2B5EF4-FFF2-40B4-BE49-F238E27FC236}">
                <a16:creationId xmlns:a16="http://schemas.microsoft.com/office/drawing/2014/main" id="{C487EB96-90B4-4952-A952-F5C67F19391E}"/>
              </a:ext>
            </a:extLst>
          </p:cNvPr>
          <p:cNvSpPr>
            <a:spLocks noGrp="1"/>
          </p:cNvSpPr>
          <p:nvPr>
            <p:ph type="ftr" sz="quarter" idx="11"/>
          </p:nvPr>
        </p:nvSpPr>
        <p:spPr/>
        <p:txBody>
          <a:bodyPr/>
          <a:lstStyle>
            <a:lvl1pPr>
              <a:defRPr/>
            </a:lvl1pPr>
          </a:lstStyle>
          <a:p>
            <a:r>
              <a:rPr lang="en-US" dirty="0"/>
              <a:t>Magnum API</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14" name="Rectangle 2">
            <a:extLst>
              <a:ext uri="{FF2B5EF4-FFF2-40B4-BE49-F238E27FC236}">
                <a16:creationId xmlns:a16="http://schemas.microsoft.com/office/drawing/2014/main" id="{F38F76EC-78D9-498F-A3B6-D258068559E6}"/>
              </a:ext>
            </a:extLst>
          </p:cNvPr>
          <p:cNvSpPr txBox="1">
            <a:spLocks/>
          </p:cNvSpPr>
          <p:nvPr/>
        </p:nvSpPr>
        <p:spPr>
          <a:xfrm>
            <a:off x="457200" y="2000250"/>
            <a:ext cx="3810000" cy="438150"/>
          </a:xfrm>
          <a:prstGeom prst="rect">
            <a:avLst/>
          </a:prstGeom>
        </p:spPr>
        <p:txBody>
          <a:bodyPr vert="horz" anchor="t">
            <a:normAutofit fontScale="92500" lnSpcReduction="2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spcAft>
                <a:spcPts val="1000"/>
              </a:spcAft>
              <a:buNone/>
            </a:pPr>
            <a:r>
              <a:rPr lang="en-US" sz="1800" b="1" dirty="0">
                <a:solidFill>
                  <a:schemeClr val="accent1"/>
                </a:solidFill>
              </a:rPr>
              <a:t>Steps of Analysis Question 1</a:t>
            </a:r>
          </a:p>
          <a:p>
            <a:pPr marL="64008" indent="0">
              <a:spcAft>
                <a:spcPts val="1000"/>
              </a:spcAft>
              <a:buNone/>
            </a:pPr>
            <a:endParaRPr lang="en-US" sz="1600" b="1" dirty="0">
              <a:solidFill>
                <a:schemeClr val="accent1"/>
              </a:solidFill>
            </a:endParaRPr>
          </a:p>
        </p:txBody>
      </p:sp>
    </p:spTree>
    <p:extLst>
      <p:ext uri="{BB962C8B-B14F-4D97-AF65-F5344CB8AC3E}">
        <p14:creationId xmlns:p14="http://schemas.microsoft.com/office/powerpoint/2010/main" val="293723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Template>
  <TotalTime>1352</TotalTime>
  <Words>1501</Words>
  <Application>Microsoft Office PowerPoint</Application>
  <PresentationFormat>On-screen Show (4:3)</PresentationFormat>
  <Paragraphs>191</Paragraphs>
  <Slides>33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Segoe UI</vt:lpstr>
      <vt:lpstr>Wingdings 2</vt:lpstr>
      <vt:lpstr>Verve</vt:lpstr>
      <vt:lpstr>Analysis of Factors Driving Medical Costs</vt:lpstr>
      <vt:lpstr>Thesis Question</vt:lpstr>
      <vt:lpstr>Questions &amp; Data</vt:lpstr>
      <vt:lpstr>Questions &amp; Data</vt:lpstr>
      <vt:lpstr>Questions &amp; Data</vt:lpstr>
      <vt:lpstr>Questions &amp; Data</vt:lpstr>
      <vt:lpstr>Motivation &amp; Summary</vt:lpstr>
      <vt:lpstr>Data Cleanup &amp; Exploration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factors driving hospital costs</dc:title>
  <dc:creator>Connor McMiller</dc:creator>
  <cp:lastModifiedBy>Connor McMiller</cp:lastModifiedBy>
  <cp:revision>52</cp:revision>
  <dcterms:created xsi:type="dcterms:W3CDTF">2018-07-20T15:30:58Z</dcterms:created>
  <dcterms:modified xsi:type="dcterms:W3CDTF">2018-07-21T15:29:56Z</dcterms:modified>
</cp:coreProperties>
</file>