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753600" cy="7315200"/>
  <p:notesSz cx="6858000" cy="9144000"/>
  <p:embeddedFontLst>
    <p:embeddedFont>
      <p:font typeface="TT Rounds Condensed" charset="1" panose="020005060300000200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31520"/>
            <a:ext cx="6519466" cy="6519466"/>
          </a:xfrm>
          <a:custGeom>
            <a:avLst/>
            <a:gdLst/>
            <a:ahLst/>
            <a:cxnLst/>
            <a:rect r="r" b="b" t="t" l="l"/>
            <a:pathLst>
              <a:path h="6519466" w="6519466">
                <a:moveTo>
                  <a:pt x="0" y="0"/>
                </a:moveTo>
                <a:lnTo>
                  <a:pt x="6519466" y="0"/>
                </a:lnTo>
                <a:lnTo>
                  <a:pt x="6519466" y="6519466"/>
                </a:lnTo>
                <a:lnTo>
                  <a:pt x="0" y="6519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3169920" y="0"/>
            <a:ext cx="6583680" cy="6583680"/>
          </a:xfrm>
          <a:custGeom>
            <a:avLst/>
            <a:gdLst/>
            <a:ahLst/>
            <a:cxnLst/>
            <a:rect r="r" b="b" t="t" l="l"/>
            <a:pathLst>
              <a:path h="6583680" w="6583680">
                <a:moveTo>
                  <a:pt x="0" y="0"/>
                </a:moveTo>
                <a:lnTo>
                  <a:pt x="6583680" y="0"/>
                </a:lnTo>
                <a:lnTo>
                  <a:pt x="6583680" y="6583680"/>
                </a:lnTo>
                <a:lnTo>
                  <a:pt x="0" y="6583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520" y="0"/>
            <a:ext cx="2830317" cy="2926080"/>
          </a:xfrm>
          <a:custGeom>
            <a:avLst/>
            <a:gdLst/>
            <a:ahLst/>
            <a:cxnLst/>
            <a:rect r="r" b="b" t="t" l="l"/>
            <a:pathLst>
              <a:path h="2926080" w="2830317">
                <a:moveTo>
                  <a:pt x="0" y="0"/>
                </a:moveTo>
                <a:lnTo>
                  <a:pt x="2830317" y="0"/>
                </a:lnTo>
                <a:lnTo>
                  <a:pt x="2830317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22960" y="2308648"/>
            <a:ext cx="8107680" cy="1486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Huffman Encoding and Decoding with GUI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4480" y="4191000"/>
            <a:ext cx="6644640" cy="177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spc="31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Development Steps for a Python-based Project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401313" y="4505960"/>
            <a:ext cx="2830317" cy="2926080"/>
          </a:xfrm>
          <a:custGeom>
            <a:avLst/>
            <a:gdLst/>
            <a:ahLst/>
            <a:cxnLst/>
            <a:rect r="r" b="b" t="t" l="l"/>
            <a:pathLst>
              <a:path h="2926080" w="2830317">
                <a:moveTo>
                  <a:pt x="0" y="0"/>
                </a:moveTo>
                <a:lnTo>
                  <a:pt x="2830317" y="0"/>
                </a:lnTo>
                <a:lnTo>
                  <a:pt x="2830317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54893" y="1709019"/>
            <a:ext cx="11111243" cy="3897162"/>
          </a:xfrm>
          <a:custGeom>
            <a:avLst/>
            <a:gdLst/>
            <a:ahLst/>
            <a:cxnLst/>
            <a:rect r="r" b="b" t="t" l="l"/>
            <a:pathLst>
              <a:path h="3897162" w="11111243">
                <a:moveTo>
                  <a:pt x="0" y="0"/>
                </a:moveTo>
                <a:lnTo>
                  <a:pt x="11111243" y="0"/>
                </a:lnTo>
                <a:lnTo>
                  <a:pt x="11111243" y="3897162"/>
                </a:lnTo>
                <a:lnTo>
                  <a:pt x="0" y="38971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9215" y="0"/>
            <a:ext cx="7315200" cy="7315200"/>
          </a:xfrm>
          <a:custGeom>
            <a:avLst/>
            <a:gdLst/>
            <a:ahLst/>
            <a:cxnLst/>
            <a:rect r="r" b="b" t="t" l="l"/>
            <a:pathLst>
              <a:path h="7315200" w="7315200">
                <a:moveTo>
                  <a:pt x="0" y="0"/>
                </a:moveTo>
                <a:lnTo>
                  <a:pt x="7315200" y="0"/>
                </a:lnTo>
                <a:lnTo>
                  <a:pt x="73152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9120" y="1752600"/>
            <a:ext cx="8595360" cy="514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project aims to implement Huffman Encoding and Decoding, a lossless data compression algorithm.</a:t>
            </a:r>
          </a:p>
          <a:p>
            <a:pPr algn="l" marL="439273" indent="-219637" lvl="1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Purpose: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Compress text files to save storage.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Provide an easy-to-use GUI for encoding and decoding text files.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Save compressed files in a format that can be later decompressed.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5073" y="0"/>
            <a:ext cx="7156067" cy="7315200"/>
          </a:xfrm>
          <a:custGeom>
            <a:avLst/>
            <a:gdLst/>
            <a:ahLst/>
            <a:cxnLst/>
            <a:rect r="r" b="b" t="t" l="l"/>
            <a:pathLst>
              <a:path h="7315200" w="7156067">
                <a:moveTo>
                  <a:pt x="0" y="0"/>
                </a:moveTo>
                <a:lnTo>
                  <a:pt x="7156067" y="0"/>
                </a:lnTo>
                <a:lnTo>
                  <a:pt x="7156067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</a:blip>
            <a:stretch>
              <a:fillRect l="-3463" t="0" r="-138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2594" y="1314450"/>
            <a:ext cx="9228412" cy="600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39007" indent="-169504" lvl="1">
              <a:lnSpc>
                <a:spcPts val="3161"/>
              </a:lnSpc>
              <a:buFont typeface="Arial"/>
              <a:buChar char="•"/>
            </a:pPr>
            <a:r>
              <a:rPr lang="en-US" sz="2634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Huffman Encoding Algorithm:</a:t>
            </a:r>
          </a:p>
          <a:p>
            <a:pPr algn="l" marL="339007" indent="-169504" lvl="1">
              <a:lnSpc>
                <a:spcPts val="3161"/>
              </a:lnSpc>
              <a:buFont typeface="Arial"/>
              <a:buChar char="•"/>
            </a:pPr>
            <a:r>
              <a:rPr lang="en-US" sz="2634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1. Input: A string of text.</a:t>
            </a:r>
          </a:p>
          <a:p>
            <a:pPr algn="l" marL="339007" indent="-169504" lvl="1">
              <a:lnSpc>
                <a:spcPts val="3161"/>
              </a:lnSpc>
              <a:buFont typeface="Arial"/>
              <a:buChar char="•"/>
            </a:pPr>
            <a:r>
              <a:rPr lang="en-US" sz="2634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Calculate the frequency of each character in the text.</a:t>
            </a:r>
          </a:p>
          <a:p>
            <a:pPr algn="l" marL="339007" indent="-169504" lvl="1">
              <a:lnSpc>
                <a:spcPts val="3161"/>
              </a:lnSpc>
              <a:buFont typeface="Arial"/>
              <a:buChar char="•"/>
            </a:pPr>
            <a:r>
              <a:rPr lang="en-US" sz="2634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3. Build a priority queue using frequencies (min-heap).</a:t>
            </a:r>
          </a:p>
          <a:p>
            <a:pPr algn="l" marL="339007" indent="-169504" lvl="1">
              <a:lnSpc>
                <a:spcPts val="3161"/>
              </a:lnSpc>
              <a:buFont typeface="Arial"/>
              <a:buChar char="•"/>
            </a:pPr>
            <a:r>
              <a:rPr lang="en-US" sz="2634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4. Construct the Huffman tree by merging the two smallest nodes until one node remains (the root).</a:t>
            </a:r>
          </a:p>
          <a:p>
            <a:pPr algn="l" marL="339007" indent="-169504" lvl="1">
              <a:lnSpc>
                <a:spcPts val="3161"/>
              </a:lnSpc>
              <a:buFont typeface="Arial"/>
              <a:buChar char="•"/>
            </a:pPr>
            <a:r>
              <a:rPr lang="en-US" sz="2634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5. Traverse the tree to assign binary codes to characters.</a:t>
            </a:r>
          </a:p>
          <a:p>
            <a:pPr algn="l" marL="339007" indent="-169504" lvl="1">
              <a:lnSpc>
                <a:spcPts val="3161"/>
              </a:lnSpc>
              <a:buFont typeface="Arial"/>
              <a:buChar char="•"/>
            </a:pPr>
            <a:r>
              <a:rPr lang="en-US" sz="2634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6. Replace characters in the text with their corresponding codes.</a:t>
            </a:r>
          </a:p>
          <a:p>
            <a:pPr algn="l" marL="339007" indent="-169504" lvl="1">
              <a:lnSpc>
                <a:spcPts val="3161"/>
              </a:lnSpc>
            </a:pPr>
          </a:p>
          <a:p>
            <a:pPr algn="l" marL="339007" indent="-169504" lvl="1">
              <a:lnSpc>
                <a:spcPts val="3161"/>
              </a:lnSpc>
              <a:buFont typeface="Arial"/>
              <a:buChar char="•"/>
            </a:pPr>
            <a:r>
              <a:rPr lang="en-US" sz="2634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Huffman Decoding Algorithm:</a:t>
            </a:r>
          </a:p>
          <a:p>
            <a:pPr algn="l" marL="339007" indent="-169504" lvl="1">
              <a:lnSpc>
                <a:spcPts val="3161"/>
              </a:lnSpc>
              <a:buFont typeface="Arial"/>
              <a:buChar char="•"/>
            </a:pPr>
            <a:r>
              <a:rPr lang="en-US" sz="2634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1. Input: Encoded binary string and Huffman codes.</a:t>
            </a:r>
          </a:p>
          <a:p>
            <a:pPr algn="l" marL="339007" indent="-169504" lvl="1">
              <a:lnSpc>
                <a:spcPts val="3161"/>
              </a:lnSpc>
              <a:buFont typeface="Arial"/>
              <a:buChar char="•"/>
            </a:pPr>
            <a:r>
              <a:rPr lang="en-US" sz="2634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Traverse the Huffman tree to map binary sequences back to characters.</a:t>
            </a:r>
          </a:p>
          <a:p>
            <a:pPr algn="l" marL="339007" indent="-169504" lvl="1">
              <a:lnSpc>
                <a:spcPts val="3161"/>
              </a:lnSpc>
              <a:buFont typeface="Arial"/>
              <a:buChar char="•"/>
            </a:pPr>
            <a:r>
              <a:rPr lang="en-US" sz="2634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3. Reconstruct the original text.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Algorithm Design (Pseudocode)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9120" y="0"/>
            <a:ext cx="8113543" cy="7315200"/>
          </a:xfrm>
          <a:custGeom>
            <a:avLst/>
            <a:gdLst/>
            <a:ahLst/>
            <a:cxnLst/>
            <a:rect r="r" b="b" t="t" l="l"/>
            <a:pathLst>
              <a:path h="7315200" w="8113543">
                <a:moveTo>
                  <a:pt x="0" y="0"/>
                </a:moveTo>
                <a:lnTo>
                  <a:pt x="8113543" y="0"/>
                </a:lnTo>
                <a:lnTo>
                  <a:pt x="8113543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</a:blip>
            <a:stretch>
              <a:fillRect l="0" t="-5456" r="0" b="-545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1520" y="1092033"/>
            <a:ext cx="7961143" cy="6193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6861" indent="-203431" lvl="1">
              <a:lnSpc>
                <a:spcPts val="3793"/>
              </a:lnSpc>
              <a:buFont typeface="Arial"/>
              <a:buChar char="•"/>
            </a:pPr>
            <a:r>
              <a:rPr lang="en-US" sz="3161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Programming Language: Python</a:t>
            </a:r>
          </a:p>
          <a:p>
            <a:pPr algn="l" marL="406861" indent="-203431" lvl="1">
              <a:lnSpc>
                <a:spcPts val="3793"/>
              </a:lnSpc>
            </a:pPr>
          </a:p>
          <a:p>
            <a:pPr algn="l" marL="406861" indent="-203431" lvl="1">
              <a:lnSpc>
                <a:spcPts val="3793"/>
              </a:lnSpc>
              <a:buFont typeface="Arial"/>
              <a:buChar char="•"/>
            </a:pPr>
            <a:r>
              <a:rPr lang="en-US" sz="3161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Key Features:</a:t>
            </a:r>
          </a:p>
          <a:p>
            <a:pPr algn="l" marL="406861" indent="-203431" lvl="1">
              <a:lnSpc>
                <a:spcPts val="3793"/>
              </a:lnSpc>
              <a:buFont typeface="Arial"/>
              <a:buChar char="•"/>
            </a:pPr>
            <a:r>
              <a:rPr lang="en-US" sz="3161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Huffman Tree Construction</a:t>
            </a:r>
          </a:p>
          <a:p>
            <a:pPr algn="l" marL="406861" indent="-203431" lvl="1">
              <a:lnSpc>
                <a:spcPts val="3793"/>
              </a:lnSpc>
              <a:buFont typeface="Arial"/>
              <a:buChar char="•"/>
            </a:pPr>
            <a:r>
              <a:rPr lang="en-US" sz="3161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Encoding and Decoding Functions</a:t>
            </a:r>
          </a:p>
          <a:p>
            <a:pPr algn="l" marL="406861" indent="-203431" lvl="1">
              <a:lnSpc>
                <a:spcPts val="3793"/>
              </a:lnSpc>
              <a:buFont typeface="Arial"/>
              <a:buChar char="•"/>
            </a:pPr>
            <a:r>
              <a:rPr lang="en-US" sz="3161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Graphical User Interface using tkinter</a:t>
            </a:r>
          </a:p>
          <a:p>
            <a:pPr algn="l" marL="406861" indent="-203431" lvl="1">
              <a:lnSpc>
                <a:spcPts val="3793"/>
              </a:lnSpc>
            </a:pPr>
          </a:p>
          <a:p>
            <a:pPr algn="l" marL="406861" indent="-203431" lvl="1">
              <a:lnSpc>
                <a:spcPts val="3793"/>
              </a:lnSpc>
              <a:buFont typeface="Arial"/>
              <a:buChar char="•"/>
            </a:pPr>
            <a:r>
              <a:rPr lang="en-US" sz="3161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Code Organization:</a:t>
            </a:r>
          </a:p>
          <a:p>
            <a:pPr algn="l" marL="406861" indent="-203431" lvl="1">
              <a:lnSpc>
                <a:spcPts val="3793"/>
              </a:lnSpc>
              <a:buFont typeface="Arial"/>
              <a:buChar char="•"/>
            </a:pPr>
            <a:r>
              <a:rPr lang="en-US" sz="3161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Node Class: Represents the tree nodes.</a:t>
            </a:r>
          </a:p>
          <a:p>
            <a:pPr algn="l" marL="406861" indent="-203431" lvl="1">
              <a:lnSpc>
                <a:spcPts val="3793"/>
              </a:lnSpc>
              <a:buFont typeface="Arial"/>
              <a:buChar char="•"/>
            </a:pPr>
            <a:r>
              <a:rPr lang="en-US" sz="3161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HuffmanTree Class: Implements encoding and decoding logic.</a:t>
            </a:r>
          </a:p>
          <a:p>
            <a:pPr algn="l" marL="406861" indent="-203431" lvl="1">
              <a:lnSpc>
                <a:spcPts val="3793"/>
              </a:lnSpc>
              <a:buFont typeface="Arial"/>
              <a:buChar char="•"/>
            </a:pPr>
            <a:r>
              <a:rPr lang="en-US" sz="3161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GUI Functions: Handles user input/output, file uploads, and results display.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Implementation Highlights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6720" y="1143000"/>
            <a:ext cx="8595360" cy="617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class Node: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def __init__(self, char, freq):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self.char = char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self.freq = freq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self.left = None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self.right = None</a:t>
            </a:r>
          </a:p>
          <a:p>
            <a:pPr algn="l" marL="439273" indent="-219637" lvl="1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class HuffmanTree: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def __init__(self, frequencies):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self.root = self.build_tree(frequencies)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self.codes = {}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self.generate_codes(self.root, "")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53857" y="338667"/>
            <a:ext cx="10156514" cy="7626619"/>
          </a:xfrm>
          <a:custGeom>
            <a:avLst/>
            <a:gdLst/>
            <a:ahLst/>
            <a:cxnLst/>
            <a:rect r="r" b="b" t="t" l="l"/>
            <a:pathLst>
              <a:path h="7626619" w="10156514">
                <a:moveTo>
                  <a:pt x="0" y="0"/>
                </a:moveTo>
                <a:lnTo>
                  <a:pt x="10156514" y="0"/>
                </a:lnTo>
                <a:lnTo>
                  <a:pt x="10156514" y="7626619"/>
                </a:lnTo>
                <a:lnTo>
                  <a:pt x="0" y="7626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850524"/>
            <a:ext cx="3901440" cy="2582044"/>
          </a:xfrm>
          <a:custGeom>
            <a:avLst/>
            <a:gdLst/>
            <a:ahLst/>
            <a:cxnLst/>
            <a:rect r="r" b="b" t="t" l="l"/>
            <a:pathLst>
              <a:path h="2582044" w="3901440">
                <a:moveTo>
                  <a:pt x="0" y="0"/>
                </a:moveTo>
                <a:lnTo>
                  <a:pt x="3901440" y="0"/>
                </a:lnTo>
                <a:lnTo>
                  <a:pt x="3901440" y="2582044"/>
                </a:lnTo>
                <a:lnTo>
                  <a:pt x="0" y="25820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9120" y="569595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Example Code Snippet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0">
            <a:off x="6434348" y="-1686134"/>
            <a:ext cx="3901440" cy="2582044"/>
          </a:xfrm>
          <a:custGeom>
            <a:avLst/>
            <a:gdLst/>
            <a:ahLst/>
            <a:cxnLst/>
            <a:rect r="r" b="b" t="t" l="l"/>
            <a:pathLst>
              <a:path h="2582044" w="3901440">
                <a:moveTo>
                  <a:pt x="0" y="2582044"/>
                </a:moveTo>
                <a:lnTo>
                  <a:pt x="3901440" y="2582044"/>
                </a:lnTo>
                <a:lnTo>
                  <a:pt x="3901440" y="0"/>
                </a:lnTo>
                <a:lnTo>
                  <a:pt x="0" y="0"/>
                </a:lnTo>
                <a:lnTo>
                  <a:pt x="0" y="258204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23283" y="1169891"/>
            <a:ext cx="2830317" cy="2926080"/>
          </a:xfrm>
          <a:custGeom>
            <a:avLst/>
            <a:gdLst/>
            <a:ahLst/>
            <a:cxnLst/>
            <a:rect r="r" b="b" t="t" l="l"/>
            <a:pathLst>
              <a:path h="2926080" w="2830317">
                <a:moveTo>
                  <a:pt x="0" y="0"/>
                </a:moveTo>
                <a:lnTo>
                  <a:pt x="2830317" y="0"/>
                </a:lnTo>
                <a:lnTo>
                  <a:pt x="2830317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5026" y="0"/>
            <a:ext cx="10211978" cy="7315200"/>
          </a:xfrm>
          <a:custGeom>
            <a:avLst/>
            <a:gdLst/>
            <a:ahLst/>
            <a:cxnLst/>
            <a:rect r="r" b="b" t="t" l="l"/>
            <a:pathLst>
              <a:path h="7315200" w="10211978">
                <a:moveTo>
                  <a:pt x="0" y="0"/>
                </a:moveTo>
                <a:lnTo>
                  <a:pt x="10211979" y="0"/>
                </a:lnTo>
                <a:lnTo>
                  <a:pt x="10211979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9000"/>
            </a:blip>
            <a:stretch>
              <a:fillRect l="0" t="-19799" r="0" b="-1979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Testing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1169891"/>
            <a:ext cx="7335353" cy="614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4880" indent="-187440" lvl="1">
              <a:lnSpc>
                <a:spcPts val="3495"/>
              </a:lnSpc>
              <a:buFont typeface="Arial"/>
              <a:buChar char="•"/>
            </a:pPr>
            <a:r>
              <a:rPr lang="en-US" sz="2912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Objective: Ensure the implementation is correct and handles edge cases.</a:t>
            </a:r>
          </a:p>
          <a:p>
            <a:pPr algn="l" marL="374880" indent="-187440" lvl="1">
              <a:lnSpc>
                <a:spcPts val="3495"/>
              </a:lnSpc>
            </a:pPr>
          </a:p>
          <a:p>
            <a:pPr algn="l" marL="374880" indent="-187440" lvl="1">
              <a:lnSpc>
                <a:spcPts val="3495"/>
              </a:lnSpc>
              <a:buFont typeface="Arial"/>
              <a:buChar char="•"/>
            </a:pPr>
            <a:r>
              <a:rPr lang="en-US" sz="2912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Test Cases:</a:t>
            </a:r>
          </a:p>
          <a:p>
            <a:pPr algn="l" marL="374880" indent="-187440" lvl="1">
              <a:lnSpc>
                <a:spcPts val="3495"/>
              </a:lnSpc>
              <a:buFont typeface="Arial"/>
              <a:buChar char="•"/>
            </a:pPr>
            <a:r>
              <a:rPr lang="en-US" sz="2912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1. Small text strings (e.g., 'hello').</a:t>
            </a:r>
          </a:p>
          <a:p>
            <a:pPr algn="l" marL="374880" indent="-187440" lvl="1">
              <a:lnSpc>
                <a:spcPts val="3495"/>
              </a:lnSpc>
              <a:buFont typeface="Arial"/>
              <a:buChar char="•"/>
            </a:pPr>
            <a:r>
              <a:rPr lang="en-US" sz="2912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Text with repeating characters (e.g., 'aaaaaa').</a:t>
            </a:r>
          </a:p>
          <a:p>
            <a:pPr algn="l" marL="374880" indent="-187440" lvl="1">
              <a:lnSpc>
                <a:spcPts val="3495"/>
              </a:lnSpc>
              <a:buFont typeface="Arial"/>
              <a:buChar char="•"/>
            </a:pPr>
            <a:r>
              <a:rPr lang="en-US" sz="2912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3. Empty input files.</a:t>
            </a:r>
          </a:p>
          <a:p>
            <a:pPr algn="l" marL="374880" indent="-187440" lvl="1">
              <a:lnSpc>
                <a:spcPts val="3495"/>
              </a:lnSpc>
              <a:buFont typeface="Arial"/>
              <a:buChar char="•"/>
            </a:pPr>
            <a:r>
              <a:rPr lang="en-US" sz="2912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4. Large text files with diverse characters.</a:t>
            </a:r>
          </a:p>
          <a:p>
            <a:pPr algn="l" marL="374880" indent="-187440" lvl="1">
              <a:lnSpc>
                <a:spcPts val="3495"/>
              </a:lnSpc>
            </a:pPr>
          </a:p>
          <a:p>
            <a:pPr algn="l" marL="374880" indent="-187440" lvl="1">
              <a:lnSpc>
                <a:spcPts val="3495"/>
              </a:lnSpc>
              <a:buFont typeface="Arial"/>
              <a:buChar char="•"/>
            </a:pPr>
            <a:r>
              <a:rPr lang="en-US" sz="2912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Verification:</a:t>
            </a:r>
          </a:p>
          <a:p>
            <a:pPr algn="l" marL="374880" indent="-187440" lvl="1">
              <a:lnSpc>
                <a:spcPts val="3495"/>
              </a:lnSpc>
              <a:buFont typeface="Arial"/>
              <a:buChar char="•"/>
            </a:pPr>
            <a:r>
              <a:rPr lang="en-US" sz="2912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Check that the output is consistent before and after decoding.</a:t>
            </a:r>
          </a:p>
          <a:p>
            <a:pPr algn="l" marL="374880" indent="-187440" lvl="1">
              <a:lnSpc>
                <a:spcPts val="3495"/>
              </a:lnSpc>
              <a:buFont typeface="Arial"/>
              <a:buChar char="•"/>
            </a:pPr>
            <a:r>
              <a:rPr lang="en-US" sz="2912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Validate the compressed output size.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890769" cy="7018513"/>
          </a:xfrm>
          <a:custGeom>
            <a:avLst/>
            <a:gdLst/>
            <a:ahLst/>
            <a:cxnLst/>
            <a:rect r="r" b="b" t="t" l="l"/>
            <a:pathLst>
              <a:path h="7018513" w="9890769">
                <a:moveTo>
                  <a:pt x="0" y="0"/>
                </a:moveTo>
                <a:lnTo>
                  <a:pt x="9890769" y="0"/>
                </a:lnTo>
                <a:lnTo>
                  <a:pt x="9890769" y="7018513"/>
                </a:lnTo>
                <a:lnTo>
                  <a:pt x="0" y="70185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697" r="0" b="-3812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227992" y="-742509"/>
            <a:ext cx="7315200" cy="8800217"/>
          </a:xfrm>
          <a:custGeom>
            <a:avLst/>
            <a:gdLst/>
            <a:ahLst/>
            <a:cxnLst/>
            <a:rect r="r" b="b" t="t" l="l"/>
            <a:pathLst>
              <a:path h="8800217" w="7315200">
                <a:moveTo>
                  <a:pt x="0" y="0"/>
                </a:moveTo>
                <a:lnTo>
                  <a:pt x="7315200" y="0"/>
                </a:lnTo>
                <a:lnTo>
                  <a:pt x="7315200" y="8800218"/>
                </a:lnTo>
                <a:lnTo>
                  <a:pt x="0" y="88002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4000"/>
            </a:blip>
            <a:stretch>
              <a:fillRect l="-150" t="0" r="-15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9120" y="1466427"/>
            <a:ext cx="8595360" cy="565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 graphical representation of the Huffman tree.</a:t>
            </a:r>
          </a:p>
          <a:p>
            <a:pPr algn="l" marL="439273" indent="-219637" lvl="1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Example Input: 'ABACAB'</a:t>
            </a:r>
          </a:p>
          <a:p>
            <a:pPr algn="l" marL="439273" indent="-219637" lvl="1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Steps: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Frequencies: A: 3, B: 2, C: 1.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Build tree by merging nodes with the lowest frequencies.</a:t>
            </a:r>
          </a:p>
          <a:p>
            <a:pPr algn="l" marL="439273" indent="-219637" lvl="1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Include a diagram for better understanding.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Visualization of Huffman Tree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26080" y="54926"/>
            <a:ext cx="7411627" cy="1078055"/>
          </a:xfrm>
          <a:custGeom>
            <a:avLst/>
            <a:gdLst/>
            <a:ahLst/>
            <a:cxnLst/>
            <a:rect r="r" b="b" t="t" l="l"/>
            <a:pathLst>
              <a:path h="1078055" w="7411627">
                <a:moveTo>
                  <a:pt x="0" y="0"/>
                </a:moveTo>
                <a:lnTo>
                  <a:pt x="7411627" y="0"/>
                </a:lnTo>
                <a:lnTo>
                  <a:pt x="7411627" y="1078055"/>
                </a:lnTo>
                <a:lnTo>
                  <a:pt x="0" y="1078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9120" y="1440180"/>
            <a:ext cx="8595360" cy="514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Summary: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Successfully implemented Huffman encoding/decoding.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Developed an intuitive GUI for usability.</a:t>
            </a:r>
          </a:p>
          <a:p>
            <a:pPr algn="l" marL="439273" indent="-219637" lvl="1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Impact: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Efficient text compression and decompression.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Simplifies handling compressed data through visualization.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3174358" cy="3443583"/>
          </a:xfrm>
          <a:custGeom>
            <a:avLst/>
            <a:gdLst/>
            <a:ahLst/>
            <a:cxnLst/>
            <a:rect r="r" b="b" t="t" l="l"/>
            <a:pathLst>
              <a:path h="3443583" w="3174358">
                <a:moveTo>
                  <a:pt x="0" y="0"/>
                </a:moveTo>
                <a:lnTo>
                  <a:pt x="3174358" y="0"/>
                </a:lnTo>
                <a:lnTo>
                  <a:pt x="3174358" y="3443583"/>
                </a:lnTo>
                <a:lnTo>
                  <a:pt x="0" y="3443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3295902" y="2254713"/>
            <a:ext cx="6457698" cy="5060487"/>
          </a:xfrm>
          <a:custGeom>
            <a:avLst/>
            <a:gdLst/>
            <a:ahLst/>
            <a:cxnLst/>
            <a:rect r="r" b="b" t="t" l="l"/>
            <a:pathLst>
              <a:path h="5060487" w="6457698">
                <a:moveTo>
                  <a:pt x="0" y="0"/>
                </a:moveTo>
                <a:lnTo>
                  <a:pt x="6457698" y="0"/>
                </a:lnTo>
                <a:lnTo>
                  <a:pt x="6457698" y="5060487"/>
                </a:lnTo>
                <a:lnTo>
                  <a:pt x="0" y="50604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209565" y="6583680"/>
            <a:ext cx="7411627" cy="1078055"/>
          </a:xfrm>
          <a:custGeom>
            <a:avLst/>
            <a:gdLst/>
            <a:ahLst/>
            <a:cxnLst/>
            <a:rect r="r" b="b" t="t" l="l"/>
            <a:pathLst>
              <a:path h="1078055" w="7411627">
                <a:moveTo>
                  <a:pt x="0" y="0"/>
                </a:moveTo>
                <a:lnTo>
                  <a:pt x="7411627" y="0"/>
                </a:lnTo>
                <a:lnTo>
                  <a:pt x="7411627" y="1078055"/>
                </a:lnTo>
                <a:lnTo>
                  <a:pt x="0" y="10780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DAGZSGHGB-E</dc:identifier>
  <dcterms:modified xsi:type="dcterms:W3CDTF">2011-08-01T06:04:30Z</dcterms:modified>
  <cp:revision>1</cp:revision>
  <dc:title>Pyhton SA Presentation.pptx</dc:title>
</cp:coreProperties>
</file>