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2" r:id="rId4"/>
    <p:sldId id="264" r:id="rId5"/>
    <p:sldId id="260" r:id="rId6"/>
    <p:sldId id="270" r:id="rId7"/>
    <p:sldId id="261" r:id="rId8"/>
    <p:sldId id="283" r:id="rId9"/>
    <p:sldId id="269" r:id="rId10"/>
    <p:sldId id="266" r:id="rId11"/>
    <p:sldId id="262" r:id="rId12"/>
    <p:sldId id="267" r:id="rId13"/>
    <p:sldId id="268" r:id="rId14"/>
    <p:sldId id="273" r:id="rId15"/>
    <p:sldId id="275" r:id="rId16"/>
    <p:sldId id="276" r:id="rId17"/>
    <p:sldId id="277" r:id="rId18"/>
    <p:sldId id="281" r:id="rId19"/>
    <p:sldId id="279" r:id="rId20"/>
    <p:sldId id="280" r:id="rId21"/>
    <p:sldId id="285" r:id="rId22"/>
    <p:sldId id="284" r:id="rId23"/>
    <p:sldId id="274" r:id="rId24"/>
    <p:sldId id="263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5DA2A-23E4-40A7-AB70-84B41AF168F7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5E88-D6CE-46FC-91FD-865F97BA0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55E88-D6CE-46FC-91FD-865F97BA0E7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55E88-D6CE-46FC-91FD-865F97BA0E7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94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940F84-0E03-4BD0-BF3E-7F086D14570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303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0F84-0E03-4BD0-BF3E-7F086D14570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3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0F84-0E03-4BD0-BF3E-7F086D14570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035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0F84-0E03-4BD0-BF3E-7F086D14570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549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940F84-0E03-4BD0-BF3E-7F086D14570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3919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0F84-0E03-4BD0-BF3E-7F086D14570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950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0F84-0E03-4BD0-BF3E-7F086D14570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812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0F84-0E03-4BD0-BF3E-7F086D14570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027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0F84-0E03-4BD0-BF3E-7F086D14570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120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E940F84-0E03-4BD0-BF3E-7F086D14570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890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E940F84-0E03-4BD0-BF3E-7F086D14570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570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940F84-0E03-4BD0-BF3E-7F086D145702}" type="datetimeFigureOut">
              <a:rPr lang="fr-FR" smtClean="0"/>
              <a:t>19/04/2019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475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90174563_Network_Security_Risk_Analysis_using_Improved_MulVAL_Bayesian_Attack_Graphs" TargetMode="External"/><Relationship Id="rId2" Type="http://schemas.openxmlformats.org/officeDocument/2006/relationships/hyperlink" Target="https://proxy.duckduckgo.com/iu/?u=http://imgs.steps.dragoart.com/how-to-draw-a-chibi-ghost-step-5_1_000000073411_5.jpg&amp;f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://misppriv.circl.l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2959">
                        <a14:foregroundMark x1="48955" y1="57677" x2="57426" y2="51802"/>
                        <a14:foregroundMark x1="61056" y1="51001" x2="61056" y2="51001"/>
                        <a14:foregroundMark x1="66777" y1="49132" x2="66777" y2="49132"/>
                        <a14:foregroundMark x1="77448" y1="39920" x2="77448" y2="39920"/>
                        <a14:foregroundMark x1="81738" y1="30040" x2="81738" y2="30040"/>
                        <a14:foregroundMark x1="83058" y1="26302" x2="83058" y2="26302"/>
                        <a14:foregroundMark x1="84378" y1="23364" x2="84378" y2="23364"/>
                        <a14:foregroundMark x1="94389" y1="16822" x2="94389" y2="16822"/>
                        <a14:foregroundMark x1="96260" y1="13351" x2="96260" y2="13351"/>
                        <a14:foregroundMark x1="82838" y1="13084" x2="82838" y2="13084"/>
                        <a14:foregroundMark x1="72497" y1="19092" x2="72497" y2="19092"/>
                        <a14:foregroundMark x1="65457" y1="21896" x2="65457" y2="21896"/>
                        <a14:foregroundMark x1="59736" y1="17356" x2="59736" y2="17356"/>
                        <a14:foregroundMark x1="55336" y1="8678" x2="55336" y2="8678"/>
                        <a14:foregroundMark x1="53905" y1="8278" x2="53905" y2="8278"/>
                        <a14:foregroundMark x1="18812" y1="11482" x2="18812" y2="11482"/>
                        <a14:foregroundMark x1="12321" y1="16155" x2="12321" y2="16155"/>
                        <a14:foregroundMark x1="3080" y1="37784" x2="3080" y2="37784"/>
                        <a14:foregroundMark x1="17162" y1="77437" x2="17162" y2="77437"/>
                        <a14:foregroundMark x1="26843" y1="84780" x2="26843" y2="84780"/>
                        <a14:foregroundMark x1="43344" y1="81842" x2="43344" y2="81842"/>
                        <a14:foregroundMark x1="45765" y1="79706" x2="45765" y2="79706"/>
                        <a14:foregroundMark x1="36414" y1="44059" x2="36414" y2="44059"/>
                        <a14:foregroundMark x1="8801" y1="34312" x2="8801" y2="34312"/>
                        <a14:foregroundMark x1="13311" y1="50200" x2="13311" y2="50200"/>
                        <a14:foregroundMark x1="13641" y1="60080" x2="13641" y2="60080"/>
                        <a14:foregroundMark x1="27173" y1="49800" x2="27173" y2="49800"/>
                        <a14:foregroundMark x1="28933" y1="50200" x2="28933" y2="50200"/>
                        <a14:foregroundMark x1="30033" y1="49800" x2="30033" y2="49800"/>
                        <a14:foregroundMark x1="34433" y1="49533" x2="34433" y2="495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28221" flipH="1">
            <a:off x="4953631" y="2180716"/>
            <a:ext cx="3568405" cy="25848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50">
            <a:off x="4881022" y="746337"/>
            <a:ext cx="4763602" cy="618312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1835" y="681130"/>
            <a:ext cx="10318418" cy="444090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rgbClr val="E41319"/>
                </a:solidFill>
              </a:rPr>
              <a:t>Graphe d’attaque</a:t>
            </a:r>
            <a:br>
              <a:rPr lang="fr-FR" dirty="0" smtClean="0">
                <a:solidFill>
                  <a:srgbClr val="E41319"/>
                </a:solidFill>
              </a:rPr>
            </a:br>
            <a:r>
              <a:rPr lang="fr-FR" dirty="0" smtClean="0">
                <a:solidFill>
                  <a:srgbClr val="E41319"/>
                </a:solidFill>
              </a:rPr>
              <a:t>Phantom</a:t>
            </a:r>
            <a:endParaRPr lang="fr-FR" dirty="0">
              <a:solidFill>
                <a:srgbClr val="E41319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140" y="5368649"/>
            <a:ext cx="8045373" cy="742279"/>
          </a:xfrm>
        </p:spPr>
        <p:txBody>
          <a:bodyPr>
            <a:noAutofit/>
          </a:bodyPr>
          <a:lstStyle/>
          <a:p>
            <a:pPr algn="l"/>
            <a:r>
              <a:rPr lang="fr-FR" sz="3200" dirty="0" smtClean="0"/>
              <a:t>Gregory </a:t>
            </a:r>
            <a:r>
              <a:rPr lang="fr-FR" sz="3200" dirty="0" err="1" smtClean="0"/>
              <a:t>Guggenbuhl</a:t>
            </a:r>
            <a:endParaRPr lang="fr-FR" sz="3200" dirty="0" smtClean="0"/>
          </a:p>
          <a:p>
            <a:pPr algn="l"/>
            <a:r>
              <a:rPr lang="fr-FR" sz="3200" dirty="0" err="1" smtClean="0"/>
              <a:t>Marwin</a:t>
            </a:r>
            <a:r>
              <a:rPr lang="fr-FR" sz="3200" dirty="0" smtClean="0"/>
              <a:t> NIMESKERN</a:t>
            </a:r>
            <a:endParaRPr lang="fr-FR" sz="3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853" y="3974535"/>
            <a:ext cx="24384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0330" y="681130"/>
            <a:ext cx="2540293" cy="25402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8157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664551" cy="1492132"/>
          </a:xfrm>
        </p:spPr>
        <p:txBody>
          <a:bodyPr/>
          <a:lstStyle/>
          <a:p>
            <a:r>
              <a:rPr lang="fr-FR" dirty="0" smtClean="0"/>
              <a:t>Les types d’actions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612" y="1535286"/>
            <a:ext cx="9670680" cy="46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Axiome </a:t>
            </a:r>
            <a:r>
              <a:rPr lang="fr-FR" dirty="0" err="1" smtClean="0"/>
              <a:t>Mulval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436336"/>
            <a:ext cx="10178322" cy="44432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98362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Interaction Possible avec les axiomes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723" y="1874517"/>
            <a:ext cx="4774231" cy="44391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891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d’attaques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" r="-1147"/>
          <a:stretch/>
        </p:blipFill>
        <p:spPr>
          <a:xfrm>
            <a:off x="8047719" y="192795"/>
            <a:ext cx="2852510" cy="65617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330" y="1411033"/>
            <a:ext cx="3400425" cy="53435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5526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 3 : Scenario </a:t>
            </a:r>
            <a:r>
              <a:rPr lang="fr-FR" dirty="0" smtClean="0">
                <a:solidFill>
                  <a:srgbClr val="0070C0"/>
                </a:solidFill>
              </a:rPr>
              <a:t>BLUE : </a:t>
            </a:r>
            <a:r>
              <a:rPr lang="fr-FR" dirty="0" err="1" smtClean="0">
                <a:solidFill>
                  <a:srgbClr val="0070C0"/>
                </a:solidFill>
              </a:rPr>
              <a:t>Defense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5652655" y="3241964"/>
            <a:ext cx="0" cy="295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255336"/>
            <a:ext cx="10450854" cy="5602664"/>
          </a:xfrm>
        </p:spPr>
      </p:pic>
    </p:spTree>
    <p:extLst>
      <p:ext uri="{BB962C8B-B14F-4D97-AF65-F5344CB8AC3E}">
        <p14:creationId xmlns:p14="http://schemas.microsoft.com/office/powerpoint/2010/main" val="1936631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 3 : </a:t>
            </a:r>
            <a:r>
              <a:rPr lang="fr-FR" dirty="0" smtClean="0"/>
              <a:t>Scenario </a:t>
            </a:r>
            <a:r>
              <a:rPr lang="fr-FR" dirty="0" smtClean="0">
                <a:solidFill>
                  <a:srgbClr val="E41319"/>
                </a:solidFill>
              </a:rPr>
              <a:t>RED : Attaque</a:t>
            </a:r>
            <a:endParaRPr lang="fr-FR" dirty="0">
              <a:solidFill>
                <a:srgbClr val="E41319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" y="1601930"/>
            <a:ext cx="10898671" cy="5011306"/>
          </a:xfrm>
        </p:spPr>
      </p:pic>
    </p:spTree>
    <p:extLst>
      <p:ext uri="{BB962C8B-B14F-4D97-AF65-F5344CB8AC3E}">
        <p14:creationId xmlns:p14="http://schemas.microsoft.com/office/powerpoint/2010/main" val="1867376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80" y="0"/>
            <a:ext cx="9316904" cy="6858000"/>
          </a:xfrm>
        </p:spPr>
      </p:pic>
    </p:spTree>
    <p:extLst>
      <p:ext uri="{BB962C8B-B14F-4D97-AF65-F5344CB8AC3E}">
        <p14:creationId xmlns:p14="http://schemas.microsoft.com/office/powerpoint/2010/main" val="1362330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3793" y="2922385"/>
            <a:ext cx="10178322" cy="1492132"/>
          </a:xfrm>
        </p:spPr>
        <p:txBody>
          <a:bodyPr/>
          <a:lstStyle/>
          <a:p>
            <a:r>
              <a:rPr lang="fr-FR" dirty="0" smtClean="0"/>
              <a:t>POUR Résumer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5" y="2242457"/>
            <a:ext cx="3594100" cy="3594100"/>
          </a:xfrm>
        </p:spPr>
      </p:pic>
    </p:spTree>
    <p:extLst>
      <p:ext uri="{BB962C8B-B14F-4D97-AF65-F5344CB8AC3E}">
        <p14:creationId xmlns:p14="http://schemas.microsoft.com/office/powerpoint/2010/main" val="3266653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 0 : Optimisation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49" y="1606168"/>
            <a:ext cx="10591980" cy="434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234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 1 : Partie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80243"/>
            <a:ext cx="10439400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155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82307" y="1501554"/>
            <a:ext cx="10178322" cy="4627883"/>
          </a:xfrm>
        </p:spPr>
        <p:txBody>
          <a:bodyPr>
            <a:normAutofit lnSpcReduction="10000"/>
          </a:bodyPr>
          <a:lstStyle/>
          <a:p>
            <a:r>
              <a:rPr lang="fr-FR" sz="3600" dirty="0" smtClean="0"/>
              <a:t>Présentation de MISP</a:t>
            </a:r>
          </a:p>
          <a:p>
            <a:r>
              <a:rPr lang="fr-FR" sz="3600" dirty="0" smtClean="0"/>
              <a:t>NIVEAU 1 : Partie Réseau</a:t>
            </a:r>
          </a:p>
          <a:p>
            <a:r>
              <a:rPr lang="fr-FR" sz="3600" dirty="0" smtClean="0"/>
              <a:t>NIVEAU 0 : Optimisation</a:t>
            </a:r>
          </a:p>
          <a:p>
            <a:r>
              <a:rPr lang="fr-FR" sz="3600" dirty="0" smtClean="0"/>
              <a:t>NIVEAU 2 : Contexte </a:t>
            </a:r>
          </a:p>
          <a:p>
            <a:r>
              <a:rPr lang="fr-FR" sz="3600" dirty="0" smtClean="0"/>
              <a:t>Les bases de MULVAL </a:t>
            </a:r>
          </a:p>
          <a:p>
            <a:r>
              <a:rPr lang="fr-FR" sz="3600" dirty="0" smtClean="0"/>
              <a:t>NIVEAU 3 : Scenario </a:t>
            </a:r>
            <a:r>
              <a:rPr lang="fr-FR" sz="3600" dirty="0" smtClean="0">
                <a:solidFill>
                  <a:srgbClr val="00B0F0"/>
                </a:solidFill>
              </a:rPr>
              <a:t>BLUE : Défense</a:t>
            </a:r>
          </a:p>
          <a:p>
            <a:r>
              <a:rPr lang="fr-FR" sz="3600" dirty="0"/>
              <a:t>NIVEAU 3 : Scenario </a:t>
            </a:r>
            <a:r>
              <a:rPr lang="fr-FR" sz="3600" dirty="0" smtClean="0">
                <a:solidFill>
                  <a:srgbClr val="E41319"/>
                </a:solidFill>
              </a:rPr>
              <a:t>RED  :  Attaque </a:t>
            </a:r>
            <a:endParaRPr lang="fr-FR" sz="3600" dirty="0">
              <a:solidFill>
                <a:srgbClr val="E41319"/>
              </a:solidFill>
            </a:endParaRPr>
          </a:p>
          <a:p>
            <a:endParaRPr lang="fr-FR" sz="3600" dirty="0" smtClean="0">
              <a:solidFill>
                <a:srgbClr val="00B0F0"/>
              </a:solidFill>
            </a:endParaRPr>
          </a:p>
          <a:p>
            <a:endParaRPr lang="fr-FR" sz="3600" dirty="0" smtClean="0">
              <a:solidFill>
                <a:srgbClr val="00B0F0"/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7" y="1128451"/>
            <a:ext cx="3769680" cy="376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65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Niveau 2 : </a:t>
            </a:r>
            <a:br>
              <a:rPr lang="fr-FR" dirty="0" smtClean="0"/>
            </a:br>
            <a:r>
              <a:rPr lang="fr-FR" dirty="0" smtClean="0"/>
              <a:t>Contexte </a:t>
            </a:r>
            <a:br>
              <a:rPr lang="fr-FR" dirty="0" smtClean="0"/>
            </a:br>
            <a:r>
              <a:rPr lang="fr-FR" dirty="0" smtClean="0"/>
              <a:t>SQL / MISP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0" t="14943" r="13434" b="10728"/>
          <a:stretch/>
        </p:blipFill>
        <p:spPr>
          <a:xfrm>
            <a:off x="1463243" y="5093321"/>
            <a:ext cx="1378857" cy="14078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919" y="-594"/>
            <a:ext cx="7401185" cy="685859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574" y="2276725"/>
            <a:ext cx="4578493" cy="28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95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 3 : Scenario </a:t>
            </a:r>
            <a:r>
              <a:rPr lang="fr-FR" dirty="0" smtClean="0">
                <a:solidFill>
                  <a:srgbClr val="0070C0"/>
                </a:solidFill>
              </a:rPr>
              <a:t>BLUE : </a:t>
            </a:r>
            <a:r>
              <a:rPr lang="fr-FR" dirty="0" err="1" smtClean="0">
                <a:solidFill>
                  <a:srgbClr val="0070C0"/>
                </a:solidFill>
              </a:rPr>
              <a:t>Defense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H="1">
            <a:off x="5661891" y="3297382"/>
            <a:ext cx="9236" cy="258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19" y="1128451"/>
            <a:ext cx="10920082" cy="6733311"/>
          </a:xfrm>
        </p:spPr>
      </p:pic>
    </p:spTree>
    <p:extLst>
      <p:ext uri="{BB962C8B-B14F-4D97-AF65-F5344CB8AC3E}">
        <p14:creationId xmlns:p14="http://schemas.microsoft.com/office/powerpoint/2010/main" val="3452153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 3 : </a:t>
            </a:r>
            <a:r>
              <a:rPr lang="fr-FR" dirty="0" smtClean="0"/>
              <a:t>Scenario </a:t>
            </a:r>
            <a:r>
              <a:rPr lang="fr-FR" dirty="0" smtClean="0">
                <a:solidFill>
                  <a:srgbClr val="E41319"/>
                </a:solidFill>
              </a:rPr>
              <a:t>RED : Attaque</a:t>
            </a:r>
            <a:endParaRPr lang="fr-FR" dirty="0">
              <a:solidFill>
                <a:srgbClr val="E41319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86" y="1396999"/>
            <a:ext cx="10822087" cy="4976092"/>
          </a:xfrm>
        </p:spPr>
      </p:pic>
    </p:spTree>
    <p:extLst>
      <p:ext uri="{BB962C8B-B14F-4D97-AF65-F5344CB8AC3E}">
        <p14:creationId xmlns:p14="http://schemas.microsoft.com/office/powerpoint/2010/main" val="4277966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588127"/>
            <a:ext cx="10178322" cy="1492132"/>
          </a:xfrm>
        </p:spPr>
        <p:txBody>
          <a:bodyPr/>
          <a:lstStyle/>
          <a:p>
            <a:pPr algn="ctr"/>
            <a:r>
              <a:rPr lang="fr-FR" dirty="0" smtClean="0"/>
              <a:t>Merci d’avoir écouté !!!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0" y="2434869"/>
            <a:ext cx="3594100" cy="3594100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84" y="1971847"/>
            <a:ext cx="4439227" cy="443922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2959">
                        <a14:foregroundMark x1="48955" y1="57677" x2="57426" y2="51802"/>
                        <a14:foregroundMark x1="61056" y1="51001" x2="61056" y2="51001"/>
                        <a14:foregroundMark x1="66777" y1="49132" x2="66777" y2="49132"/>
                        <a14:foregroundMark x1="77448" y1="39920" x2="77448" y2="39920"/>
                        <a14:foregroundMark x1="81738" y1="30040" x2="81738" y2="30040"/>
                        <a14:foregroundMark x1="83058" y1="26302" x2="83058" y2="26302"/>
                        <a14:foregroundMark x1="84378" y1="23364" x2="84378" y2="23364"/>
                        <a14:foregroundMark x1="94389" y1="16822" x2="94389" y2="16822"/>
                        <a14:foregroundMark x1="96260" y1="13351" x2="96260" y2="13351"/>
                        <a14:foregroundMark x1="82838" y1="13084" x2="82838" y2="13084"/>
                        <a14:foregroundMark x1="72497" y1="19092" x2="72497" y2="19092"/>
                        <a14:foregroundMark x1="65457" y1="21896" x2="65457" y2="21896"/>
                        <a14:foregroundMark x1="59736" y1="17356" x2="59736" y2="17356"/>
                        <a14:foregroundMark x1="55336" y1="8678" x2="55336" y2="8678"/>
                        <a14:foregroundMark x1="53905" y1="8278" x2="53905" y2="8278"/>
                        <a14:foregroundMark x1="18812" y1="11482" x2="18812" y2="11482"/>
                        <a14:foregroundMark x1="12321" y1="16155" x2="12321" y2="16155"/>
                        <a14:foregroundMark x1="3080" y1="37784" x2="3080" y2="37784"/>
                        <a14:foregroundMark x1="17162" y1="77437" x2="17162" y2="77437"/>
                        <a14:foregroundMark x1="26843" y1="84780" x2="26843" y2="84780"/>
                        <a14:foregroundMark x1="43344" y1="81842" x2="43344" y2="81842"/>
                        <a14:foregroundMark x1="45765" y1="79706" x2="45765" y2="79706"/>
                        <a14:foregroundMark x1="36414" y1="44059" x2="36414" y2="44059"/>
                        <a14:foregroundMark x1="8801" y1="34312" x2="8801" y2="34312"/>
                        <a14:foregroundMark x1="13311" y1="50200" x2="13311" y2="50200"/>
                        <a14:foregroundMark x1="13641" y1="60080" x2="13641" y2="60080"/>
                        <a14:foregroundMark x1="27173" y1="49800" x2="27173" y2="49800"/>
                        <a14:foregroundMark x1="28933" y1="50200" x2="28933" y2="50200"/>
                        <a14:foregroundMark x1="30033" y1="49800" x2="30033" y2="49800"/>
                        <a14:foregroundMark x1="34433" y1="49533" x2="34433" y2="495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28221" flipH="1">
            <a:off x="3215169" y="1513675"/>
            <a:ext cx="5002250" cy="362351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3362" y="967064"/>
            <a:ext cx="3922370" cy="45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2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7507" y="1560287"/>
            <a:ext cx="10178322" cy="3593591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https://proxy.duckduckgo.com/iu/?</a:t>
            </a:r>
            <a:r>
              <a:rPr lang="fr-FR" dirty="0" smtClean="0">
                <a:hlinkClick r:id="rId2"/>
              </a:rPr>
              <a:t>u=http%3A%2F%2Fimgs.steps.dragoart.com%2Fhow-to-draw-a-chibi-ghost-step-5_1_000000073411_5.jpg&amp;f=1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www.researchgate.net/publication/290174563_Network_Security_Risk_Analysis_using_Improved_MulVAL_Bayesian_Attack_Graphs</a:t>
            </a:r>
            <a:endParaRPr lang="fr-FR" dirty="0" smtClean="0"/>
          </a:p>
          <a:p>
            <a:endParaRPr lang="fr-FR" dirty="0"/>
          </a:p>
          <a:p>
            <a:r>
              <a:rPr lang="fr-FR" dirty="0">
                <a:hlinkClick r:id="rId4"/>
              </a:rPr>
              <a:t>http://misppriv.circl.lu/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836" y="3476639"/>
            <a:ext cx="4024993" cy="2995839"/>
          </a:xfrm>
          <a:prstGeom prst="roundRect">
            <a:avLst>
              <a:gd name="adj" fmla="val 1860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1985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MISP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886" y="382385"/>
            <a:ext cx="8242644" cy="59965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583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De MISP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63" y="1551276"/>
            <a:ext cx="6182267" cy="4235998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330" y="4066253"/>
            <a:ext cx="4512133" cy="24638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715" y="1128451"/>
            <a:ext cx="1794758" cy="17947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804" y="1205028"/>
            <a:ext cx="24384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50046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 1 : Partie Réseau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80243"/>
            <a:ext cx="10439400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140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979" y="382385"/>
            <a:ext cx="11360022" cy="1492132"/>
          </a:xfrm>
        </p:spPr>
        <p:txBody>
          <a:bodyPr/>
          <a:lstStyle/>
          <a:p>
            <a:r>
              <a:rPr lang="fr-FR" dirty="0" smtClean="0"/>
              <a:t>Principe d’équivalence Optimisation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6"/>
          <a:stretch/>
        </p:blipFill>
        <p:spPr>
          <a:xfrm>
            <a:off x="2804707" y="1357085"/>
            <a:ext cx="12199340" cy="3519714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83" t="61132" r="9383" b="-3586"/>
          <a:stretch/>
        </p:blipFill>
        <p:spPr>
          <a:xfrm>
            <a:off x="831978" y="3599543"/>
            <a:ext cx="14664339" cy="325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68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 0 : Optimisation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39116"/>
            <a:ext cx="10591980" cy="434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3051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Niveau 2 : </a:t>
            </a:r>
            <a:br>
              <a:rPr lang="fr-FR" dirty="0" smtClean="0"/>
            </a:br>
            <a:r>
              <a:rPr lang="fr-FR" dirty="0" smtClean="0"/>
              <a:t>Contexte </a:t>
            </a:r>
            <a:br>
              <a:rPr lang="fr-FR" dirty="0" smtClean="0"/>
            </a:br>
            <a:r>
              <a:rPr lang="fr-FR" dirty="0" smtClean="0"/>
              <a:t>SQL / MISP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0" t="14943" r="13434" b="10728"/>
          <a:stretch/>
        </p:blipFill>
        <p:spPr>
          <a:xfrm>
            <a:off x="1463243" y="5093321"/>
            <a:ext cx="1378857" cy="14078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919" y="-594"/>
            <a:ext cx="7401185" cy="685859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574" y="2276725"/>
            <a:ext cx="4578493" cy="28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27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</a:t>
            </a:r>
            <a:r>
              <a:rPr lang="fr-FR" dirty="0" err="1" smtClean="0"/>
              <a:t>Mulval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3" y="1313178"/>
            <a:ext cx="7910891" cy="4826723"/>
          </a:xfrm>
        </p:spPr>
      </p:pic>
    </p:spTree>
    <p:extLst>
      <p:ext uri="{BB962C8B-B14F-4D97-AF65-F5344CB8AC3E}">
        <p14:creationId xmlns:p14="http://schemas.microsoft.com/office/powerpoint/2010/main" val="1762334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1821</TotalTime>
  <Words>139</Words>
  <Application>Microsoft Office PowerPoint</Application>
  <PresentationFormat>Grand écran</PresentationFormat>
  <Paragraphs>44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Impact</vt:lpstr>
      <vt:lpstr>Badge</vt:lpstr>
      <vt:lpstr>Graphe d’attaque Phantom</vt:lpstr>
      <vt:lpstr>Sommaire</vt:lpstr>
      <vt:lpstr>MISP </vt:lpstr>
      <vt:lpstr>Presentation De MISP</vt:lpstr>
      <vt:lpstr>Niveau 1 : Partie Réseau</vt:lpstr>
      <vt:lpstr>Principe d’équivalence Optimisation </vt:lpstr>
      <vt:lpstr>Niveau 0 : Optimisation </vt:lpstr>
      <vt:lpstr>Niveau 2 :  Contexte  SQL / MISP</vt:lpstr>
      <vt:lpstr>Rappel : Mulval</vt:lpstr>
      <vt:lpstr>Les types d’actions</vt:lpstr>
      <vt:lpstr>Création d’un Axiome Mulval</vt:lpstr>
      <vt:lpstr>Interaction Possible avec les axiomes</vt:lpstr>
      <vt:lpstr>Les types d’attaques</vt:lpstr>
      <vt:lpstr>NIVEAU 3 : Scenario BLUE : Defense</vt:lpstr>
      <vt:lpstr>NIVEAU 3 : Scenario RED : Attaque</vt:lpstr>
      <vt:lpstr>Présentation PowerPoint</vt:lpstr>
      <vt:lpstr>POUR Résumer</vt:lpstr>
      <vt:lpstr>Niveau 0 : Optimisation </vt:lpstr>
      <vt:lpstr>Niveau 1 : Partie Réseau</vt:lpstr>
      <vt:lpstr>Niveau 2 :  Contexte  SQL / MISP</vt:lpstr>
      <vt:lpstr>NIVEAU 3 : Scenario BLUE : Defense</vt:lpstr>
      <vt:lpstr>NIVEAU 3 : Scenario RED : Attaque</vt:lpstr>
      <vt:lpstr>Merci d’avoir écouté !!!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Ned Johnson</dc:creator>
  <cp:lastModifiedBy>Ned Johnson</cp:lastModifiedBy>
  <cp:revision>35</cp:revision>
  <dcterms:created xsi:type="dcterms:W3CDTF">2019-03-07T01:02:09Z</dcterms:created>
  <dcterms:modified xsi:type="dcterms:W3CDTF">2019-04-19T13:54:12Z</dcterms:modified>
</cp:coreProperties>
</file>