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494" r:id="rId2"/>
    <p:sldId id="495" r:id="rId3"/>
    <p:sldId id="258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30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19" r:id="rId28"/>
    <p:sldId id="520" r:id="rId29"/>
    <p:sldId id="529" r:id="rId30"/>
    <p:sldId id="304" r:id="rId31"/>
    <p:sldId id="578" r:id="rId32"/>
    <p:sldId id="575" r:id="rId33"/>
    <p:sldId id="405" r:id="rId34"/>
    <p:sldId id="4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95"/>
            <p14:sldId id="258"/>
          </p14:sldIdLst>
        </p14:section>
        <p14:section name="Sets" id="{DE145E72-6F2E-4C7D-AB67-ED53E5ADFDA7}">
          <p14:sldIdLst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30"/>
            <p14:sldId id="507"/>
            <p14:sldId id="508"/>
          </p14:sldIdLst>
        </p14:section>
        <p14:section name="Associative Arrays" id="{A0923180-0A0E-410A-8EC4-92F45BCDC851}">
          <p14:sldIdLst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</p14:sldIdLst>
        </p14:section>
        <p14:section name="Conclusion" id="{E201AEF1-75D9-4B63-8E9C-E73273FBE060}">
          <p14:sldIdLst>
            <p14:sldId id="529"/>
            <p14:sldId id="304"/>
            <p14:sldId id="578"/>
            <p14:sldId id="575"/>
            <p14:sldId id="405"/>
            <p14:sldId id="400"/>
          </p14:sldIdLst>
        </p14:section>
        <p14:section name="Default Section" id="{E47FE0E7-B6AA-44FF-8AAC-D4FED5A6E57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4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4EDB4-1474-4DA6-8639-FF3B2D59B375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75899-8E32-4A3A-AE82-7B86819110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9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0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970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42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57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5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1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46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48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8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8559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2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2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32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73ABF0FC-A0DF-42BE-BA0C-9EDE204585A0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7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8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3ABF0FC-A0DF-42BE-BA0C-9EDE204585A0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15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62/Sets-And-Maps-Lab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9/java-advanc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Java Collections API – Sets</a:t>
            </a:r>
            <a:r>
              <a:rPr lang="bg-BG" sz="3600" dirty="0"/>
              <a:t> </a:t>
            </a:r>
            <a:r>
              <a:rPr lang="en-US" sz="3600" dirty="0"/>
              <a:t>and Maps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r>
              <a:rPr lang="bg-BG" dirty="0"/>
              <a:t> </a:t>
            </a:r>
            <a:r>
              <a:rPr lang="en-US" dirty="0"/>
              <a:t>and Maps</a:t>
            </a:r>
            <a:endParaRPr lang="bg-BG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130FCD-B4FF-4F70-8C16-F2746FEC6E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07162" y="6308224"/>
            <a:ext cx="176413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47AB09F-E335-4598-9383-A46FE3A26A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0" y="6001034"/>
            <a:ext cx="2427300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6232E5-887F-4A22-8364-13A6B9240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37115"/>
            <a:ext cx="4762500" cy="2800350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E55F693-A1F6-4FC4-9CBB-47A49FA746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867791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D91B4FE-416C-4D04-B5E2-F45612399B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147" y="5361046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390FA9-B305-4FE5-AB62-A9035BBA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F4F57-9373-453B-9E60-6C62BD64DB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167F252-4737-4338-8738-C21419B4304E}"/>
              </a:ext>
            </a:extLst>
          </p:cNvPr>
          <p:cNvSpPr txBox="1">
            <a:spLocks/>
          </p:cNvSpPr>
          <p:nvPr/>
        </p:nvSpPr>
        <p:spPr>
          <a:xfrm>
            <a:off x="761998" y="239837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Ivan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61AF-559B-48B0-B493-216014E11B29}"/>
              </a:ext>
            </a:extLst>
          </p:cNvPr>
          <p:cNvSpPr txBox="1"/>
          <p:nvPr/>
        </p:nvSpPr>
        <p:spPr>
          <a:xfrm>
            <a:off x="7722894" y="1578114"/>
            <a:ext cx="3147015" cy="6316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LinkedHashSet&lt;String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443D5F9-5785-48F5-867A-B9B0FC804216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AAAEE-F094-4838-97A3-1F8D59A6343A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C4B2F4-99F1-4887-ABCF-0D439E805FF9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637F30-6FE8-4A12-888E-6F351E23739D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B239398-FD8C-4183-A9A5-87B61C2C01D1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2CB2C1B-A866-4A58-B0E3-F7191449421E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73E4BE8-259C-4C0B-88CD-D1F5EAAC2F10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D4D9269-9189-449F-B14C-C7F28D4F06AA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7FB5CE6D-FBA0-4AA1-A5FB-4F9DD6DA073F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78DE8EF-115F-4576-A621-4C934371D67E}"/>
              </a:ext>
            </a:extLst>
          </p:cNvPr>
          <p:cNvSpPr txBox="1">
            <a:spLocks/>
          </p:cNvSpPr>
          <p:nvPr/>
        </p:nvSpPr>
        <p:spPr>
          <a:xfrm>
            <a:off x="762000" y="45204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AC5690-CA5C-40AC-B5F7-5031E5D865CF}"/>
              </a:ext>
            </a:extLst>
          </p:cNvPr>
          <p:cNvSpPr txBox="1"/>
          <p:nvPr/>
        </p:nvSpPr>
        <p:spPr>
          <a:xfrm>
            <a:off x="4367212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AFED788F-9499-4A13-B40E-A7F207E2C47A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652A620-9AC7-4633-AEEF-B4047B1D008D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252918C-4D82-4629-A491-9BE747E55EE3}"/>
              </a:ext>
            </a:extLst>
          </p:cNvPr>
          <p:cNvSpPr txBox="1">
            <a:spLocks/>
          </p:cNvSpPr>
          <p:nvPr/>
        </p:nvSpPr>
        <p:spPr>
          <a:xfrm>
            <a:off x="7924800" y="1578114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111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148 L 0.58765 -0.3372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77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547 L 0.58765 0.0398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226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8AB73-6B18-41D6-AE56-6E6CFBB56F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73855C3-B418-4AF5-AEBC-20F89B3DCEE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program that: </a:t>
            </a:r>
          </a:p>
          <a:p>
            <a:pPr lvl="1"/>
            <a:r>
              <a:rPr lang="en-US" dirty="0"/>
              <a:t>Add car number for every car that enter in parking lot</a:t>
            </a:r>
          </a:p>
          <a:p>
            <a:pPr lvl="1"/>
            <a:r>
              <a:rPr lang="en-US" dirty="0"/>
              <a:t>Remove car number when the car go out</a:t>
            </a:r>
          </a:p>
          <a:p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6856117-814F-43ED-B04B-3633AA733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Parking Lot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DA9800-246D-4337-B74B-31E45A6E638C}"/>
              </a:ext>
            </a:extLst>
          </p:cNvPr>
          <p:cNvGrpSpPr/>
          <p:nvPr/>
        </p:nvGrpSpPr>
        <p:grpSpPr>
          <a:xfrm>
            <a:off x="1371600" y="3276600"/>
            <a:ext cx="8686800" cy="3020122"/>
            <a:chOff x="1370012" y="3244157"/>
            <a:chExt cx="8686800" cy="3020122"/>
          </a:xfrm>
        </p:grpSpPr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E37CCBD1-D9CE-41E6-8B24-8F8066F6E829}"/>
                </a:ext>
              </a:extLst>
            </p:cNvPr>
            <p:cNvSpPr/>
            <p:nvPr/>
          </p:nvSpPr>
          <p:spPr>
            <a:xfrm>
              <a:off x="1370012" y="3796634"/>
              <a:ext cx="2743201" cy="91440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0618F4F9-5369-4C08-87D8-C8A863A29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588" y="3925937"/>
              <a:ext cx="2416047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CA2844AA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3">
              <a:extLst>
                <a:ext uri="{FF2B5EF4-FFF2-40B4-BE49-F238E27FC236}">
                  <a16:creationId xmlns:a16="http://schemas.microsoft.com/office/drawing/2014/main" id="{C275859E-4601-4175-91AE-CDFB0CC5550D}"/>
                </a:ext>
              </a:extLst>
            </p:cNvPr>
            <p:cNvSpPr/>
            <p:nvPr/>
          </p:nvSpPr>
          <p:spPr>
            <a:xfrm>
              <a:off x="4646612" y="4013366"/>
              <a:ext cx="2057400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13" name="Rounded Rectangle 10">
              <a:extLst>
                <a:ext uri="{FF2B5EF4-FFF2-40B4-BE49-F238E27FC236}">
                  <a16:creationId xmlns:a16="http://schemas.microsoft.com/office/drawing/2014/main" id="{B6AFD85D-9B78-4A5E-A713-3A938E484476}"/>
                </a:ext>
              </a:extLst>
            </p:cNvPr>
            <p:cNvSpPr/>
            <p:nvPr/>
          </p:nvSpPr>
          <p:spPr>
            <a:xfrm>
              <a:off x="1370012" y="5349878"/>
              <a:ext cx="2743201" cy="91440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6BED1BE7-182F-4212-9EB6-42BA37353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588" y="5483912"/>
              <a:ext cx="2416047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CA2844AA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eft Arrow 4">
              <a:extLst>
                <a:ext uri="{FF2B5EF4-FFF2-40B4-BE49-F238E27FC236}">
                  <a16:creationId xmlns:a16="http://schemas.microsoft.com/office/drawing/2014/main" id="{E83B36A4-F465-42B4-8DAC-681720692DDF}"/>
                </a:ext>
              </a:extLst>
            </p:cNvPr>
            <p:cNvSpPr/>
            <p:nvPr/>
          </p:nvSpPr>
          <p:spPr>
            <a:xfrm>
              <a:off x="4646612" y="5564762"/>
              <a:ext cx="2057400" cy="484632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16" name="Rounded Rectangle 14">
              <a:extLst>
                <a:ext uri="{FF2B5EF4-FFF2-40B4-BE49-F238E27FC236}">
                  <a16:creationId xmlns:a16="http://schemas.microsoft.com/office/drawing/2014/main" id="{99815EBD-3400-4B61-A93E-190C14C9E557}"/>
                </a:ext>
              </a:extLst>
            </p:cNvPr>
            <p:cNvSpPr/>
            <p:nvPr/>
          </p:nvSpPr>
          <p:spPr>
            <a:xfrm>
              <a:off x="7220583" y="3774097"/>
              <a:ext cx="2836229" cy="2490182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4B1696F9-7BB0-49F8-BDA9-7547436BF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3497" y="3244157"/>
              <a:ext cx="233589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Parking</a:t>
              </a:r>
              <a:r>
                <a:rPr lang="en-US" sz="2400" b="1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Lot</a:t>
              </a:r>
              <a:endParaRPr lang="bg-BG" sz="2400" b="1" spc="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F3EC1C72-8E78-44C8-93D9-5F563CFED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4870374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CA8686RA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98E66FD0-B22C-4C0E-9337-AE1CB8F18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4335116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CA2384HT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C3E9FD9C-32D6-4687-A386-A3491DFD4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5" y="3774096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CA4466GA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23A3B4CA-E080-4A8C-B45A-212BCAC6B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5431394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CA9999AT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EC276E5D-1859-4F2B-B6B0-22DB33EFF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212" y="3320357"/>
              <a:ext cx="77136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Car</a:t>
              </a:r>
              <a:endParaRPr lang="bg-BG" sz="2400" b="1" spc="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3B0E5E-C72C-497B-925D-E859FD13F860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5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09F82-AB15-48DA-AB79-06FAB3E3AA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8B29F5-2808-44E2-8A9B-98F84A687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Parking Lot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945650D-CC3B-4FCF-8B41-B6671127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3397"/>
            <a:ext cx="10820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HashSet&lt;String&gt;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parkingLot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HashSet&lt;String&gt;()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r>
              <a:rPr lang="en-US" sz="2800" b="1" noProof="1">
                <a:latin typeface="Consolas" pitchFamily="49" charset="0"/>
              </a:rPr>
              <a:t>while(true)</a:t>
            </a:r>
          </a:p>
          <a:p>
            <a:r>
              <a:rPr lang="en-US" sz="2800" b="1" noProof="1">
                <a:latin typeface="Consolas" pitchFamily="49" charset="0"/>
              </a:rPr>
              <a:t>  String input = sc.nextLine();</a:t>
            </a:r>
          </a:p>
          <a:p>
            <a:r>
              <a:rPr lang="en-US" sz="2800" b="1" noProof="1">
                <a:latin typeface="Consolas" pitchFamily="49" charset="0"/>
              </a:rPr>
              <a:t>  if (input.equals("END"))</a:t>
            </a:r>
          </a:p>
          <a:p>
            <a:r>
              <a:rPr lang="en-US" sz="2800" b="1" noProof="1">
                <a:latin typeface="Consolas" pitchFamily="49" charset="0"/>
              </a:rPr>
              <a:t>    break;</a:t>
            </a:r>
          </a:p>
          <a:p>
            <a:r>
              <a:rPr lang="en-US" sz="2800" b="1" noProof="1">
                <a:latin typeface="Consolas" pitchFamily="49" charset="0"/>
              </a:rPr>
              <a:t>  else</a:t>
            </a:r>
          </a:p>
          <a:p>
            <a:r>
              <a:rPr lang="en-US" sz="2800" b="1" noProof="1">
                <a:latin typeface="Consolas" pitchFamily="49" charset="0"/>
              </a:rPr>
              <a:t>    String[] reminder = input.split(", ");</a:t>
            </a:r>
          </a:p>
          <a:p>
            <a:r>
              <a:rPr lang="en-US" sz="2800" b="1" noProof="1">
                <a:latin typeface="Consolas" pitchFamily="49" charset="0"/>
              </a:rPr>
              <a:t>    if (reminder[0].equals("IN"))</a:t>
            </a:r>
          </a:p>
          <a:p>
            <a:r>
              <a:rPr lang="en-US" sz="2800" b="1" noProof="1">
                <a:latin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800" b="1" noProof="1">
                <a:latin typeface="Consolas" pitchFamily="49" charset="0"/>
              </a:rPr>
              <a:t>(reminder[1]);</a:t>
            </a:r>
          </a:p>
          <a:p>
            <a:r>
              <a:rPr lang="en-US" sz="2800" b="1" noProof="1">
                <a:latin typeface="Consolas" pitchFamily="49" charset="0"/>
              </a:rPr>
              <a:t>    else </a:t>
            </a:r>
          </a:p>
          <a:p>
            <a:r>
              <a:rPr lang="en-US" sz="2800" b="1" noProof="1">
                <a:latin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800" b="1" noProof="1">
                <a:latin typeface="Consolas" pitchFamily="49" charset="0"/>
              </a:rPr>
              <a:t>(reminder[1]);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87E07-9468-4019-89B4-AF9DFB860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290" y="4761159"/>
            <a:ext cx="3161510" cy="1538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81FAD6-FF4B-44D5-AA96-E35BF7B04E6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https://judge.softuni.bg/Contests/1462/Sets-And-Maps-Lab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3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083C6-6C75-42CE-88CE-CF421F134B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914CF3-F527-4D06-9482-7BF842955DDA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Guests are two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Regular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VIPs</a:t>
            </a:r>
            <a:r>
              <a:rPr lang="en-US" dirty="0"/>
              <a:t> – their tickets start with digit</a:t>
            </a:r>
          </a:p>
          <a:p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PARTY</a:t>
            </a:r>
            <a:r>
              <a:rPr lang="en-US" dirty="0"/>
              <a:t> command, you will receive </a:t>
            </a:r>
            <a:br>
              <a:rPr lang="en-US" dirty="0"/>
            </a:br>
            <a:r>
              <a:rPr lang="en-US" dirty="0"/>
              <a:t>guest invitations </a:t>
            </a:r>
          </a:p>
          <a:p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command, you will receive a second </a:t>
            </a:r>
            <a:br>
              <a:rPr lang="en-US" dirty="0"/>
            </a:br>
            <a:r>
              <a:rPr lang="en-US" dirty="0"/>
              <a:t>list with guests that actually come to the party</a:t>
            </a:r>
          </a:p>
          <a:p>
            <a:r>
              <a:rPr lang="en-US" dirty="0"/>
              <a:t>Find how many guests didn't came to the party </a:t>
            </a:r>
          </a:p>
          <a:p>
            <a:r>
              <a:rPr lang="en-US" dirty="0"/>
              <a:t>Print all guests that didn't came (VIPs first)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C45964-592D-4FA9-8804-4DC0B8A27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</a:t>
            </a:r>
            <a:r>
              <a:rPr lang="en-US" dirty="0" err="1"/>
              <a:t>SoftUni</a:t>
            </a:r>
            <a:r>
              <a:rPr lang="en-US" dirty="0"/>
              <a:t> Party </a:t>
            </a:r>
            <a:endParaRPr lang="bg-BG" dirty="0"/>
          </a:p>
        </p:txBody>
      </p:sp>
      <p:sp>
        <p:nvSpPr>
          <p:cNvPr id="7" name="Rounded Rectangle 14">
            <a:extLst>
              <a:ext uri="{FF2B5EF4-FFF2-40B4-BE49-F238E27FC236}">
                <a16:creationId xmlns:a16="http://schemas.microsoft.com/office/drawing/2014/main" id="{12E1D8F2-DB83-47B9-A222-5C8D15AB97D4}"/>
              </a:ext>
            </a:extLst>
          </p:cNvPr>
          <p:cNvSpPr/>
          <p:nvPr/>
        </p:nvSpPr>
        <p:spPr>
          <a:xfrm>
            <a:off x="8917031" y="2101381"/>
            <a:ext cx="2850564" cy="23389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alpha val="50000"/>
              </a:schemeClr>
            </a:solidFill>
            <a:prstDash val="solid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7IK9Yo0h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9NoBUajQ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Ce8vwPmE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SVQXQCbc</a:t>
            </a:r>
            <a:endParaRPr lang="en-US" sz="3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8E2A32C9-7C1E-4FF7-B6EE-B0B04E701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5787" y="1087642"/>
            <a:ext cx="295305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spc="200" dirty="0">
                <a:latin typeface="Consolas" pitchFamily="49" charset="0"/>
                <a:cs typeface="Consolas" pitchFamily="49" charset="0"/>
              </a:rPr>
              <a:t>Reservation</a:t>
            </a:r>
            <a:br>
              <a:rPr lang="en-US" sz="3200" b="1" spc="200" dirty="0">
                <a:latin typeface="Consolas" pitchFamily="49" charset="0"/>
                <a:cs typeface="Consolas" pitchFamily="49" charset="0"/>
              </a:rPr>
            </a:br>
            <a:r>
              <a:rPr lang="en-US" sz="3200" b="1" spc="200" dirty="0">
                <a:latin typeface="Consolas" pitchFamily="49" charset="0"/>
                <a:cs typeface="Consolas" pitchFamily="49" charset="0"/>
              </a:rPr>
              <a:t>List</a:t>
            </a:r>
            <a:endParaRPr lang="bg-BG" b="1" spc="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6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5729E-F26F-486B-8DDB-370772E1BD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BC3AE46-99E5-42AB-893E-E7FFE1171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098717" cy="1021828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SoftUni</a:t>
            </a:r>
            <a:r>
              <a:rPr lang="en-US" dirty="0"/>
              <a:t> Party 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93F9B9-1B92-4051-AE4F-A6942AE0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551" y="1288639"/>
            <a:ext cx="9402897" cy="52629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TreeSet&lt;String&gt;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vip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TreeSet&lt;&gt;()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TreeSet&lt;String&gt;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regular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TreeSet&lt;&gt;()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guestId = scanner.nextLine();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(!guestId.equals("PARTY"))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(Character.isDigit(guestId.charAt(0)))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vip.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guestId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regular.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guestId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guestId = scanner.nextLine();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Remove the guests who came to the party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55CB6C7C-6B03-4979-9023-4AF9ED94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825" y="3684232"/>
            <a:ext cx="2057400" cy="990600"/>
          </a:xfrm>
          <a:prstGeom prst="wedgeRoundRectCallout">
            <a:avLst>
              <a:gd name="adj1" fmla="val -60766"/>
              <a:gd name="adj2" fmla="val -5051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000" b="1" dirty="0">
                <a:solidFill>
                  <a:srgbClr val="FFFFFF"/>
                </a:solidFill>
              </a:rPr>
              <a:t>Return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rgbClr val="FFFFFF"/>
                </a:solidFill>
              </a:rPr>
              <a:t> or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14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9286B-75BF-4A81-BCCC-8149D41645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D0909-3078-4D7D-9540-F443AE88DD0D}"/>
              </a:ext>
            </a:extLst>
          </p:cNvPr>
          <p:cNvSpPr txBox="1">
            <a:spLocks/>
          </p:cNvSpPr>
          <p:nvPr/>
        </p:nvSpPr>
        <p:spPr>
          <a:xfrm>
            <a:off x="192001" y="12114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Create a game that is played by two players:</a:t>
            </a:r>
          </a:p>
          <a:p>
            <a:pPr lvl="1"/>
            <a:r>
              <a:rPr lang="en-US" sz="3000" dirty="0"/>
              <a:t>Each one </a:t>
            </a:r>
            <a:r>
              <a:rPr lang="en-US" sz="3000" b="1" dirty="0">
                <a:solidFill>
                  <a:schemeClr val="bg1"/>
                </a:solidFill>
              </a:rPr>
              <a:t>have 20 unique numbers </a:t>
            </a:r>
            <a:r>
              <a:rPr lang="en-US" sz="3000" dirty="0"/>
              <a:t>(read from console, separated with space)</a:t>
            </a:r>
          </a:p>
          <a:p>
            <a:pPr lvl="1"/>
            <a:r>
              <a:rPr lang="en-US" sz="3000" dirty="0"/>
              <a:t>Every round each player </a:t>
            </a:r>
            <a:r>
              <a:rPr lang="en-US" sz="3000" b="1" dirty="0">
                <a:solidFill>
                  <a:schemeClr val="bg1"/>
                </a:solidFill>
              </a:rPr>
              <a:t>bet his first number</a:t>
            </a:r>
            <a:r>
              <a:rPr lang="en-US" sz="3000" dirty="0"/>
              <a:t> from deck</a:t>
            </a:r>
          </a:p>
          <a:p>
            <a:pPr lvl="1"/>
            <a:r>
              <a:rPr lang="en-US" sz="3000" dirty="0"/>
              <a:t>Player with bigger number win and place both numbers </a:t>
            </a:r>
            <a:r>
              <a:rPr lang="en-US" sz="3000" b="1" dirty="0">
                <a:solidFill>
                  <a:schemeClr val="bg1"/>
                </a:solidFill>
              </a:rPr>
              <a:t>at the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bottom</a:t>
            </a:r>
            <a:r>
              <a:rPr lang="en-US" sz="3000" dirty="0"/>
              <a:t> of his deck</a:t>
            </a:r>
          </a:p>
          <a:p>
            <a:pPr lvl="1"/>
            <a:r>
              <a:rPr lang="en-US" sz="3000" dirty="0"/>
              <a:t>Game end after </a:t>
            </a:r>
            <a:r>
              <a:rPr lang="en-US" sz="3000" b="1" dirty="0">
                <a:solidFill>
                  <a:schemeClr val="bg1"/>
                </a:solidFill>
              </a:rPr>
              <a:t>50 rounds </a:t>
            </a:r>
            <a:r>
              <a:rPr lang="en-US" sz="3000" dirty="0"/>
              <a:t>or when any player have </a:t>
            </a:r>
            <a:r>
              <a:rPr lang="en-US" sz="3000" b="1" dirty="0">
                <a:solidFill>
                  <a:schemeClr val="bg1"/>
                </a:solidFill>
              </a:rPr>
              <a:t>0 numbers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7EACDC-3016-4B6C-9771-5AA0A5929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"Voina" – Number Game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1D7DA-D6FE-4F69-9611-6B749466509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0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F97B3-EC3D-4C93-8883-0345E07074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1ABF8-F9C0-48C0-8D07-870028808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04" y="1252781"/>
            <a:ext cx="10614391" cy="52937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&lt;Integer&gt; firstPlayer = getPlayerNumbers();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&lt;Integer&gt; secondPlayer = getPlayerNumbers();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i = 0; i &lt; 50; i++)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firstNumber =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.iterator().next();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(firstNumber); 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get top number for second player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(firstNumber &gt; secondNumber)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(firstNumber);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(secondNumber);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else if (secondNumber &gt; firstNumber) 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finish logic about second player win or draw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21B0115-8766-43D4-A711-7EB7CAF29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098717" cy="1021828"/>
          </a:xfrm>
        </p:spPr>
        <p:txBody>
          <a:bodyPr/>
          <a:lstStyle/>
          <a:p>
            <a:r>
              <a:rPr lang="en-US" dirty="0"/>
              <a:t>Solution: "Voina" – Number Game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5907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AEFA9-CF7F-4816-804C-A07AF898E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5029200"/>
            <a:ext cx="10958928" cy="768084"/>
          </a:xfrm>
        </p:spPr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BDA82-C109-43B1-B1E1-980F0741F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8935" y="6225357"/>
            <a:ext cx="10958928" cy="499819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HashMap&lt;Key, Value&gt;</a:t>
            </a:r>
          </a:p>
          <a:p>
            <a:endParaRPr lang="bg-BG" dirty="0"/>
          </a:p>
        </p:txBody>
      </p:sp>
      <p:pic>
        <p:nvPicPr>
          <p:cNvPr id="1026" name="Picture 2" descr="Ð ÐµÐ·ÑÐ»ÑÐ°Ñ Ñ Ð¸Ð·Ð¾Ð±ÑÐ°Ð¶ÐµÐ½Ð¸Ðµ Ð·Ð° key value png">
            <a:extLst>
              <a:ext uri="{FF2B5EF4-FFF2-40B4-BE49-F238E27FC236}">
                <a16:creationId xmlns:a16="http://schemas.microsoft.com/office/drawing/2014/main" id="{E85B3C9D-2E8F-4A99-B5D8-265AAE709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460" y="1676401"/>
            <a:ext cx="2739341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1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1D521-5A15-4F73-A05B-476C6E6070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7C8893-73BC-4D06-9329-CABB9DD166F5}"/>
              </a:ext>
            </a:extLst>
          </p:cNvPr>
          <p:cNvSpPr txBox="1">
            <a:spLocks/>
          </p:cNvSpPr>
          <p:nvPr/>
        </p:nvSpPr>
        <p:spPr>
          <a:xfrm>
            <a:off x="192001" y="106680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Associative arrays </a:t>
            </a:r>
            <a:r>
              <a:rPr lang="en-US" dirty="0"/>
              <a:t>are arrays indexed by keys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Not  by the numbers 0, 1, 2, …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Hold a set of pairs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&lt;key,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value&gt;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5B99EBE-4C43-4850-9B64-52AC3949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Associative Arrays (Maps)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6BE53-DF9D-40AF-B94E-7B7AE70D509A}"/>
              </a:ext>
            </a:extLst>
          </p:cNvPr>
          <p:cNvSpPr/>
          <p:nvPr/>
        </p:nvSpPr>
        <p:spPr>
          <a:xfrm>
            <a:off x="190403" y="3143376"/>
            <a:ext cx="2885855" cy="619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Traditional </a:t>
            </a:r>
            <a:r>
              <a:rPr lang="en-US" sz="3400" dirty="0">
                <a:solidFill>
                  <a:prstClr val="white"/>
                </a:solidFill>
              </a:rPr>
              <a:t>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F8C585-CD77-4989-8C8E-FC1880D5856F}"/>
              </a:ext>
            </a:extLst>
          </p:cNvPr>
          <p:cNvSpPr/>
          <p:nvPr/>
        </p:nvSpPr>
        <p:spPr>
          <a:xfrm>
            <a:off x="6324601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Associative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459D5C1C-082E-4345-9D4D-E93DA78B7AC9}"/>
              </a:ext>
            </a:extLst>
          </p:cNvPr>
          <p:cNvSpPr/>
          <p:nvPr/>
        </p:nvSpPr>
        <p:spPr>
          <a:xfrm>
            <a:off x="381000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7BFE8AA4-09BA-499E-BD10-0FB24EDC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477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1" name="Group 134">
            <a:extLst>
              <a:ext uri="{FF2B5EF4-FFF2-40B4-BE49-F238E27FC236}">
                <a16:creationId xmlns:a16="http://schemas.microsoft.com/office/drawing/2014/main" id="{2282903B-305E-4871-8F22-415CBAF418B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605888" y="5166241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7378ED18-6D62-4EBE-B45F-1D48E5AC5118}"/>
              </a:ext>
            </a:extLst>
          </p:cNvPr>
          <p:cNvSpPr/>
          <p:nvPr/>
        </p:nvSpPr>
        <p:spPr>
          <a:xfrm>
            <a:off x="6248400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>
            <a:extLst>
              <a:ext uri="{FF2B5EF4-FFF2-40B4-BE49-F238E27FC236}">
                <a16:creationId xmlns:a16="http://schemas.microsoft.com/office/drawing/2014/main" id="{DF325E04-39C2-4804-9640-C57CE80A872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574808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5A1EE0-2AAF-48D0-B6D9-9B5B736F6C39}"/>
              </a:ext>
            </a:extLst>
          </p:cNvPr>
          <p:cNvSpPr txBox="1"/>
          <p:nvPr/>
        </p:nvSpPr>
        <p:spPr>
          <a:xfrm>
            <a:off x="6583641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34C720-97A6-4D37-B07C-DC1FB1E3F0EC}"/>
              </a:ext>
            </a:extLst>
          </p:cNvPr>
          <p:cNvSpPr txBox="1"/>
          <p:nvPr/>
        </p:nvSpPr>
        <p:spPr>
          <a:xfrm>
            <a:off x="8910583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BFDED-2731-43B7-8039-35ED387BC4F9}"/>
              </a:ext>
            </a:extLst>
          </p:cNvPr>
          <p:cNvSpPr txBox="1"/>
          <p:nvPr/>
        </p:nvSpPr>
        <p:spPr>
          <a:xfrm>
            <a:off x="511792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159D5-C2FD-40ED-A928-2B1D1DAA6B50}"/>
              </a:ext>
            </a:extLst>
          </p:cNvPr>
          <p:cNvSpPr txBox="1"/>
          <p:nvPr/>
        </p:nvSpPr>
        <p:spPr>
          <a:xfrm>
            <a:off x="511793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97751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8F453-A901-448F-BC8E-9F3643CF2A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0D70C7-0772-4EF5-B49B-0DA065AFE494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Initialization</a:t>
            </a:r>
          </a:p>
          <a:p>
            <a:pPr lvl="1"/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31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1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100" b="1" dirty="0">
                <a:latin typeface="Consolas" panose="020B0609020204030204" pitchFamily="49" charset="0"/>
              </a:rPr>
              <a:t>.size()</a:t>
            </a:r>
          </a:p>
          <a:p>
            <a:pPr>
              <a:lnSpc>
                <a:spcPct val="100000"/>
              </a:lnSpc>
            </a:pPr>
            <a:r>
              <a:rPr lang="en-US" sz="3100" b="1" dirty="0">
                <a:latin typeface="Consolas" panose="020B0609020204030204" pitchFamily="49" charset="0"/>
              </a:rPr>
              <a:t>.isEmpty()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00ACB18-FEA1-4026-A083-35348BBD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37B1EE3-F62A-49C4-BDD7-2007C5B163DD}"/>
              </a:ext>
            </a:extLst>
          </p:cNvPr>
          <p:cNvSpPr txBox="1">
            <a:spLocks/>
          </p:cNvSpPr>
          <p:nvPr/>
        </p:nvSpPr>
        <p:spPr>
          <a:xfrm>
            <a:off x="762000" y="1799097"/>
            <a:ext cx="9448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FFA72A"/>
                </a:solidFill>
                <a:effectLst/>
              </a:rPr>
              <a:t>HashSet&lt;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400" dirty="0">
                <a:solidFill>
                  <a:srgbClr val="FFA72A"/>
                </a:solidFill>
                <a:effectLst/>
              </a:rPr>
              <a:t>,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Integer</a:t>
            </a:r>
            <a:r>
              <a:rPr lang="en-US" sz="2400" dirty="0">
                <a:solidFill>
                  <a:srgbClr val="FFA72A"/>
                </a:solidFill>
                <a:effectLst/>
              </a:rPr>
              <a:t>&gt;</a:t>
            </a:r>
            <a:r>
              <a:rPr lang="en-US" sz="2400" dirty="0">
                <a:solidFill>
                  <a:schemeClr val="tx1"/>
                </a:solidFill>
                <a:effectLst/>
              </a:rPr>
              <a:t> hash =</a:t>
            </a:r>
            <a:r>
              <a:rPr lang="en-US" sz="2400" dirty="0">
                <a:solidFill>
                  <a:srgbClr val="FFA72A"/>
                </a:solidFill>
                <a:effectLst/>
              </a:rPr>
              <a:t> new HashSet&lt;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400" dirty="0">
                <a:solidFill>
                  <a:srgbClr val="FFA72A"/>
                </a:solidFill>
                <a:effectLst/>
              </a:rPr>
              <a:t>&gt;()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77374F1-359B-4AF8-9A13-02104E930EC3}"/>
              </a:ext>
            </a:extLst>
          </p:cNvPr>
          <p:cNvSpPr txBox="1">
            <a:spLocks/>
          </p:cNvSpPr>
          <p:nvPr/>
        </p:nvSpPr>
        <p:spPr>
          <a:xfrm>
            <a:off x="762000" y="5043827"/>
            <a:ext cx="9448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HashSet&lt;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bg1"/>
                </a:solidFill>
                <a:effectLst/>
              </a:rPr>
              <a:t>&gt;</a:t>
            </a:r>
            <a:r>
              <a:rPr lang="en-US" sz="2400" dirty="0">
                <a:solidFill>
                  <a:schemeClr val="tx1"/>
                </a:solidFill>
                <a:effectLst/>
              </a:rPr>
              <a:t> hash =</a:t>
            </a:r>
            <a:r>
              <a:rPr lang="en-US" sz="2400" dirty="0">
                <a:solidFill>
                  <a:schemeClr val="bg1"/>
                </a:solidFill>
                <a:effectLst/>
              </a:rPr>
              <a:t> new HashSet&lt;&gt;()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System.out.println(hash.</a:t>
            </a:r>
            <a:r>
              <a:rPr lang="en-US" sz="2400" dirty="0">
                <a:solidFill>
                  <a:schemeClr val="bg1"/>
                </a:solidFill>
                <a:effectLst/>
              </a:rPr>
              <a:t>size()</a:t>
            </a:r>
            <a:r>
              <a:rPr lang="en-US" sz="2400" dirty="0">
                <a:solidFill>
                  <a:schemeClr val="tx1"/>
                </a:solidFill>
                <a:effectLst/>
              </a:rPr>
              <a:t>);  </a:t>
            </a:r>
            <a:r>
              <a:rPr lang="en-US" sz="2400" dirty="0">
                <a:effectLst/>
              </a:rPr>
              <a:t>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System.out.println(hash.</a:t>
            </a:r>
            <a:r>
              <a:rPr lang="en-US" sz="2400" dirty="0">
                <a:solidFill>
                  <a:schemeClr val="bg1"/>
                </a:solidFill>
                <a:effectLst/>
              </a:rPr>
              <a:t>isEmpty()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  <a:r>
              <a:rPr lang="en-US" sz="2400" dirty="0">
                <a:solidFill>
                  <a:schemeClr val="bg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True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773701CB-1CEC-4728-B7BD-7CD453F6F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8" y="2477013"/>
            <a:ext cx="2325688" cy="557499"/>
          </a:xfrm>
          <a:prstGeom prst="wedgeRoundRectCallout">
            <a:avLst>
              <a:gd name="adj1" fmla="val -36311"/>
              <a:gd name="adj2" fmla="val -7844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Type of values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ECCA8C5A-7101-4BFC-9507-40E81540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54" y="2477014"/>
            <a:ext cx="2023428" cy="557499"/>
          </a:xfrm>
          <a:prstGeom prst="wedgeRoundRectCallout">
            <a:avLst>
              <a:gd name="adj1" fmla="val 36069"/>
              <a:gd name="adj2" fmla="val -8380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Type of keys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12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uiExpand="1" animBg="1"/>
      <p:bldP spid="10" grpId="0" uiExpan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8182463" cy="517768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</a:pPr>
            <a:r>
              <a:rPr lang="en-US" sz="3400" noProof="1"/>
              <a:t>Sets</a:t>
            </a:r>
          </a:p>
          <a:p>
            <a:pPr lvl="1"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endParaRPr lang="en-US" sz="3200" b="1" noProof="1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</a:t>
            </a:r>
          </a:p>
          <a:p>
            <a:pPr lvl="1"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</a:p>
          <a:p>
            <a:pPr marL="514350" indent="-514350">
              <a:lnSpc>
                <a:spcPct val="100000"/>
              </a:lnSpc>
            </a:pPr>
            <a:r>
              <a:rPr lang="en-US" sz="3400" noProof="1"/>
              <a:t>Maps</a:t>
            </a:r>
          </a:p>
          <a:p>
            <a:pPr lvl="1"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HashMap&lt;K, V&gt; </a:t>
            </a:r>
          </a:p>
          <a:p>
            <a:pPr lvl="1"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TreeMap&lt;K, V&gt; </a:t>
            </a:r>
          </a:p>
          <a:p>
            <a:pPr lvl="1"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LinkedHashMap&lt;K, V&gt;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BCA774-B928-41BD-83FA-1787BAE39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A4BF83-14A5-4D17-B1F1-6B10E5D7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</a:t>
            </a:r>
            <a:r>
              <a:rPr lang="en-US" dirty="0">
                <a:latin typeface="Consolas" panose="020B0609020204030204" pitchFamily="49" charset="0"/>
              </a:rPr>
              <a:t>&lt;K,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put()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63007-AB93-4225-B3D9-9C0B5C5BD5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D7E74DC-8B01-4346-B349-774F91BF8286}"/>
              </a:ext>
            </a:extLst>
          </p:cNvPr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9C81B-3A83-473D-8652-5ED525E3DCE2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DCB4003-4ECC-4827-9D39-2DAE01F8237E}"/>
              </a:ext>
            </a:extLst>
          </p:cNvPr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0F90EC-C18D-4F68-91A2-649AAB048305}"/>
              </a:ext>
            </a:extLst>
          </p:cNvPr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F1D0426-2678-486B-AA45-ECE7EB2FF5F3}"/>
              </a:ext>
            </a:extLst>
          </p:cNvPr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D3347D1-479C-4F2C-B04D-BB8754D78CD0}"/>
              </a:ext>
            </a:extLst>
          </p:cNvPr>
          <p:cNvSpPr txBox="1">
            <a:spLocks/>
          </p:cNvSpPr>
          <p:nvPr/>
        </p:nvSpPr>
        <p:spPr>
          <a:xfrm>
            <a:off x="9601198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815706C-6AF9-459A-8C38-F478E9456398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7A73542-5896-4510-A664-88B62E891144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506B818-B3FA-4265-B3FF-AD8887E470C9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F2E3D2C-0DF5-4599-B02C-BFAA07B6E0ED}"/>
              </a:ext>
            </a:extLst>
          </p:cNvPr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4566DD7-3CA6-4634-9FC0-4D7FFA781765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FCFE553-09D4-42F7-B0E6-AEA6CCC657E9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B0F76EA-6F01-4521-9C8E-4FF35DF5B02E}"/>
              </a:ext>
            </a:extLst>
          </p:cNvPr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7AD662E-E2E7-448F-8E5D-77C3F8A9FEA2}"/>
              </a:ext>
            </a:extLst>
          </p:cNvPr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9D1D424-B638-4A1A-A72B-6B90C06D175A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2A8956E-D57A-438A-959C-B58BA9C7ECFA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E85E5D9-B6CD-4F42-9046-1948073F3670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46BB018-510C-40C7-874C-51E4D9159D46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A942656-A879-4C0F-ACCA-5A7CAD5597EA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B7F4BF45-933D-4CD8-8423-ABAB1FE6DC49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7C656B-853D-4F8D-B81A-807C710B098F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5398AA-5AC1-47DE-8F33-4114575ABA71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4DB48E9-E55C-4880-A7E8-8004A91D7904}"/>
              </a:ext>
            </a:extLst>
          </p:cNvPr>
          <p:cNvSpPr txBox="1">
            <a:spLocks/>
          </p:cNvSpPr>
          <p:nvPr/>
        </p:nvSpPr>
        <p:spPr>
          <a:xfrm>
            <a:off x="304653" y="2171234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519998A-4B20-4579-8C18-DF765900E19D}"/>
              </a:ext>
            </a:extLst>
          </p:cNvPr>
          <p:cNvSpPr txBox="1">
            <a:spLocks/>
          </p:cNvSpPr>
          <p:nvPr/>
        </p:nvSpPr>
        <p:spPr>
          <a:xfrm>
            <a:off x="2298700" y="2171234"/>
            <a:ext cx="1968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AB6F712-F39B-4017-AA3C-5AEB7A84F651}"/>
              </a:ext>
            </a:extLst>
          </p:cNvPr>
          <p:cNvSpPr txBox="1">
            <a:spLocks/>
          </p:cNvSpPr>
          <p:nvPr/>
        </p:nvSpPr>
        <p:spPr>
          <a:xfrm>
            <a:off x="318943" y="2183614"/>
            <a:ext cx="1966910" cy="47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C44AFB4-E184-4758-BD31-C446432FC27E}"/>
              </a:ext>
            </a:extLst>
          </p:cNvPr>
          <p:cNvSpPr txBox="1">
            <a:spLocks/>
          </p:cNvSpPr>
          <p:nvPr/>
        </p:nvSpPr>
        <p:spPr>
          <a:xfrm>
            <a:off x="2271566" y="2182818"/>
            <a:ext cx="198134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163B606-ACB2-4D05-998E-4A25530B72E0}"/>
              </a:ext>
            </a:extLst>
          </p:cNvPr>
          <p:cNvSpPr txBox="1">
            <a:spLocks/>
          </p:cNvSpPr>
          <p:nvPr/>
        </p:nvSpPr>
        <p:spPr>
          <a:xfrm>
            <a:off x="2286000" y="2192728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83663BCD-DAE5-460D-ADA0-468E138159C8}"/>
              </a:ext>
            </a:extLst>
          </p:cNvPr>
          <p:cNvSpPr txBox="1">
            <a:spLocks/>
          </p:cNvSpPr>
          <p:nvPr/>
        </p:nvSpPr>
        <p:spPr>
          <a:xfrm>
            <a:off x="290365" y="218281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EFC222ED-5D27-4CB3-802A-F90D0B885FD9}"/>
              </a:ext>
            </a:extLst>
          </p:cNvPr>
          <p:cNvSpPr txBox="1">
            <a:spLocks/>
          </p:cNvSpPr>
          <p:nvPr/>
        </p:nvSpPr>
        <p:spPr>
          <a:xfrm>
            <a:off x="3962402" y="2987036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9303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1961E-7 -1.48148E-6 L 0.21256 0.0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0.00023 L 0.3678 0.2361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90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331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162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1 L 0.60015 0.331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9677E-6 2.22222E-6 L 0.36884 0.2324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173E-6 -1.85185E-6 L 0.21255 0.006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8 0.23055 L 0.59911 0.0627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840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73 0.0044 L 0.60133 0.0627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21256 0.006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4603E-6 -1.85185E-6 L 0.36884 0.2324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51 0.00324 L 0.59911 0.1949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958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988 0.23056 L 0.60119 0.1960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FC96E-C585-4C57-953D-EDB0FB6F95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7850B4A-0412-441C-AF52-E33A4EFFCDA7}"/>
              </a:ext>
            </a:extLst>
          </p:cNvPr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D6DD376-CEA1-44DA-86C8-EE740EF0357F}"/>
              </a:ext>
            </a:extLst>
          </p:cNvPr>
          <p:cNvSpPr txBox="1">
            <a:spLocks/>
          </p:cNvSpPr>
          <p:nvPr/>
        </p:nvSpPr>
        <p:spPr>
          <a:xfrm>
            <a:off x="7620000" y="214884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464730-6685-4C54-91D6-31B8A5E39818}"/>
              </a:ext>
            </a:extLst>
          </p:cNvPr>
          <p:cNvSpPr txBox="1">
            <a:spLocks/>
          </p:cNvSpPr>
          <p:nvPr/>
        </p:nvSpPr>
        <p:spPr>
          <a:xfrm>
            <a:off x="9601200" y="214884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AD4A9F-A27A-4194-B47B-0D1D4DD2F122}"/>
              </a:ext>
            </a:extLst>
          </p:cNvPr>
          <p:cNvSpPr txBox="1">
            <a:spLocks/>
          </p:cNvSpPr>
          <p:nvPr/>
        </p:nvSpPr>
        <p:spPr>
          <a:xfrm>
            <a:off x="7619999" y="261288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36CF19-E671-489B-89B0-242FD4FC472B}"/>
              </a:ext>
            </a:extLst>
          </p:cNvPr>
          <p:cNvSpPr txBox="1">
            <a:spLocks/>
          </p:cNvSpPr>
          <p:nvPr/>
        </p:nvSpPr>
        <p:spPr>
          <a:xfrm>
            <a:off x="9601200" y="261288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15BEDAA-E247-44B5-A39D-95B8BB879319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78682DE-E1DA-4C31-AE24-AAF71DFB8BFF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E353E1D-78AA-42DD-97C6-85DD80C4DFFA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schemeClr val="tx1">
                    <a:lumMod val="75000"/>
                  </a:schemeClr>
                </a:solidFill>
              </a:rPr>
              <a:t>Pesho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1732AD6-767D-43E1-BCEA-E638AB663702}"/>
              </a:ext>
            </a:extLst>
          </p:cNvPr>
          <p:cNvSpPr txBox="1">
            <a:spLocks/>
          </p:cNvSpPr>
          <p:nvPr/>
        </p:nvSpPr>
        <p:spPr>
          <a:xfrm>
            <a:off x="9596120" y="3542527"/>
            <a:ext cx="1981200" cy="441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800" noProof="1">
                <a:solidFill>
                  <a:schemeClr val="tx1">
                    <a:lumMod val="75000"/>
                  </a:schemeClr>
                </a:solidFill>
              </a:rPr>
              <a:t>0881-123-987</a:t>
            </a:r>
          </a:p>
          <a:p>
            <a:pPr algn="ctr"/>
            <a:endParaRPr lang="en-US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DD2E3A8-BF54-4BFF-B615-D67A15B38F00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8973F47-EBEE-4134-8A54-1BB77E2D9F65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BB83E36-4299-4A6A-A066-2E934F84034E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20DBAFB-DD6E-4012-ACB3-DE7B0ED6ECCB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3BA5726-9D74-40C5-873B-DA2F01B8E3BE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2A959E8-36B2-425C-9FAA-ED105BE920B6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41F8CF4-EABA-4825-B4CA-9D6E8F06BF63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B834499-A0F2-4719-85C4-EA5E052EF532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0AC98A-CE93-4FFA-B9D1-6A5FFC17C85E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437C2C80-6A84-4668-9C65-1E815785B968}"/>
              </a:ext>
            </a:extLst>
          </p:cNvPr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B5C37777-F0A7-4E27-A76E-4CA11B917651}"/>
              </a:ext>
            </a:extLst>
          </p:cNvPr>
          <p:cNvSpPr txBox="1">
            <a:spLocks/>
          </p:cNvSpPr>
          <p:nvPr/>
        </p:nvSpPr>
        <p:spPr>
          <a:xfrm>
            <a:off x="7619998" y="444676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948C7E0-347D-4A80-9BDB-C1E248ACB31B}"/>
              </a:ext>
            </a:extLst>
          </p:cNvPr>
          <p:cNvSpPr txBox="1">
            <a:spLocks/>
          </p:cNvSpPr>
          <p:nvPr/>
        </p:nvSpPr>
        <p:spPr>
          <a:xfrm>
            <a:off x="9601199" y="444676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</a:t>
            </a:r>
            <a:r>
              <a:rPr lang="en-US" sz="1800" b="1" noProof="1"/>
              <a:t>359-899-55-592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50BADC-1273-4FB5-AAF6-D632BF0D18FB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BCC60909-D9AF-4AAA-9D32-E7FED504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</a:t>
            </a:r>
            <a:r>
              <a:rPr lang="en-US" dirty="0">
                <a:latin typeface="Consolas" panose="020B0609020204030204" pitchFamily="49" charset="0"/>
              </a:rPr>
              <a:t>&lt;K,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86F1CC-F5E2-4921-8515-AA51AC02F25D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D59895FF-DBD5-418C-92CB-3ACF6787B26E}"/>
              </a:ext>
            </a:extLst>
          </p:cNvPr>
          <p:cNvSpPr txBox="1">
            <a:spLocks/>
          </p:cNvSpPr>
          <p:nvPr/>
        </p:nvSpPr>
        <p:spPr>
          <a:xfrm>
            <a:off x="3962402" y="2987036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626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F6599-824F-4BE5-8F4B-41A2B4DB2C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E9B14B-A64D-40B5-8A3E-5A2F44F2C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Looping Through Maps - Example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BFA6F14-BD46-48B4-AF8E-03E6B7197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51121"/>
            <a:ext cx="112776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HashMap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Integer&gt; vehicles = new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HashMap&lt;&gt;()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("BMW", 5);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("Mercedes", 3);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("Audi", 4);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("BMW", 10);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for(String key: 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.keySet()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System.out.println(key + " - " + 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.get(key)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AEB83-449D-46D2-8012-2A9FFBF2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484" y="5258955"/>
            <a:ext cx="246698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Audi - 4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Mercedes - 3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BMW - 10</a:t>
            </a:r>
          </a:p>
        </p:txBody>
      </p:sp>
      <p:sp>
        <p:nvSpPr>
          <p:cNvPr id="8" name="Down Arrow 2">
            <a:extLst>
              <a:ext uri="{FF2B5EF4-FFF2-40B4-BE49-F238E27FC236}">
                <a16:creationId xmlns:a16="http://schemas.microsoft.com/office/drawing/2014/main" id="{DCE30EF7-F9A6-44F7-802A-D8AACA7F7827}"/>
              </a:ext>
            </a:extLst>
          </p:cNvPr>
          <p:cNvSpPr/>
          <p:nvPr/>
        </p:nvSpPr>
        <p:spPr>
          <a:xfrm>
            <a:off x="5416662" y="4155711"/>
            <a:ext cx="484632" cy="999291"/>
          </a:xfrm>
          <a:prstGeom prst="downArrow">
            <a:avLst>
              <a:gd name="adj1" fmla="val 50000"/>
              <a:gd name="adj2" fmla="val 686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92F0EE4B-FDC4-4FC5-BB50-56609569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9813" y="4115783"/>
            <a:ext cx="2215454" cy="846833"/>
          </a:xfrm>
          <a:prstGeom prst="wedgeRoundRectCallout">
            <a:avLst>
              <a:gd name="adj1" fmla="val -59428"/>
              <a:gd name="adj2" fmla="val -5614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Return value for key 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9C9C42DC-7E69-41D4-A79C-79397E4EE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577" y="2628786"/>
            <a:ext cx="3248011" cy="435941"/>
          </a:xfrm>
          <a:prstGeom prst="wedgeRoundRectCallout">
            <a:avLst>
              <a:gd name="adj1" fmla="val -56675"/>
              <a:gd name="adj2" fmla="val 3556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Override first value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189FF27E-4890-4068-964D-E004DE79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136289"/>
            <a:ext cx="3429000" cy="435940"/>
          </a:xfrm>
          <a:prstGeom prst="wedgeRoundRectCallout">
            <a:avLst>
              <a:gd name="adj1" fmla="val -55267"/>
              <a:gd name="adj2" fmla="val 1248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Return set of all keys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EABB5-A70B-41A5-B91A-1AE72AF34A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3296DD-77A3-43C0-B088-B3D40F9E4A17}"/>
              </a:ext>
            </a:extLst>
          </p:cNvPr>
          <p:cNvSpPr txBox="1">
            <a:spLocks/>
          </p:cNvSpPr>
          <p:nvPr/>
        </p:nvSpPr>
        <p:spPr>
          <a:xfrm>
            <a:off x="190403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Write a program that </a:t>
            </a:r>
            <a:r>
              <a:rPr lang="en-US" sz="3200" b="1" dirty="0">
                <a:solidFill>
                  <a:schemeClr val="bg1"/>
                </a:solidFill>
              </a:rPr>
              <a:t>counts</a:t>
            </a:r>
            <a:r>
              <a:rPr lang="en-US" sz="3200" dirty="0"/>
              <a:t> in a given array of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values the   number of occurrences of each value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24614B6A-7020-43D1-A8C6-99DF9DE00EFF}"/>
              </a:ext>
            </a:extLst>
          </p:cNvPr>
          <p:cNvSpPr/>
          <p:nvPr/>
        </p:nvSpPr>
        <p:spPr>
          <a:xfrm>
            <a:off x="1143000" y="2393917"/>
            <a:ext cx="9057443" cy="113751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>
            <a:solidFill>
              <a:schemeClr val="tx1"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1C1E618F-08FD-466F-A40F-A3FA9CB66C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971741"/>
              </p:ext>
            </p:extLst>
          </p:nvPr>
        </p:nvGraphicFramePr>
        <p:xfrm>
          <a:off x="1342412" y="2623460"/>
          <a:ext cx="8640000" cy="68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-5.5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C42C8CFB-26DF-4C7D-93DC-60FC4DB25722}"/>
              </a:ext>
            </a:extLst>
          </p:cNvPr>
          <p:cNvSpPr/>
          <p:nvPr/>
        </p:nvSpPr>
        <p:spPr>
          <a:xfrm>
            <a:off x="7076243" y="3889471"/>
            <a:ext cx="3124200" cy="263982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>
            <a:solidFill>
              <a:schemeClr val="tx1"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Bent-Up Arrow 3">
            <a:extLst>
              <a:ext uri="{FF2B5EF4-FFF2-40B4-BE49-F238E27FC236}">
                <a16:creationId xmlns:a16="http://schemas.microsoft.com/office/drawing/2014/main" id="{5F3EA5AE-6CBF-4FE6-BAFA-6C339A8E904B}"/>
              </a:ext>
            </a:extLst>
          </p:cNvPr>
          <p:cNvSpPr/>
          <p:nvPr/>
        </p:nvSpPr>
        <p:spPr>
          <a:xfrm rot="5400000">
            <a:off x="4763898" y="3912547"/>
            <a:ext cx="1271893" cy="1828800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59913F2-A43F-428D-93A0-F46EDAE3E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</a:t>
            </a:r>
            <a:r>
              <a:rPr lang="en-US"/>
              <a:t>Count Real Numbers</a:t>
            </a:r>
            <a:endParaRPr lang="bg-BG" dirty="0"/>
          </a:p>
        </p:txBody>
      </p:sp>
      <p:sp>
        <p:nvSpPr>
          <p:cNvPr id="2" name="TextBox 1"/>
          <p:cNvSpPr txBox="1"/>
          <p:nvPr/>
        </p:nvSpPr>
        <p:spPr>
          <a:xfrm>
            <a:off x="7304843" y="4115443"/>
            <a:ext cx="2654912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>
                <a:latin typeface="Consolas" panose="020B0609020204030204" pitchFamily="49" charset="0"/>
              </a:rPr>
              <a:t>-2.5 -&gt; 3</a:t>
            </a:r>
          </a:p>
          <a:p>
            <a:r>
              <a:rPr lang="en-US" sz="3200" b="1">
                <a:latin typeface="Consolas" panose="020B0609020204030204" pitchFamily="49" charset="0"/>
              </a:rPr>
              <a:t>4.0 -&gt; 2</a:t>
            </a:r>
          </a:p>
          <a:p>
            <a:r>
              <a:rPr lang="en-US" sz="3200" b="1">
                <a:latin typeface="Consolas" panose="020B0609020204030204" pitchFamily="49" charset="0"/>
              </a:rPr>
              <a:t>3.0 -&gt; 4</a:t>
            </a:r>
          </a:p>
          <a:p>
            <a:r>
              <a:rPr lang="en-US" sz="3200" b="1">
                <a:latin typeface="Consolas" panose="020B0609020204030204" pitchFamily="49" charset="0"/>
              </a:rPr>
              <a:t>-5.5 -&gt; 1</a:t>
            </a:r>
            <a:endParaRPr 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8BD4E-9BA4-42AE-BC86-05551DDA4B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AC6757-91C6-47B3-8D14-4387636CB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</a:t>
            </a:r>
            <a:r>
              <a:rPr lang="en-US"/>
              <a:t>: Count Real Numbers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B02E2B-F3B9-4F29-BA74-95E56CC08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06430"/>
            <a:ext cx="112014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&lt;Double, Integer&gt; result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LinkedHashMap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(Double number : input)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(!result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.containsKey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result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(number, 1);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else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result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(number, result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.get(number)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+ 1);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(Double key : result.keySet())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+ " -&gt; "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result.get(key)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F0AF9-7217-49F4-A7EF-E1287E654B8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5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8E088-9168-4A76-8F86-BBE4798B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TreeMap&lt;K, V&gt;</a:t>
            </a:r>
            <a:r>
              <a:rPr lang="en-US" dirty="0"/>
              <a:t> – put()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4BFED-75B1-4A2D-8C17-122212A0F2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E92D0-8C6F-4413-A1EB-7234DAA12217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Tree Map&lt;String, String&gt;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851C116-2E9D-49C7-8272-68567E0D74A0}"/>
              </a:ext>
            </a:extLst>
          </p:cNvPr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7735AD3-E8F4-47CA-AEBD-65B459B7AFC0}"/>
              </a:ext>
            </a:extLst>
          </p:cNvPr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C648AB-9DED-4101-BEB5-BC4A4CE396C0}"/>
              </a:ext>
            </a:extLst>
          </p:cNvPr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1753988-DABC-4210-9BAF-5345C949B166}"/>
              </a:ext>
            </a:extLst>
          </p:cNvPr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3D206F3-2F4B-4D7D-804E-387D522B93BF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7FDB2E3-EA2C-4CD3-8EE9-994D8EFCEA3A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BD7D66-7890-407A-81E7-631369DD5468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3BF911-1F1E-4241-A6F2-672600F9DB6A}"/>
              </a:ext>
            </a:extLst>
          </p:cNvPr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C71B451-E32B-4E74-890A-25B53EB11312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B0AA639-DA07-4B46-A3AB-CE5437F31CDF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7B93890-BC53-462B-80F0-0BC9B89175E8}"/>
              </a:ext>
            </a:extLst>
          </p:cNvPr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A1FB74C-9E46-459E-BC50-8E7DA3AED71E}"/>
              </a:ext>
            </a:extLst>
          </p:cNvPr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BF905AF-1754-445B-AAC7-2549929EF994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09F5DB7-74BF-40D4-884A-B3CAF0DC4BCA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2B18F97-B5DE-4F84-A675-B74ACD170AEE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D9956340-A462-4614-83DE-8D56DD024455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812F2C7-A18E-4B2A-A8A8-2F658BDBBF5F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E72463-4E4E-4401-9357-9A303A801F46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4DE2A8-72A6-4D91-8505-0FB461A370A6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200F5AE-345F-4F9F-AF4B-9293E24EA91A}"/>
              </a:ext>
            </a:extLst>
          </p:cNvPr>
          <p:cNvSpPr txBox="1">
            <a:spLocks/>
          </p:cNvSpPr>
          <p:nvPr/>
        </p:nvSpPr>
        <p:spPr>
          <a:xfrm>
            <a:off x="304800" y="216408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FFE6E97-D480-49BA-82BA-B2ADFBEA4C36}"/>
              </a:ext>
            </a:extLst>
          </p:cNvPr>
          <p:cNvSpPr txBox="1">
            <a:spLocks/>
          </p:cNvSpPr>
          <p:nvPr/>
        </p:nvSpPr>
        <p:spPr>
          <a:xfrm>
            <a:off x="2286000" y="216408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5C20035-1E11-49E0-9F6E-D7240E07F4F8}"/>
              </a:ext>
            </a:extLst>
          </p:cNvPr>
          <p:cNvSpPr txBox="1">
            <a:spLocks/>
          </p:cNvSpPr>
          <p:nvPr/>
        </p:nvSpPr>
        <p:spPr>
          <a:xfrm>
            <a:off x="7604013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144614BC-E79C-43CC-8C53-6D68DF927C14}"/>
              </a:ext>
            </a:extLst>
          </p:cNvPr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D4507227-D3B3-47F6-AC90-0D55335647A9}"/>
              </a:ext>
            </a:extLst>
          </p:cNvPr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E7F22A-27D9-463D-BB42-313F99EF3442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</p:txBody>
      </p:sp>
    </p:spTree>
    <p:extLst>
      <p:ext uri="{BB962C8B-B14F-4D97-AF65-F5344CB8AC3E}">
        <p14:creationId xmlns:p14="http://schemas.microsoft.com/office/powerpoint/2010/main" val="330279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4.44444E-6 L 0.60016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9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8" grpId="2" animBg="1"/>
      <p:bldP spid="30" grpId="0" animBg="1"/>
      <p:bldP spid="30" grpId="1" animBg="1"/>
      <p:bldP spid="30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05A45-4AB3-465E-BCEF-4A07133AF6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4FC13-AF59-4CD9-87E3-25B769BB9B4A}"/>
              </a:ext>
            </a:extLst>
          </p:cNvPr>
          <p:cNvSpPr txBox="1">
            <a:spLocks/>
          </p:cNvSpPr>
          <p:nvPr/>
        </p:nvSpPr>
        <p:spPr>
          <a:xfrm>
            <a:off x="190403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Write a program that:</a:t>
            </a:r>
          </a:p>
          <a:p>
            <a:pPr lvl="1"/>
            <a:r>
              <a:rPr lang="en-US" sz="3000" dirty="0"/>
              <a:t>Read list of students and their score for some courses</a:t>
            </a:r>
          </a:p>
          <a:p>
            <a:pPr lvl="1"/>
            <a:r>
              <a:rPr lang="en-US" sz="3000" dirty="0"/>
              <a:t>Print on console sorted list with average score for each student </a:t>
            </a:r>
          </a:p>
        </p:txBody>
      </p:sp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1995C020-BA4C-444A-8592-EF071B589917}"/>
              </a:ext>
            </a:extLst>
          </p:cNvPr>
          <p:cNvSpPr/>
          <p:nvPr/>
        </p:nvSpPr>
        <p:spPr>
          <a:xfrm>
            <a:off x="477524" y="3347795"/>
            <a:ext cx="6025279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38443622-0F54-4B5B-9BFB-83398AB62FE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76243" y="3574180"/>
          <a:ext cx="5627843" cy="2153840"/>
        </p:xfrm>
        <a:graphic>
          <a:graphicData uri="http://schemas.openxmlformats.org/drawingml/2006/table">
            <a:tbl>
              <a:tblPr/>
              <a:tblGrid>
                <a:gridCol w="161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 Advanced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2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OOP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04AAD7D3-EFAD-4F46-9A63-B1F77D6D750F}"/>
              </a:ext>
            </a:extLst>
          </p:cNvPr>
          <p:cNvSpPr/>
          <p:nvPr/>
        </p:nvSpPr>
        <p:spPr>
          <a:xfrm>
            <a:off x="7451708" y="3347795"/>
            <a:ext cx="4123448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759042D6-E3AA-44B3-A2DF-80E4E632C759}"/>
              </a:ext>
            </a:extLst>
          </p:cNvPr>
          <p:cNvSpPr/>
          <p:nvPr/>
        </p:nvSpPr>
        <p:spPr>
          <a:xfrm>
            <a:off x="6634475" y="4343400"/>
            <a:ext cx="685561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9A210B5-5FF0-4C51-AA82-9049336F4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Academy Graduation</a:t>
            </a:r>
            <a:endParaRPr lang="bg-BG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C36152A-3932-4632-9244-2D628156E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19551"/>
              </p:ext>
            </p:extLst>
          </p:nvPr>
        </p:nvGraphicFramePr>
        <p:xfrm>
          <a:off x="7657598" y="3567658"/>
          <a:ext cx="3698275" cy="2166884"/>
        </p:xfrm>
        <a:graphic>
          <a:graphicData uri="http://schemas.openxmlformats.org/drawingml/2006/table">
            <a:tbl>
              <a:tblPr/>
              <a:tblGrid>
                <a:gridCol w="156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8FB7F6-39CD-460D-8545-BDFA0AF2829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5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8B7EF-96B8-4F15-A25B-E1246D4008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8EB510-69F5-4979-AB3D-8F126F359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Academy Graduation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27439D-2C71-4A6C-B472-6D62CC0A6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60264"/>
            <a:ext cx="10972800" cy="48936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TreeMap &lt;String,Double[]&gt;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graduationList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TreeMap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i = 0; i &lt; numberOfStudents; i++)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scanner.nextLine();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String[] scoresStrings = scanner.nextLine().split(" ");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Double[]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scores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Double[scoresStrings.length];</a:t>
            </a:r>
          </a:p>
          <a:p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j = 0; j &lt; scoresStrings.length; j++)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scores[j] = Double.parseDouble(scoresStrings[j]);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graduationList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.put(name, scores);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C85C7-9F0B-492B-8F61-C89D46CFFCF3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7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33714-0A6D-4058-986B-823E85E184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890831-7008-4999-9600-AF152339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sz="3100" noProof="1"/>
              <a:t>HashMap&lt;K, V&gt;, TreeMap&lt;K, V&gt;, LinkedHashMap&lt;K, V&gt;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AC8CF4-B9C0-46EC-BE83-DAC61892445D}"/>
              </a:ext>
            </a:extLst>
          </p:cNvPr>
          <p:cNvSpPr txBox="1">
            <a:spLocks/>
          </p:cNvSpPr>
          <p:nvPr/>
        </p:nvSpPr>
        <p:spPr>
          <a:xfrm>
            <a:off x="380999" y="1219200"/>
            <a:ext cx="11266504" cy="55022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ize()</a:t>
            </a:r>
            <a:r>
              <a:rPr lang="en-US" sz="3200" dirty="0"/>
              <a:t> – the number of key-value pairs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keySet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3200" dirty="0"/>
              <a:t>– a set of unique keys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3200" dirty="0"/>
              <a:t>– a collection of all values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Basic operations –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put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lear() 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Boolean </a:t>
            </a:r>
            <a:r>
              <a:rPr lang="en-US" sz="3200" noProof="1"/>
              <a:t>methods</a:t>
            </a:r>
            <a:r>
              <a:rPr lang="en-US" noProof="1"/>
              <a:t>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– checks if a key is present in the Map</a:t>
            </a:r>
            <a:endParaRPr lang="en-US" sz="3000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value is present in the Map</a:t>
            </a:r>
            <a:endParaRPr lang="en-US" noProof="1">
              <a:latin typeface="Calibri (Body)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8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/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 defTabSz="914126"/>
              <a:t>29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806" y="1724211"/>
            <a:ext cx="8065426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lnSpc>
                <a:spcPct val="100000"/>
              </a:lnSpc>
              <a:buClr>
                <a:schemeClr val="bg2"/>
              </a:buClr>
            </a:pPr>
            <a:r>
              <a:rPr lang="en-US" sz="3599" b="1">
                <a:solidFill>
                  <a:schemeClr val="bg1"/>
                </a:solidFill>
              </a:rPr>
              <a:t>HashSet&lt;E&gt;, TreeSet&lt;E&gt; </a:t>
            </a:r>
            <a:r>
              <a:rPr lang="en-US" sz="3599">
                <a:solidFill>
                  <a:srgbClr val="FFFFFF"/>
                </a:solidFill>
              </a:rPr>
              <a:t>and </a:t>
            </a:r>
            <a:br>
              <a:rPr lang="en-US" sz="3599">
                <a:solidFill>
                  <a:srgbClr val="FFFFFF"/>
                </a:solidFill>
              </a:rPr>
            </a:br>
            <a:r>
              <a:rPr lang="en-US" sz="3599" b="1">
                <a:solidFill>
                  <a:schemeClr val="bg1"/>
                </a:solidFill>
              </a:rPr>
              <a:t>LinkedHashSet&lt;E&gt;</a:t>
            </a:r>
            <a:r>
              <a:rPr lang="en-US" sz="3599">
                <a:solidFill>
                  <a:srgbClr val="FFFFFF"/>
                </a:solidFill>
              </a:rPr>
              <a:t> hold unique </a:t>
            </a:r>
            <a:br>
              <a:rPr lang="en-US" sz="3599">
                <a:solidFill>
                  <a:srgbClr val="FFFFFF"/>
                </a:solidFill>
              </a:rPr>
            </a:br>
            <a:r>
              <a:rPr lang="en-US" sz="3599">
                <a:solidFill>
                  <a:srgbClr val="FFFFFF"/>
                </a:solidFill>
              </a:rPr>
              <a:t>elements and are very fast</a:t>
            </a:r>
          </a:p>
          <a:p>
            <a:pPr marL="456778" indent="-456778" defTabSz="1218072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599" b="1">
                <a:solidFill>
                  <a:schemeClr val="bg1"/>
                </a:solidFill>
              </a:rPr>
              <a:t>HashMap&lt;K, V&gt;, TreeMap&lt;K, V&gt; </a:t>
            </a:r>
            <a:r>
              <a:rPr lang="en-US" sz="3599">
                <a:solidFill>
                  <a:srgbClr val="FFFFFF"/>
                </a:solidFill>
              </a:rPr>
              <a:t>and</a:t>
            </a:r>
            <a:br>
              <a:rPr lang="en-US" sz="3599">
                <a:solidFill>
                  <a:srgbClr val="FFFFFF"/>
                </a:solidFill>
              </a:rPr>
            </a:br>
            <a:r>
              <a:rPr lang="en-US" sz="3599" b="1">
                <a:solidFill>
                  <a:schemeClr val="bg1"/>
                </a:solidFill>
              </a:rPr>
              <a:t>LinkedHashMap&lt;K, V&gt;</a:t>
            </a:r>
            <a:r>
              <a:rPr lang="en-US" sz="3599">
                <a:solidFill>
                  <a:srgbClr val="FFFFFF"/>
                </a:solidFill>
              </a:rPr>
              <a:t> are an </a:t>
            </a:r>
            <a:br>
              <a:rPr lang="en-US" sz="3599">
                <a:solidFill>
                  <a:srgbClr val="FFFFFF"/>
                </a:solidFill>
              </a:rPr>
            </a:br>
            <a:r>
              <a:rPr lang="en-US" sz="3599">
                <a:solidFill>
                  <a:srgbClr val="FFFFFF"/>
                </a:solidFill>
              </a:rPr>
              <a:t>associative arrays where a value is</a:t>
            </a:r>
            <a:br>
              <a:rPr lang="en-US" sz="3599">
                <a:solidFill>
                  <a:srgbClr val="FFFFFF"/>
                </a:solidFill>
              </a:rPr>
            </a:br>
            <a:r>
              <a:rPr lang="en-US" sz="3599">
                <a:solidFill>
                  <a:srgbClr val="FFFFFF"/>
                </a:solidFill>
              </a:rPr>
              <a:t>accessed by its key</a:t>
            </a:r>
          </a:p>
          <a:p>
            <a:pPr marL="456778" indent="-456778" defTabSz="1218072">
              <a:lnSpc>
                <a:spcPct val="100000"/>
              </a:lnSpc>
              <a:spcBef>
                <a:spcPts val="1200"/>
              </a:spcBef>
            </a:pPr>
            <a:endParaRPr lang="en-US" sz="3599" dirty="0">
              <a:solidFill>
                <a:srgbClr val="FFFFFF"/>
              </a:solidFill>
              <a:latin typeface="Calibri"/>
            </a:endParaRPr>
          </a:p>
          <a:p>
            <a:pPr marL="456778" indent="-456778" defTabSz="1218072">
              <a:lnSpc>
                <a:spcPct val="100000"/>
              </a:lnSpc>
            </a:pPr>
            <a:endParaRPr lang="en-US" sz="3199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23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946134E-CC2C-464F-8D5D-DDF5239655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https://softuni.bg/modules/59/java-advanced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288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F1B6C0-79BD-4DC9-9A85-7AF4C294D897}"/>
              </a:ext>
            </a:extLst>
          </p:cNvPr>
          <p:cNvSpPr txBox="1">
            <a:spLocks/>
          </p:cNvSpPr>
          <p:nvPr/>
        </p:nvSpPr>
        <p:spPr>
          <a:xfrm>
            <a:off x="1524000" y="500108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r>
              <a:rPr lang="en-US" sz="6600" dirty="0"/>
              <a:t>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500DF-B43B-4CD1-B552-D89ED36CF667}"/>
              </a:ext>
            </a:extLst>
          </p:cNvPr>
          <p:cNvSpPr/>
          <p:nvPr/>
        </p:nvSpPr>
        <p:spPr>
          <a:xfrm>
            <a:off x="1066801" y="5821681"/>
            <a:ext cx="10791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sz="3600" b="1" noProof="1">
                <a:cs typeface="Consolas" panose="020B0609020204030204" pitchFamily="49" charset="0"/>
              </a:rPr>
              <a:t>,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and LinkedHashSet&lt;E&gt;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603A2B-54A9-454A-AB9C-AC19E3A27287}"/>
              </a:ext>
            </a:extLst>
          </p:cNvPr>
          <p:cNvGrpSpPr/>
          <p:nvPr/>
        </p:nvGrpSpPr>
        <p:grpSpPr>
          <a:xfrm>
            <a:off x="4495800" y="1600200"/>
            <a:ext cx="3200400" cy="1905000"/>
            <a:chOff x="3351212" y="1981200"/>
            <a:chExt cx="5486400" cy="2895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6E33EAA-5FB4-4BE9-A9ED-8D6600D1CB8B}"/>
                </a:ext>
              </a:extLst>
            </p:cNvPr>
            <p:cNvSpPr/>
            <p:nvPr/>
          </p:nvSpPr>
          <p:spPr>
            <a:xfrm>
              <a:off x="3351212" y="1998800"/>
              <a:ext cx="3276600" cy="28780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3</a:t>
              </a:r>
              <a:r>
                <a:rPr lang="bg-BG" sz="2800" dirty="0"/>
                <a:t> </a:t>
              </a:r>
              <a:endParaRPr lang="en-US" sz="2800" dirty="0"/>
            </a:p>
            <a:p>
              <a:pPr algn="r"/>
              <a:r>
                <a:rPr lang="bg-BG" sz="2800" dirty="0"/>
                <a:t>  </a:t>
              </a:r>
              <a:endParaRPr lang="en-US" sz="2800" dirty="0"/>
            </a:p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7</a:t>
              </a:r>
              <a:endParaRPr lang="en-US" sz="2800" dirty="0">
                <a:solidFill>
                  <a:schemeClr val="bg2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32958D-2E9A-4DD3-9872-552382D826CB}"/>
                </a:ext>
              </a:extLst>
            </p:cNvPr>
            <p:cNvSpPr/>
            <p:nvPr/>
          </p:nvSpPr>
          <p:spPr>
            <a:xfrm>
              <a:off x="5561012" y="1981200"/>
              <a:ext cx="3276600" cy="28780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-3 </a:t>
              </a:r>
              <a:endParaRPr lang="en-US" sz="2800" dirty="0">
                <a:solidFill>
                  <a:schemeClr val="bg2"/>
                </a:solidFill>
              </a:endParaRPr>
            </a:p>
            <a:p>
              <a:r>
                <a:rPr lang="bg-BG" sz="2800" dirty="0">
                  <a:solidFill>
                    <a:schemeClr val="bg2"/>
                  </a:solidFill>
                </a:rPr>
                <a:t>5</a:t>
              </a:r>
            </a:p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46</a:t>
              </a:r>
              <a:endParaRPr lang="en-US" sz="28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set </a:t>
            </a:r>
            <a:r>
              <a:rPr lang="en-US"/>
              <a:t>keeps unique </a:t>
            </a:r>
            <a:r>
              <a:rPr lang="en-US" dirty="0"/>
              <a:t>elements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Provides methods for </a:t>
            </a:r>
            <a:r>
              <a:rPr lang="en-US" b="1" dirty="0">
                <a:solidFill>
                  <a:schemeClr val="bg1"/>
                </a:solidFill>
              </a:rPr>
              <a:t>adding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searching</a:t>
            </a:r>
            <a:r>
              <a:rPr lang="en-US" dirty="0"/>
              <a:t> elements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Offers very fast performance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Types:</a:t>
            </a:r>
          </a:p>
          <a:p>
            <a:pPr marL="1371029" lvl="2" indent="-457200"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marL="1980248" lvl="2" indent="-457200">
              <a:buClr>
                <a:schemeClr val="tx1"/>
              </a:buClr>
            </a:pPr>
            <a:r>
              <a:rPr lang="en-US" dirty="0"/>
              <a:t>The elements are randomly ordered</a:t>
            </a:r>
          </a:p>
          <a:p>
            <a:pPr marL="1371029" lvl="2" indent="-457200"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1980248" lvl="2" indent="-457200">
              <a:buClr>
                <a:schemeClr val="tx1"/>
              </a:buClr>
            </a:pPr>
            <a:r>
              <a:rPr lang="en-US" dirty="0"/>
              <a:t>The elements are ordered incrementally</a:t>
            </a:r>
          </a:p>
          <a:p>
            <a:pPr marL="1371029" lvl="2" indent="-457200"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</a:p>
          <a:p>
            <a:pPr marL="1980248" lvl="2" indent="-457200">
              <a:buClr>
                <a:schemeClr val="tx1"/>
              </a:buClr>
            </a:pPr>
            <a:r>
              <a:rPr lang="en-US" dirty="0"/>
              <a:t>The order of appearance is preserved</a:t>
            </a:r>
            <a:endParaRPr lang="en-US" noProof="1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Java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BF7E13-3793-4941-9A53-9E845447F5D5}"/>
              </a:ext>
            </a:extLst>
          </p:cNvPr>
          <p:cNvSpPr txBox="1">
            <a:spLocks/>
          </p:cNvSpPr>
          <p:nvPr/>
        </p:nvSpPr>
        <p:spPr>
          <a:xfrm>
            <a:off x="198303" y="137160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Initialization: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For easy reading you can use diamond inference syntax:</a:t>
            </a:r>
          </a:p>
          <a:p>
            <a:pPr marL="609219" lvl="1" indent="0">
              <a:buNone/>
            </a:pPr>
            <a:endParaRPr lang="en-US" sz="3398" dirty="0"/>
          </a:p>
          <a:p>
            <a:pPr>
              <a:lnSpc>
                <a:spcPct val="100000"/>
              </a:lnSpc>
            </a:pPr>
            <a:r>
              <a:rPr lang="en-US" sz="3100" b="1" dirty="0">
                <a:latin typeface="Consolas" panose="020B0609020204030204" pitchFamily="49" charset="0"/>
              </a:rPr>
              <a:t>.size()</a:t>
            </a:r>
          </a:p>
          <a:p>
            <a:pPr>
              <a:lnSpc>
                <a:spcPct val="100000"/>
              </a:lnSpc>
            </a:pPr>
            <a:r>
              <a:rPr lang="en-US" sz="3100" b="1" dirty="0">
                <a:latin typeface="Consolas" panose="020B0609020204030204" pitchFamily="49" charset="0"/>
              </a:rPr>
              <a:t>.isEmpty()</a:t>
            </a:r>
          </a:p>
          <a:p>
            <a:pPr>
              <a:lnSpc>
                <a:spcPct val="100000"/>
              </a:lnSpc>
            </a:pPr>
            <a:endParaRPr lang="en-US" sz="31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1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CA2E8DD-8FB4-4CE6-846F-A968ADDF43D3}"/>
              </a:ext>
            </a:extLst>
          </p:cNvPr>
          <p:cNvSpPr txBox="1">
            <a:spLocks/>
          </p:cNvSpPr>
          <p:nvPr/>
        </p:nvSpPr>
        <p:spPr>
          <a:xfrm>
            <a:off x="762001" y="1981201"/>
            <a:ext cx="7924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HashSet&lt;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hash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HashSet&lt;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AC36CDE-C718-47BB-9C37-CA397A0D184A}"/>
              </a:ext>
            </a:extLst>
          </p:cNvPr>
          <p:cNvSpPr txBox="1">
            <a:spLocks/>
          </p:cNvSpPr>
          <p:nvPr/>
        </p:nvSpPr>
        <p:spPr>
          <a:xfrm>
            <a:off x="762000" y="3352801"/>
            <a:ext cx="7924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TreeSet&lt;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tree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TreeSet&lt;&gt;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35B09E5-F1DE-4AF1-8225-7B5AC0E610B3}"/>
              </a:ext>
            </a:extLst>
          </p:cNvPr>
          <p:cNvSpPr txBox="1">
            <a:spLocks/>
          </p:cNvSpPr>
          <p:nvPr/>
        </p:nvSpPr>
        <p:spPr>
          <a:xfrm>
            <a:off x="761999" y="5225513"/>
            <a:ext cx="79247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HashSet&lt;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hash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HashSet</a:t>
            </a:r>
            <a:r>
              <a:rPr lang="en-US" sz="2400" dirty="0">
                <a:solidFill>
                  <a:schemeClr val="bg1"/>
                </a:solidFill>
                <a:effectLst/>
              </a:rPr>
              <a:t>&lt;&gt;();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System.out.println(hash</a:t>
            </a:r>
            <a:r>
              <a:rPr lang="en-US" sz="2400" dirty="0">
                <a:solidFill>
                  <a:schemeClr val="tx1"/>
                </a:solidFill>
                <a:effectLst/>
              </a:rPr>
              <a:t>.size()</a:t>
            </a:r>
            <a:r>
              <a:rPr lang="en-US" sz="2400" dirty="0">
                <a:solidFill>
                  <a:schemeClr val="bg1"/>
                </a:solidFill>
                <a:effectLst/>
              </a:rPr>
              <a:t>);</a:t>
            </a:r>
            <a:r>
              <a:rPr lang="en-US" sz="2400" dirty="0">
                <a:effectLst/>
              </a:rPr>
              <a:t>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0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System.out.println(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hash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.isEmpty</a:t>
            </a:r>
            <a:r>
              <a:rPr lang="en-US" sz="2400" dirty="0">
                <a:solidFill>
                  <a:schemeClr val="tx1"/>
                </a:solidFill>
                <a:effectLst/>
              </a:rPr>
              <a:t>()</a:t>
            </a:r>
            <a:r>
              <a:rPr lang="en-US" sz="2400" dirty="0">
                <a:solidFill>
                  <a:schemeClr val="bg1"/>
                </a:solidFill>
                <a:effectLst/>
              </a:rPr>
              <a:t>);</a:t>
            </a:r>
            <a:r>
              <a:rPr lang="en-US" sz="2400" dirty="0">
                <a:solidFill>
                  <a:srgbClr val="F3BE60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30234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8D6BFC-99DB-4B2E-887A-030F0062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685CA-BC79-40F5-B2AE-A38FC5C543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50EDB-845C-414F-832C-95EEDB82B48C}"/>
              </a:ext>
            </a:extLst>
          </p:cNvPr>
          <p:cNvSpPr txBox="1"/>
          <p:nvPr/>
        </p:nvSpPr>
        <p:spPr>
          <a:xfrm>
            <a:off x="7924802" y="173927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4E33DBA-082C-42B7-94F1-50B85F210F17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028D96B-1B3C-47AE-AF5B-81FD79B42DB3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AD7F2C-31E7-418F-AD43-A8ACA647E28E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B35F58A-9F48-4DB7-97E0-6B94A5E03A7E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E42DCD-7FC0-49EB-8168-4823A15C2A10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8A09EED-A5FE-4390-8BFB-F9E6F302FDF3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70613A5-A67D-4F73-B20A-FFBE1BC23577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F1B5C91-7D54-4B78-9EE1-D22B47DF3E0F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96E6A37-957B-4D0F-AC3A-ECD7E5F31E58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52B8C6C-51A1-4743-89B1-2964B337E33E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6616031-2446-4ED8-88D4-7EF8604A2B61}"/>
              </a:ext>
            </a:extLst>
          </p:cNvPr>
          <p:cNvSpPr txBox="1">
            <a:spLocks/>
          </p:cNvSpPr>
          <p:nvPr/>
        </p:nvSpPr>
        <p:spPr>
          <a:xfrm>
            <a:off x="770570" y="239470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152713F-1EA1-4080-9C81-3137FC02F0E3}"/>
              </a:ext>
            </a:extLst>
          </p:cNvPr>
          <p:cNvSpPr txBox="1">
            <a:spLocks/>
          </p:cNvSpPr>
          <p:nvPr/>
        </p:nvSpPr>
        <p:spPr>
          <a:xfrm>
            <a:off x="770572" y="451673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FBBD118-8E1A-4B06-B7BF-894EB3A89A2D}"/>
              </a:ext>
            </a:extLst>
          </p:cNvPr>
          <p:cNvSpPr txBox="1">
            <a:spLocks/>
          </p:cNvSpPr>
          <p:nvPr/>
        </p:nvSpPr>
        <p:spPr>
          <a:xfrm>
            <a:off x="770570" y="345864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878A8D-B1A2-48E5-815A-BF6AA736FA0B}"/>
              </a:ext>
            </a:extLst>
          </p:cNvPr>
          <p:cNvSpPr txBox="1"/>
          <p:nvPr/>
        </p:nvSpPr>
        <p:spPr>
          <a:xfrm>
            <a:off x="4367212" y="2995913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C3C0AD0-D85E-4C75-B65F-2BD3F5741F75}"/>
              </a:ext>
            </a:extLst>
          </p:cNvPr>
          <p:cNvSpPr txBox="1">
            <a:spLocks/>
          </p:cNvSpPr>
          <p:nvPr/>
        </p:nvSpPr>
        <p:spPr>
          <a:xfrm>
            <a:off x="7924801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1859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17 -0.13657 L 0.587 0.130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384 L 0.587 0.106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52" y="-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783EE8-BC41-4359-9668-E0BA6583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167E4-EB1B-4BCE-B2D6-E0AA36EDF9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F1F56CA-D84C-4E01-BE7C-98BD70439AA1}"/>
              </a:ext>
            </a:extLst>
          </p:cNvPr>
          <p:cNvSpPr txBox="1">
            <a:spLocks/>
          </p:cNvSpPr>
          <p:nvPr/>
        </p:nvSpPr>
        <p:spPr>
          <a:xfrm>
            <a:off x="7924801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F4F122-FDF7-4140-8D29-347DC54F0664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B5BF194-EA69-4B70-A8AE-9A3D3922B929}"/>
              </a:ext>
            </a:extLst>
          </p:cNvPr>
          <p:cNvSpPr txBox="1">
            <a:spLocks/>
          </p:cNvSpPr>
          <p:nvPr/>
        </p:nvSpPr>
        <p:spPr>
          <a:xfrm>
            <a:off x="7924801" y="2209801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519A8-4CEB-4515-B974-91064AB9D894}"/>
              </a:ext>
            </a:extLst>
          </p:cNvPr>
          <p:cNvSpPr txBox="1"/>
          <p:nvPr/>
        </p:nvSpPr>
        <p:spPr>
          <a:xfrm>
            <a:off x="7924802" y="157811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DDAC1AA-A6F4-468B-BBDA-C233E19D260D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EE28D5C-A642-4CF9-99B9-05301259DD77}"/>
              </a:ext>
            </a:extLst>
          </p:cNvPr>
          <p:cNvSpPr txBox="1">
            <a:spLocks/>
          </p:cNvSpPr>
          <p:nvPr/>
        </p:nvSpPr>
        <p:spPr>
          <a:xfrm>
            <a:off x="7924802" y="3124201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  <a:endParaRPr lang="en-US" b="1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FE04334-65E3-4E06-B1F3-871B3D44B03B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B7C39F1-B8CC-4258-8DCE-A31A0CAF0901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56143C3-7AE7-4783-95F2-AC81BAD3DF4E}"/>
              </a:ext>
            </a:extLst>
          </p:cNvPr>
          <p:cNvSpPr txBox="1">
            <a:spLocks/>
          </p:cNvSpPr>
          <p:nvPr/>
        </p:nvSpPr>
        <p:spPr>
          <a:xfrm>
            <a:off x="7924801" y="541874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81EC8-64E4-40D0-BED6-243340C577F9}"/>
              </a:ext>
            </a:extLst>
          </p:cNvPr>
          <p:cNvSpPr txBox="1"/>
          <p:nvPr/>
        </p:nvSpPr>
        <p:spPr>
          <a:xfrm>
            <a:off x="4267201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2053ADD-1E88-47C8-9643-D4F52385C8E7}"/>
              </a:ext>
            </a:extLst>
          </p:cNvPr>
          <p:cNvSpPr txBox="1">
            <a:spLocks/>
          </p:cNvSpPr>
          <p:nvPr/>
        </p:nvSpPr>
        <p:spPr>
          <a:xfrm>
            <a:off x="7924801" y="403032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C81B4D9-01EB-4F26-A5C1-79D2768410BC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AEF9EEC-27EC-4DEF-9B09-519C135BFD21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2724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7" grpId="2" animBg="1"/>
      <p:bldP spid="17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4AE0D-D0D1-440B-B5CF-75C464D1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61308-1BDE-45B3-BE3A-4EA1F9CAFD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2C0ED493-3B4D-4165-944B-95664B28D9E0}"/>
              </a:ext>
            </a:extLst>
          </p:cNvPr>
          <p:cNvSpPr txBox="1">
            <a:spLocks/>
          </p:cNvSpPr>
          <p:nvPr/>
        </p:nvSpPr>
        <p:spPr>
          <a:xfrm>
            <a:off x="761998" y="239837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F0F02-9A2A-4572-9245-94B3DD528F9A}"/>
              </a:ext>
            </a:extLst>
          </p:cNvPr>
          <p:cNvSpPr txBox="1"/>
          <p:nvPr/>
        </p:nvSpPr>
        <p:spPr>
          <a:xfrm>
            <a:off x="7924802" y="157811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TreeSet&lt;String&gt;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3538BF2E-8AEE-4AA3-9C15-626EB15917B5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3BDAD3-AAAA-41E8-A35A-2475E05FF03B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305FC35-4042-41A2-A0AD-200EAB771FAC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C891419-0058-4BFB-B7DC-A614EB764E8E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41A854E-D88E-47B2-BA1E-D3F6C8B7C1E7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186CB6F-36DF-4260-8FFC-DD86CEFE968E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89F959E-F635-49A7-8AA5-5C32B3F04933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A2881E-306A-466D-9F54-B0FB17945B5D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D40F596-32EF-4A63-8E03-CE3F4DE7EE95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95043AE-1701-4C2F-97CB-861C7EAC68C2}"/>
              </a:ext>
            </a:extLst>
          </p:cNvPr>
          <p:cNvSpPr txBox="1">
            <a:spLocks/>
          </p:cNvSpPr>
          <p:nvPr/>
        </p:nvSpPr>
        <p:spPr>
          <a:xfrm>
            <a:off x="762000" y="45204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2123468-5C07-41EA-BC86-24B78E0A616D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6FE3B2-2B60-4478-A316-04CB20AD0197}"/>
              </a:ext>
            </a:extLst>
          </p:cNvPr>
          <p:cNvSpPr txBox="1"/>
          <p:nvPr/>
        </p:nvSpPr>
        <p:spPr>
          <a:xfrm>
            <a:off x="4419601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r>
              <a:rPr lang="en-US" sz="2000" b="1" dirty="0"/>
              <a:t>Add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9C41947-F9AB-4E07-AFE3-C6278AD3462A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88155C7-A886-4EE1-9B27-6DE3B661EEA9}"/>
              </a:ext>
            </a:extLst>
          </p:cNvPr>
          <p:cNvSpPr txBox="1">
            <a:spLocks/>
          </p:cNvSpPr>
          <p:nvPr/>
        </p:nvSpPr>
        <p:spPr>
          <a:xfrm>
            <a:off x="7924802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7836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30007 0.033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0.03379 L 0.58765 -0.1828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30007 0.1888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0.1875 L 0.58765 0.10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30007 -0.1203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-0.12222 L 0.58765 -0.269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1460</TotalTime>
  <Words>1676</Words>
  <Application>Microsoft Office PowerPoint</Application>
  <PresentationFormat>Widescreen</PresentationFormat>
  <Paragraphs>371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Arial</vt:lpstr>
      <vt:lpstr>Calibri</vt:lpstr>
      <vt:lpstr>Calibri (Body)</vt:lpstr>
      <vt:lpstr>Consolas</vt:lpstr>
      <vt:lpstr>Wingdings</vt:lpstr>
      <vt:lpstr>Wingdings 2</vt:lpstr>
      <vt:lpstr>SoftUni3_1</vt:lpstr>
      <vt:lpstr>Sets and Maps</vt:lpstr>
      <vt:lpstr>Table of Contents</vt:lpstr>
      <vt:lpstr>Have a Question?</vt:lpstr>
      <vt:lpstr>PowerPoint Presentation</vt:lpstr>
      <vt:lpstr>Sets in Java</vt:lpstr>
      <vt:lpstr>Methods</vt:lpstr>
      <vt:lpstr>HashSet&lt;E&gt; – add()</vt:lpstr>
      <vt:lpstr>HashSet&lt;E&gt; – remove()</vt:lpstr>
      <vt:lpstr>TreeSet&lt;E&gt; – add()</vt:lpstr>
      <vt:lpstr>LinkedHashSet&lt;E&gt; – add()</vt:lpstr>
      <vt:lpstr>Problem: Parking Lot</vt:lpstr>
      <vt:lpstr>Solution: Parking Lot</vt:lpstr>
      <vt:lpstr>Problem: SoftUni Party </vt:lpstr>
      <vt:lpstr>Solution: SoftUni Party </vt:lpstr>
      <vt:lpstr>Problem: "Voina" – Number Game</vt:lpstr>
      <vt:lpstr>Solution: "Voina" – Number Game</vt:lpstr>
      <vt:lpstr>PowerPoint Presentation</vt:lpstr>
      <vt:lpstr>Associative Arrays (Maps)</vt:lpstr>
      <vt:lpstr>Methods</vt:lpstr>
      <vt:lpstr>HashMap&lt;K, V&gt; – put()</vt:lpstr>
      <vt:lpstr>HashMap&lt;K, V&gt; – remove()</vt:lpstr>
      <vt:lpstr>Looping Through Maps - Example</vt:lpstr>
      <vt:lpstr>Problem: Count Real Numbers</vt:lpstr>
      <vt:lpstr>Solution: Count Real Numbers</vt:lpstr>
      <vt:lpstr>TreeMap&lt;K, V&gt; – put()</vt:lpstr>
      <vt:lpstr>Problem: Academy Graduation</vt:lpstr>
      <vt:lpstr>Solution: Academy Graduation</vt:lpstr>
      <vt:lpstr>HashMap&lt;K, V&gt;, TreeMap&lt;K, V&gt;, LinkedHashMap&lt;K, V&gt;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Base>https://softuni.bg/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Sets and Maps Advanced</dc:title>
  <dc:subject>Java Advanced Practical Training Course @ SoftUni</dc:subject>
  <dc:creator>Software University Foundation</dc:creator>
  <cp:keywords>Advanced, java, fundamentals, technology, Software University, SoftUni, programming, coding, software development, education, training, course</cp:keywords>
  <dc:description>Java Advanced Course @ Software University - https://softuni.bg/modules/59/java-advanced</dc:description>
  <cp:lastModifiedBy>Slavi Kapsalov</cp:lastModifiedBy>
  <cp:revision>132</cp:revision>
  <dcterms:created xsi:type="dcterms:W3CDTF">2018-12-05T19:36:48Z</dcterms:created>
  <dcterms:modified xsi:type="dcterms:W3CDTF">2019-05-21T06:57:06Z</dcterms:modified>
  <cp:category>programming;computer programming;software development;web development</cp:category>
</cp:coreProperties>
</file>