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492" r:id="rId4"/>
    <p:sldId id="353" r:id="rId5"/>
    <p:sldId id="493" r:id="rId6"/>
    <p:sldId id="495" r:id="rId7"/>
    <p:sldId id="500" r:id="rId8"/>
    <p:sldId id="541" r:id="rId9"/>
    <p:sldId id="539" r:id="rId10"/>
    <p:sldId id="496" r:id="rId11"/>
    <p:sldId id="503" r:id="rId12"/>
    <p:sldId id="543" r:id="rId13"/>
    <p:sldId id="544" r:id="rId14"/>
    <p:sldId id="545" r:id="rId15"/>
    <p:sldId id="549" r:id="rId16"/>
    <p:sldId id="548" r:id="rId17"/>
    <p:sldId id="550" r:id="rId18"/>
    <p:sldId id="497" r:id="rId19"/>
    <p:sldId id="506" r:id="rId20"/>
    <p:sldId id="517" r:id="rId21"/>
    <p:sldId id="518" r:id="rId22"/>
    <p:sldId id="519" r:id="rId23"/>
    <p:sldId id="533" r:id="rId24"/>
    <p:sldId id="534" r:id="rId25"/>
    <p:sldId id="528" r:id="rId26"/>
    <p:sldId id="529" r:id="rId27"/>
    <p:sldId id="530" r:id="rId28"/>
    <p:sldId id="499" r:id="rId29"/>
    <p:sldId id="538" r:id="rId30"/>
    <p:sldId id="512" r:id="rId31"/>
    <p:sldId id="537" r:id="rId32"/>
    <p:sldId id="536" r:id="rId33"/>
    <p:sldId id="531" r:id="rId34"/>
    <p:sldId id="524" r:id="rId35"/>
    <p:sldId id="525" r:id="rId36"/>
    <p:sldId id="526" r:id="rId37"/>
    <p:sldId id="532" r:id="rId38"/>
    <p:sldId id="551" r:id="rId39"/>
    <p:sldId id="552" r:id="rId40"/>
    <p:sldId id="553" r:id="rId41"/>
    <p:sldId id="405" r:id="rId42"/>
    <p:sldId id="4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HTML" id="{BC4A3995-4CED-4320-A673-95328C9C809D}">
          <p14:sldIdLst>
            <p14:sldId id="353"/>
            <p14:sldId id="493"/>
          </p14:sldIdLst>
        </p14:section>
        <p14:section name="Anatomy of an Еlement" id="{6E4BAEF2-9322-4A1F-8059-047521C722BF}">
          <p14:sldIdLst>
            <p14:sldId id="495"/>
            <p14:sldId id="500"/>
            <p14:sldId id="541"/>
            <p14:sldId id="539"/>
          </p14:sldIdLst>
        </p14:section>
        <p14:section name="Document anatomy" id="{0C8A47B5-1A38-4E11-A5FD-D1E0D66BD0FC}">
          <p14:sldIdLst>
            <p14:sldId id="496"/>
            <p14:sldId id="503"/>
            <p14:sldId id="543"/>
            <p14:sldId id="544"/>
            <p14:sldId id="545"/>
            <p14:sldId id="549"/>
            <p14:sldId id="548"/>
            <p14:sldId id="550"/>
          </p14:sldIdLst>
        </p14:section>
        <p14:section name="Formatting text" id="{68D9CE07-5522-4F98-8206-98910CF9DE08}">
          <p14:sldIdLst>
            <p14:sldId id="497"/>
            <p14:sldId id="506"/>
            <p14:sldId id="517"/>
            <p14:sldId id="518"/>
            <p14:sldId id="519"/>
            <p14:sldId id="533"/>
            <p14:sldId id="534"/>
          </p14:sldIdLst>
        </p14:section>
        <p14:section name="Attributes" id="{D78BBB7A-E431-4A57-86B0-284875170827}">
          <p14:sldIdLst>
            <p14:sldId id="528"/>
            <p14:sldId id="529"/>
            <p14:sldId id="530"/>
          </p14:sldIdLst>
        </p14:section>
        <p14:section name="Images, Link and Forms" id="{F4847CCA-06C8-4F24-BF6A-6A234DE11A2E}">
          <p14:sldIdLst>
            <p14:sldId id="499"/>
            <p14:sldId id="538"/>
            <p14:sldId id="512"/>
            <p14:sldId id="537"/>
            <p14:sldId id="536"/>
            <p14:sldId id="531"/>
          </p14:sldIdLst>
        </p14:section>
        <p14:section name="Nested and empty elements" id="{2E460A5C-4428-4EA8-A73C-A2B9389E98B2}">
          <p14:sldIdLst>
            <p14:sldId id="524"/>
            <p14:sldId id="525"/>
            <p14:sldId id="526"/>
          </p14:sldIdLst>
        </p14:section>
        <p14:section name="Conclusion" id="{10E03AB1-9AA8-4E86-9A64-D741901E50A2}">
          <p14:sldIdLst>
            <p14:sldId id="532"/>
            <p14:sldId id="551"/>
            <p14:sldId id="552"/>
            <p14:sldId id="55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5332" autoAdjust="0"/>
  </p:normalViewPr>
  <p:slideViewPr>
    <p:cSldViewPr snapToGrid="0" showGuides="1">
      <p:cViewPr varScale="1">
        <p:scale>
          <a:sx n="82" d="100"/>
          <a:sy n="82" d="100"/>
        </p:scale>
        <p:origin x="67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HTML (</a:t>
            </a:r>
            <a:r>
              <a:rPr lang="en-US" sz="1200" b="1" dirty="0">
                <a:solidFill>
                  <a:schemeClr val="bg1"/>
                </a:solidFill>
              </a:rPr>
              <a:t>H</a:t>
            </a:r>
            <a:r>
              <a:rPr lang="en-US" sz="1200" dirty="0"/>
              <a:t>ypertext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lang="en-US" sz="1200" dirty="0"/>
              <a:t>arkup </a:t>
            </a:r>
            <a:r>
              <a:rPr lang="en-US" sz="1200" b="1" dirty="0">
                <a:solidFill>
                  <a:schemeClr val="bg1"/>
                </a:solidFill>
              </a:rPr>
              <a:t>L</a:t>
            </a:r>
            <a:r>
              <a:rPr lang="en-US" sz="1200" dirty="0"/>
              <a:t>anguage) is the code used to build and display a web page and its content</a:t>
            </a:r>
          </a:p>
          <a:p>
            <a:endParaRPr lang="en-US" sz="1200" dirty="0"/>
          </a:p>
          <a:p>
            <a:r>
              <a:rPr lang="en-US" sz="1200" dirty="0"/>
              <a:t>Standard markup language for creating </a:t>
            </a:r>
            <a:r>
              <a:rPr lang="en-US" sz="1200" b="1" dirty="0">
                <a:solidFill>
                  <a:schemeClr val="bg1"/>
                </a:solidFill>
              </a:rPr>
              <a:t>web content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dirty="0"/>
              <a:t>It represents a </a:t>
            </a:r>
            <a:r>
              <a:rPr lang="en-US" sz="1200" b="1" dirty="0">
                <a:solidFill>
                  <a:schemeClr val="bg1"/>
                </a:solidFill>
              </a:rPr>
              <a:t>series of elements </a:t>
            </a:r>
            <a:r>
              <a:rPr lang="en-US" sz="1200" dirty="0"/>
              <a:t>that you use to</a:t>
            </a:r>
            <a:r>
              <a:rPr lang="en-US" sz="1200" baseline="0" dirty="0"/>
              <a:t> </a:t>
            </a:r>
            <a:r>
              <a:rPr lang="en-US" sz="1200" dirty="0"/>
              <a:t>surround (or wrap) different portions of content to make them look and act in a certain way</a:t>
            </a:r>
          </a:p>
          <a:p>
            <a:endParaRPr lang="en-US" sz="1200" dirty="0"/>
          </a:p>
          <a:p>
            <a:r>
              <a:rPr lang="en-US" sz="1200" dirty="0"/>
              <a:t>HTML </a:t>
            </a:r>
            <a:r>
              <a:rPr lang="en-US" sz="1200" b="1" dirty="0">
                <a:solidFill>
                  <a:schemeClr val="bg1"/>
                </a:solidFill>
              </a:rPr>
              <a:t>is not </a:t>
            </a:r>
            <a:r>
              <a:rPr lang="en-US" sz="1200" dirty="0"/>
              <a:t>a programming language - it is a </a:t>
            </a:r>
            <a:r>
              <a:rPr lang="en-US" sz="1200" b="1" dirty="0">
                <a:solidFill>
                  <a:schemeClr val="bg1"/>
                </a:solidFill>
              </a:rPr>
              <a:t>markup language</a:t>
            </a:r>
            <a:r>
              <a:rPr lang="en-US" sz="1200" dirty="0"/>
              <a:t> that is used to tell your browser how to display the pages you are visiting.</a:t>
            </a:r>
          </a:p>
          <a:p>
            <a:endParaRPr lang="en-US" sz="1200" dirty="0"/>
          </a:p>
          <a:p>
            <a:r>
              <a:rPr lang="en-US" sz="1200" dirty="0"/>
              <a:t>It’s just a </a:t>
            </a:r>
            <a:r>
              <a:rPr lang="en-US" sz="1200" b="1" dirty="0">
                <a:solidFill>
                  <a:schemeClr val="bg1"/>
                </a:solidFill>
              </a:rPr>
              <a:t>text</a:t>
            </a:r>
            <a:r>
              <a:rPr lang="en-US" sz="1200" dirty="0"/>
              <a:t> file with </a:t>
            </a:r>
            <a:r>
              <a:rPr lang="en-US" sz="1200" b="1" dirty="0">
                <a:solidFill>
                  <a:schemeClr val="bg1"/>
                </a:solidFill>
              </a:rPr>
              <a:t>.html </a:t>
            </a:r>
            <a:r>
              <a:rPr lang="en-US" sz="1200" dirty="0"/>
              <a:t>extension.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sz="1200" dirty="0"/>
              <a:t>The </a:t>
            </a:r>
            <a:r>
              <a:rPr lang="en-US" sz="1200" b="1" dirty="0">
                <a:solidFill>
                  <a:schemeClr val="bg1"/>
                </a:solidFill>
              </a:rPr>
              <a:t>metadata</a:t>
            </a:r>
            <a:r>
              <a:rPr lang="en-US" sz="1200" dirty="0"/>
              <a:t> is used by the browser to know how to load the page or reload it, from the search engines (keywords) or other web services. 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&lt;meta&gt; tags </a:t>
            </a:r>
            <a:r>
              <a:rPr lang="en-US" sz="1200" dirty="0"/>
              <a:t>are always in the </a:t>
            </a:r>
            <a:r>
              <a:rPr lang="en-US" sz="1200" b="1" dirty="0">
                <a:solidFill>
                  <a:schemeClr val="bg1"/>
                </a:solidFill>
              </a:rPr>
              <a:t>&lt;head&gt; </a:t>
            </a:r>
            <a:r>
              <a:rPr lang="en-US" sz="1200" dirty="0"/>
              <a:t>element.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1200" b="1" dirty="0">
                <a:solidFill>
                  <a:schemeClr val="bg1"/>
                </a:solidFill>
              </a:rPr>
              <a:t>Meta elements </a:t>
            </a:r>
            <a:r>
              <a:rPr lang="en-US" sz="1200" dirty="0"/>
              <a:t>are usually used to add a description to the page, keywords or character 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Head </a:t>
            </a:r>
            <a:r>
              <a:rPr lang="en-US" sz="1200" dirty="0"/>
              <a:t>is required and it should be used just once. </a:t>
            </a:r>
            <a:br>
              <a:rPr lang="en-US" sz="1200" dirty="0"/>
            </a:br>
            <a:r>
              <a:rPr lang="en-US" sz="1200" dirty="0"/>
              <a:t>It should start immediately after the </a:t>
            </a:r>
            <a:r>
              <a:rPr lang="en-US" sz="1200" b="1" dirty="0">
                <a:solidFill>
                  <a:schemeClr val="bg1"/>
                </a:solidFill>
              </a:rPr>
              <a:t>opening html tag    </a:t>
            </a:r>
            <a:r>
              <a:rPr lang="en-US" sz="1200" dirty="0"/>
              <a:t>and end before the opening </a:t>
            </a:r>
            <a:r>
              <a:rPr lang="en-US" sz="1200" b="1" dirty="0">
                <a:solidFill>
                  <a:schemeClr val="bg1"/>
                </a:solidFill>
              </a:rPr>
              <a:t>body tag</a:t>
            </a:r>
            <a:r>
              <a:rPr lang="en-US" sz="1200" dirty="0"/>
              <a:t>.</a:t>
            </a:r>
          </a:p>
          <a:p>
            <a:pPr marL="457200" indent="-457200">
              <a:buClr>
                <a:schemeClr val="tx1"/>
              </a:buClr>
            </a:pPr>
            <a:r>
              <a:rPr lang="en-US" sz="1200" b="1" dirty="0">
                <a:solidFill>
                  <a:schemeClr val="bg1"/>
                </a:solidFill>
              </a:rPr>
              <a:t>&lt;body&gt; tag</a:t>
            </a:r>
            <a:r>
              <a:rPr lang="en-US" sz="1200" dirty="0"/>
              <a:t> defines the main content of the HTML </a:t>
            </a:r>
            <a:br>
              <a:rPr lang="en-US" sz="1200" dirty="0"/>
            </a:br>
            <a:r>
              <a:rPr lang="en-US" sz="1200" dirty="0"/>
              <a:t>document or the section                                                         of the HTML document                                                that will be directly                                                       visible on your                                                                web page.</a:t>
            </a:r>
          </a:p>
          <a:p>
            <a:pPr marL="457200" indent="-457200">
              <a:buClr>
                <a:schemeClr val="tx1"/>
              </a:buClr>
            </a:pPr>
            <a:endParaRPr lang="en-US" sz="1200" dirty="0"/>
          </a:p>
          <a:p>
            <a:pPr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7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1163513"/>
            <a:ext cx="12191998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Hypertext Markup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Autofit/>
          </a:bodyPr>
          <a:lstStyle/>
          <a:p>
            <a:r>
              <a:rPr lang="en-US" sz="5500" dirty="0"/>
              <a:t>HTML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92880"/>
            <a:ext cx="2951518" cy="429276"/>
          </a:xfrm>
        </p:spPr>
        <p:txBody>
          <a:bodyPr/>
          <a:lstStyle/>
          <a:p>
            <a:r>
              <a:rPr lang="en-US" sz="23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37231"/>
            <a:ext cx="2951518" cy="382788"/>
          </a:xfrm>
        </p:spPr>
        <p:txBody>
          <a:bodyPr/>
          <a:lstStyle/>
          <a:p>
            <a:r>
              <a:rPr lang="en-US" sz="2000" dirty="0">
                <a:hlinkClick r:id="rId3"/>
              </a:rPr>
              <a:t>http://softuni.bg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969160"/>
            <a:ext cx="295151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0" y="2282051"/>
            <a:ext cx="2415857" cy="24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Anatomy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71" y="1689462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7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Document 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698277" cy="107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basic requirement for content that a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/>
              <a:t> should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2496" y="1706879"/>
            <a:ext cx="5156808" cy="48011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 lang="en"&gt;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&lt;meta charset="UTF-8"&gt;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&lt;title&gt;HTML&lt;/title&gt;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&lt;body&gt;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&lt;/body&gt;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5" name="Curved Down Arrow 4"/>
          <p:cNvSpPr/>
          <p:nvPr/>
        </p:nvSpPr>
        <p:spPr bwMode="auto">
          <a:xfrm rot="7076450">
            <a:off x="8673507" y="2175211"/>
            <a:ext cx="1862670" cy="1333881"/>
          </a:xfrm>
          <a:prstGeom prst="curved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9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3207" y="1489165"/>
            <a:ext cx="9800046" cy="4829649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It is an </a:t>
            </a:r>
            <a:r>
              <a:rPr lang="en-US" sz="2800" b="1" dirty="0">
                <a:solidFill>
                  <a:schemeClr val="bg1"/>
                </a:solidFill>
              </a:rPr>
              <a:t>instruction</a:t>
            </a:r>
            <a:r>
              <a:rPr lang="en-US" sz="2800" dirty="0"/>
              <a:t> for the web browser about what              version of HTML the page is written in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sz="2800" noProof="1"/>
              <a:t>The </a:t>
            </a:r>
            <a:r>
              <a:rPr lang="en-US" sz="2800" b="1" noProof="1">
                <a:solidFill>
                  <a:schemeClr val="bg1"/>
                </a:solidFill>
              </a:rPr>
              <a:t>DOCTYPE</a:t>
            </a:r>
            <a:r>
              <a:rPr lang="en-US" sz="2800" noProof="1"/>
              <a:t> is supported by all modern </a:t>
            </a:r>
            <a:r>
              <a:rPr lang="en-US" sz="2800" b="1" noProof="1">
                <a:solidFill>
                  <a:schemeClr val="bg1"/>
                </a:solidFill>
              </a:rPr>
              <a:t>web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browsers     </a:t>
            </a:r>
            <a:r>
              <a:rPr lang="en-US" sz="2800" noProof="1"/>
              <a:t> like: Chrome, Firefox, IE, Safari and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3907" r="17062" b="13726"/>
          <a:stretch/>
        </p:blipFill>
        <p:spPr>
          <a:xfrm>
            <a:off x="6774119" y="3799601"/>
            <a:ext cx="4409134" cy="2638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 flipH="1">
            <a:off x="6905896" y="4806872"/>
            <a:ext cx="3315792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. . .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09898" y="849085"/>
            <a:ext cx="10589622" cy="54428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066" lvl="1" indent="0">
              <a:buClr>
                <a:schemeClr val="tx1"/>
              </a:buClr>
              <a:buNone/>
            </a:pPr>
            <a:r>
              <a:rPr lang="en-US" sz="3000" dirty="0"/>
              <a:t>Describes the HTML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6732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&lt;html&gt;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9498" y="1558834"/>
            <a:ext cx="10146914" cy="4838357"/>
          </a:xfrm>
        </p:spPr>
        <p:txBody>
          <a:bodyPr>
            <a:normAutofit/>
          </a:bodyPr>
          <a:lstStyle/>
          <a:p>
            <a:pPr marL="990266" lvl="1" indent="-457200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element</a:t>
            </a:r>
            <a:r>
              <a:rPr lang="en-US" sz="2800" dirty="0"/>
              <a:t> must contain a </a:t>
            </a:r>
            <a:r>
              <a:rPr lang="en-US" sz="2800" b="1" dirty="0">
                <a:solidFill>
                  <a:schemeClr val="bg1"/>
                </a:solidFill>
              </a:rPr>
              <a:t>head</a:t>
            </a:r>
            <a:r>
              <a:rPr lang="en-US" sz="2800" dirty="0"/>
              <a:t> element followed by a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85092" y="2732523"/>
            <a:ext cx="4237925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&lt;html&gt;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b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&lt;/head&gt;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   . . .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latin typeface="Consolas" pitchFamily="49" charset="0"/>
              </a:rPr>
              <a:t>&lt;/body&gt;</a:t>
            </a:r>
            <a:br>
              <a:rPr lang="en-US" sz="2600" b="1" noProof="1">
                <a:latin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&lt;/html&gt;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931652"/>
            <a:ext cx="9793903" cy="3601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3000" dirty="0"/>
              <a:t>This element surrounds the entire content of the page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6928">
            <a:off x="8364645" y="2951475"/>
            <a:ext cx="2599836" cy="2599836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56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57" y="4152805"/>
            <a:ext cx="2766154" cy="2814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&lt;head&gt;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6" y="1624529"/>
            <a:ext cx="10729581" cy="563330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700" b="1" dirty="0">
                <a:solidFill>
                  <a:schemeClr val="bg1"/>
                </a:solidFill>
              </a:rPr>
              <a:t>HTML</a:t>
            </a:r>
            <a:r>
              <a:rPr lang="en-US" sz="2700" dirty="0"/>
              <a:t> </a:t>
            </a:r>
            <a:r>
              <a:rPr lang="en-US" sz="2700" b="1" dirty="0">
                <a:solidFill>
                  <a:schemeClr val="bg1"/>
                </a:solidFill>
              </a:rPr>
              <a:t>metadata</a:t>
            </a:r>
            <a:r>
              <a:rPr lang="en-US" sz="2700" dirty="0"/>
              <a:t> is data about the HTML document but is </a:t>
            </a:r>
            <a:r>
              <a:rPr lang="en-US" sz="2700" b="1" dirty="0">
                <a:solidFill>
                  <a:schemeClr val="bg1"/>
                </a:solidFill>
              </a:rPr>
              <a:t>NOT</a:t>
            </a:r>
            <a:r>
              <a:rPr lang="en-US" sz="2700" dirty="0"/>
              <a:t> displayed</a:t>
            </a:r>
          </a:p>
          <a:p>
            <a:pPr marL="457200" indent="-457200">
              <a:buClr>
                <a:schemeClr val="tx1"/>
              </a:buClr>
            </a:pPr>
            <a:r>
              <a:rPr lang="en-US" sz="2700" dirty="0"/>
              <a:t>Metadata typically define the </a:t>
            </a:r>
            <a:r>
              <a:rPr lang="en-US" sz="2700" b="1" dirty="0">
                <a:solidFill>
                  <a:schemeClr val="bg1"/>
                </a:solidFill>
              </a:rPr>
              <a:t>document title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styles</a:t>
            </a:r>
            <a:r>
              <a:rPr lang="en-US" sz="2700" dirty="0"/>
              <a:t>,  </a:t>
            </a:r>
            <a:r>
              <a:rPr lang="en-US" sz="2700" b="1" dirty="0">
                <a:solidFill>
                  <a:schemeClr val="bg1"/>
                </a:solidFill>
              </a:rPr>
              <a:t>links</a:t>
            </a:r>
            <a:r>
              <a:rPr lang="en-US" sz="2700" dirty="0"/>
              <a:t>, </a:t>
            </a:r>
            <a:r>
              <a:rPr lang="en-US" sz="2700" b="1" dirty="0">
                <a:solidFill>
                  <a:schemeClr val="bg1"/>
                </a:solidFill>
              </a:rPr>
              <a:t>scripts</a:t>
            </a:r>
            <a:r>
              <a:rPr lang="en-US" sz="2700" dirty="0"/>
              <a:t>, and other </a:t>
            </a:r>
            <a:r>
              <a:rPr lang="en-US" sz="2700" b="1" dirty="0">
                <a:solidFill>
                  <a:schemeClr val="bg1"/>
                </a:solidFill>
              </a:rPr>
              <a:t>meta</a:t>
            </a:r>
            <a:r>
              <a:rPr lang="en-US" sz="2700" dirty="0"/>
              <a:t> </a:t>
            </a:r>
            <a:r>
              <a:rPr lang="en-US" sz="27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292505" y="639719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15190" y="4622903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372795" y="471159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&lt;head&gt;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031035" y="3236575"/>
            <a:ext cx="5632507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&lt;!DOCTYPE html&gt;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&lt;html&gt;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&lt;head&gt;</a:t>
            </a:r>
            <a:b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&lt;!-- HEAD ELEMENT CONTENT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b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&lt;/head&gt;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. . .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  <a:sym typeface="Wingdings" panose="05000000000000000000" pitchFamily="2" charset="2"/>
              </a:rPr>
              <a:t>&lt;/body&gt;</a:t>
            </a:r>
            <a:br>
              <a:rPr lang="en-US" sz="22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2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296957" y="898742"/>
            <a:ext cx="10375404" cy="14515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dirty="0"/>
              <a:t>Container for metadata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009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&lt;meta&gt;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3404"/>
            <a:ext cx="10522004" cy="1323068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000" dirty="0"/>
              <a:t>The information inside the</a:t>
            </a:r>
            <a:r>
              <a:rPr lang="en-US" sz="3000" b="1" dirty="0">
                <a:solidFill>
                  <a:schemeClr val="bg1"/>
                </a:solidFill>
              </a:rPr>
              <a:t> &lt;meta&gt; tag</a:t>
            </a:r>
            <a:r>
              <a:rPr lang="en-US" sz="3000" dirty="0"/>
              <a:t> is not displayed on the </a:t>
            </a:r>
            <a:br>
              <a:rPr lang="bg-BG" sz="3000" dirty="0"/>
            </a:br>
            <a:r>
              <a:rPr lang="en-US" sz="3000" dirty="0"/>
              <a:t>page but is relied on by the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6957" y="2036556"/>
            <a:ext cx="10522004" cy="33787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tx1"/>
              </a:buClr>
            </a:pPr>
            <a:r>
              <a:rPr lang="en-US" sz="2800" dirty="0"/>
              <a:t> Meta elements are usually used to add a </a:t>
            </a:r>
            <a:r>
              <a:rPr lang="en-US" sz="2800" b="1" dirty="0">
                <a:solidFill>
                  <a:schemeClr val="bg1"/>
                </a:solidFill>
              </a:rPr>
              <a:t>description</a:t>
            </a:r>
            <a:r>
              <a:rPr lang="en-US" sz="2800" dirty="0"/>
              <a:t> to the       page, </a:t>
            </a:r>
            <a:r>
              <a:rPr lang="en-US" sz="2800" b="1" dirty="0">
                <a:solidFill>
                  <a:schemeClr val="bg1"/>
                </a:solidFill>
              </a:rPr>
              <a:t>keywords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character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sets</a:t>
            </a:r>
            <a:r>
              <a:rPr lang="en-US" sz="28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Meta tags are always in the </a:t>
            </a:r>
            <a:r>
              <a:rPr lang="en-US" sz="2800" b="1" dirty="0">
                <a:solidFill>
                  <a:schemeClr val="bg1"/>
                </a:solidFill>
              </a:rPr>
              <a:t>&lt;head&gt; element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65" y="4112411"/>
            <a:ext cx="2889847" cy="2284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4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40" y="100750"/>
            <a:ext cx="8385812" cy="882654"/>
          </a:xfrm>
        </p:spPr>
        <p:txBody>
          <a:bodyPr>
            <a:normAutofit/>
          </a:bodyPr>
          <a:lstStyle/>
          <a:p>
            <a:r>
              <a:rPr lang="en-US" sz="4500" dirty="0"/>
              <a:t>The &lt;title&gt;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71040" y="1554480"/>
            <a:ext cx="9781936" cy="484271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2800" dirty="0"/>
              <a:t>Defines the title in the browser's toolbar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Gives a page title when added to favorites</a:t>
            </a:r>
          </a:p>
          <a:p>
            <a:pPr marL="457200" indent="-457200">
              <a:buClr>
                <a:schemeClr val="tx1"/>
              </a:buClr>
            </a:pPr>
            <a:r>
              <a:rPr lang="en-US" sz="2800" dirty="0"/>
              <a:t>Shows the title of the page in the search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4"/>
          <a:stretch/>
        </p:blipFill>
        <p:spPr>
          <a:xfrm>
            <a:off x="2309856" y="4622829"/>
            <a:ext cx="6407700" cy="8281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432840" y="3524224"/>
            <a:ext cx="986760" cy="618969"/>
          </a:xfrm>
          <a:prstGeom prst="wedgeRoundRectCallout">
            <a:avLst>
              <a:gd name="adj1" fmla="val -25158"/>
              <a:gd name="adj2" fmla="val 100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310640" y="921966"/>
            <a:ext cx="8327167" cy="55525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3000" dirty="0"/>
              <a:t>Defines</a:t>
            </a:r>
            <a:r>
              <a:rPr lang="en-US" sz="3200" dirty="0"/>
              <a:t> the title of the document </a:t>
            </a:r>
          </a:p>
        </p:txBody>
      </p:sp>
    </p:spTree>
    <p:extLst>
      <p:ext uri="{BB962C8B-B14F-4D97-AF65-F5344CB8AC3E}">
        <p14:creationId xmlns:p14="http://schemas.microsoft.com/office/powerpoint/2010/main" val="3251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The &lt;body&gt;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5"/>
            <a:ext cx="10698277" cy="187291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Defines the main content of the HTML document or the section of the HTML document  that will be directly visible on your web page</a:t>
            </a:r>
          </a:p>
          <a:p>
            <a:pPr marL="457200" indent="-457200"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87230" y="2421142"/>
            <a:ext cx="6309222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&lt;!DOCTYPE 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&lt;html&gt;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&lt;head&gt;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…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&lt;/head&gt;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&lt;body&gt;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&lt;!-- BODY ELEMENT CONTENT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--&gt;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&lt;/body&gt;</a:t>
            </a:r>
            <a:b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</a:b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837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bg-BG" dirty="0"/>
              <a:t>Т</a:t>
            </a:r>
            <a:r>
              <a:rPr lang="en-US" dirty="0"/>
              <a:t>ext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97" y="1291904"/>
            <a:ext cx="2662806" cy="266280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8881"/>
            <a:ext cx="11636533" cy="535273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Allow you to specify that certain portions of the content are </a:t>
            </a:r>
            <a:br>
              <a:rPr lang="bg-BG" sz="3200" dirty="0"/>
            </a:br>
            <a:r>
              <a:rPr lang="en-US" sz="3200" dirty="0"/>
              <a:t>titles or subheadings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Heading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7478" y="3181956"/>
            <a:ext cx="5016427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&lt;h1&gt;Heading 1 example&lt;/h1&gt;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</a:t>
            </a:r>
            <a:r>
              <a:rPr lang="bg-BG" sz="2200" b="1" noProof="1">
                <a:latin typeface="Consolas" pitchFamily="49" charset="0"/>
              </a:rPr>
              <a:t>2</a:t>
            </a:r>
            <a:r>
              <a:rPr lang="en-US" sz="2200" b="1" noProof="1">
                <a:latin typeface="Consolas" pitchFamily="49" charset="0"/>
              </a:rPr>
              <a:t>&gt;Heading 2 example&lt;/h2&gt;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</a:t>
            </a:r>
            <a:r>
              <a:rPr lang="bg-BG" sz="2200" b="1" noProof="1">
                <a:latin typeface="Consolas" pitchFamily="49" charset="0"/>
              </a:rPr>
              <a:t>3</a:t>
            </a:r>
            <a:r>
              <a:rPr lang="en-US" sz="2200" b="1" noProof="1">
                <a:latin typeface="Consolas" pitchFamily="49" charset="0"/>
              </a:rPr>
              <a:t>&gt;Heading 3 example&lt;/h3&gt;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758" y="3102787"/>
            <a:ext cx="2821043" cy="22231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515191" y="3875250"/>
            <a:ext cx="781783" cy="4655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70657" y="1273179"/>
            <a:ext cx="8182463" cy="5349871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What is HTML?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Element Anatomy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Document Anatomy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Formatting Text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Attributes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Images, Links and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/>
              <a:t>Nested Elements</a:t>
            </a:r>
            <a:endParaRPr lang="en-US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58788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70001"/>
            <a:ext cx="11636533" cy="5281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Are meant to contain the individual paragraphs in the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Paragraph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6374" y="3067816"/>
            <a:ext cx="587141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&lt;p&gt;First paragraph example&lt;/p&gt;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&lt;p&gt;Second paragraph example&lt;/p&gt;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&lt;p&gt;Third paragraph example&lt;/p&gt;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57" y="2954372"/>
            <a:ext cx="2962391" cy="2402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7100181" y="3814085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425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59841"/>
            <a:ext cx="11636533" cy="529177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lists contain at least two elements.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most common types are </a:t>
            </a:r>
            <a:r>
              <a:rPr lang="en-US" sz="3200" b="1" dirty="0">
                <a:solidFill>
                  <a:schemeClr val="bg1"/>
                </a:solidFill>
              </a:rPr>
              <a:t>ordered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unordered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0371" y="2900195"/>
            <a:ext cx="5566449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it-IT" sz="2200" b="1" noProof="1">
                <a:latin typeface="Consolas" pitchFamily="49" charset="0"/>
              </a:rPr>
              <a:t>&lt;ul&gt;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&lt;li&gt;Unordered list item 1&lt;/li&gt;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&lt;li&gt;Unordered list item 2&lt;/li&gt;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&lt;/ul&gt;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&lt;ol&gt;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&lt;li&gt;Ordered list item 1&lt;/li&gt;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&lt;li&gt;Ordered list item 2&lt;/li&gt;</a:t>
            </a:r>
            <a:br>
              <a:rPr lang="bg-BG" sz="2200" b="1" noProof="1">
                <a:latin typeface="Consolas" pitchFamily="49" charset="0"/>
              </a:rPr>
            </a:br>
            <a:r>
              <a:rPr lang="it-IT" sz="2200" b="1" noProof="1">
                <a:latin typeface="Consolas" pitchFamily="49" charset="0"/>
              </a:rPr>
              <a:t>&lt;/ol&gt;</a:t>
            </a:r>
            <a:endParaRPr lang="en-US" sz="2200" b="1" noProof="1"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08" y="3163148"/>
            <a:ext cx="2962688" cy="24006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910072" y="4021934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47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- Is a structured set of data made up of rows and 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Table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0818" y="2326256"/>
            <a:ext cx="6321102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&lt;table&gt;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&lt;thead&gt;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&lt;tr&gt;&lt;th&gt;Name&lt;/th&gt;&lt;th&gt;Age&lt;/th&gt;&lt;/tr&gt;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&lt;/thead&gt;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&lt;tbody&gt;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&lt;tr&gt;&lt;td&gt;Peter&lt;/td&gt;&lt;td&gt;23&lt;/td&gt;&lt;/tr&gt;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&lt;tr&gt;&lt;td&gt;George&lt;/td&gt;&lt;td&gt;18&lt;/td&gt;&lt;/tr&gt;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&lt;/tbody&gt;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&lt;/table&gt;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05" y="2954948"/>
            <a:ext cx="2695951" cy="21720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7433621" y="3617273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568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Division element (</a:t>
            </a:r>
            <a:r>
              <a:rPr lang="en-US" sz="3200" b="1" dirty="0">
                <a:solidFill>
                  <a:schemeClr val="bg1"/>
                </a:solidFill>
              </a:rPr>
              <a:t>div</a:t>
            </a:r>
            <a:r>
              <a:rPr lang="en-US" sz="3200" dirty="0"/>
              <a:t>) is the generic container for flow content.         It has no effect on the content or layout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 a "pure" container, the </a:t>
            </a:r>
            <a:r>
              <a:rPr lang="en-US" sz="3200" b="1" dirty="0">
                <a:solidFill>
                  <a:schemeClr val="bg1"/>
                </a:solidFill>
              </a:rPr>
              <a:t>&lt;div&gt; </a:t>
            </a:r>
            <a:r>
              <a:rPr lang="en-US" sz="3200" dirty="0"/>
              <a:t>element does not inherently             represent anything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– Division</a:t>
            </a:r>
            <a:r>
              <a:rPr lang="bg-BG" dirty="0"/>
              <a:t> </a:t>
            </a:r>
            <a:r>
              <a:rPr lang="en-US" dirty="0"/>
              <a:t>Element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5245" y="3917543"/>
            <a:ext cx="436826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&lt;div&gt;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&lt;h3&gt;This is Heading&lt;/h3&gt;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bg-BG" sz="2200" b="1" noProof="1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&lt;p&gt;This is paragraph&lt;/p&gt;</a:t>
            </a:r>
            <a:br>
              <a:rPr lang="bg-BG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23" y="3348771"/>
            <a:ext cx="2734057" cy="3048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6546815" y="4531452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259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16358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Span</a:t>
            </a:r>
            <a:r>
              <a:rPr lang="en-US" sz="3200" dirty="0"/>
              <a:t> element is a generic inline container for phrasing content,</a:t>
            </a:r>
            <a:br>
              <a:rPr lang="en-US" sz="3200" dirty="0"/>
            </a:br>
            <a:r>
              <a:rPr lang="en-US" sz="3200" dirty="0"/>
              <a:t>which does not inherently represent anything. It can be used to        group elements for styling purposes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- Span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1347" y="3805230"/>
            <a:ext cx="75549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&lt;p&gt;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 I like: &lt;span&gt;C#, Java and JavaScript&lt;/span&gt;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&lt;/p&gt;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60" y="4770704"/>
            <a:ext cx="3162741" cy="1457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Bent 7"/>
          <p:cNvSpPr/>
          <p:nvPr/>
        </p:nvSpPr>
        <p:spPr>
          <a:xfrm rot="10800000" flipH="1">
            <a:off x="6741358" y="5403273"/>
            <a:ext cx="1007951" cy="667498"/>
          </a:xfrm>
          <a:prstGeom prst="bentArrow">
            <a:avLst>
              <a:gd name="adj1" fmla="val 23788"/>
              <a:gd name="adj2" fmla="val 50000"/>
              <a:gd name="adj3" fmla="val 38696"/>
              <a:gd name="adj4" fmla="val 665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Rectangle 3"/>
          <p:cNvSpPr/>
          <p:nvPr/>
        </p:nvSpPr>
        <p:spPr>
          <a:xfrm rot="755693">
            <a:off x="5665077" y="1037715"/>
            <a:ext cx="1223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807812">
            <a:off x="5113786" y="3065719"/>
            <a:ext cx="209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197566">
            <a:off x="4435307" y="1958367"/>
            <a:ext cx="1830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lass?</a:t>
            </a:r>
          </a:p>
        </p:txBody>
      </p:sp>
      <p:sp>
        <p:nvSpPr>
          <p:cNvPr id="7" name="Rectangle 6"/>
          <p:cNvSpPr/>
          <p:nvPr/>
        </p:nvSpPr>
        <p:spPr>
          <a:xfrm rot="20536244">
            <a:off x="5947316" y="2128518"/>
            <a:ext cx="181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style?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2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5276048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(special words) used       inside the opening tag to control the tag's behavior.</a:t>
            </a:r>
          </a:p>
          <a:p>
            <a:r>
              <a:rPr lang="en-US" sz="3200" dirty="0"/>
              <a:t>In HTML, an </a:t>
            </a:r>
            <a:r>
              <a:rPr lang="en-US" sz="3200" b="1" dirty="0">
                <a:solidFill>
                  <a:schemeClr val="bg1"/>
                </a:solidFill>
              </a:rPr>
              <a:t>attribute</a:t>
            </a:r>
            <a:r>
              <a:rPr lang="en-US" sz="3200" dirty="0"/>
              <a:t> is a characteristic of a page         element, such as font size or color.</a:t>
            </a:r>
          </a:p>
          <a:p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2688" y="4654268"/>
            <a:ext cx="603628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solidFill>
                  <a:schemeClr val="bg1"/>
                </a:solidFill>
                <a:latin typeface="Consolas" pitchFamily="49" charset="0"/>
              </a:rPr>
              <a:t>&lt;p</a:t>
            </a:r>
            <a:r>
              <a:rPr lang="en-US" sz="4800" b="1" noProof="1">
                <a:latin typeface="Consolas" pitchFamily="49" charset="0"/>
              </a:rPr>
              <a:t> </a:t>
            </a:r>
            <a:r>
              <a:rPr lang="en-US" sz="4800" noProof="1">
                <a:latin typeface="Consolas" pitchFamily="49" charset="0"/>
              </a:rPr>
              <a:t>id="</a:t>
            </a:r>
            <a:r>
              <a:rPr lang="en-US" sz="4800" b="1" noProof="1">
                <a:solidFill>
                  <a:schemeClr val="bg1"/>
                </a:solidFill>
                <a:latin typeface="Consolas" pitchFamily="49" charset="0"/>
              </a:rPr>
              <a:t>myId</a:t>
            </a:r>
            <a:r>
              <a:rPr lang="en-US" sz="4800" noProof="1">
                <a:latin typeface="Consolas" pitchFamily="49" charset="0"/>
              </a:rPr>
              <a:t>"</a:t>
            </a:r>
            <a:r>
              <a:rPr lang="en-US" sz="4800" b="1" noProof="1">
                <a:solidFill>
                  <a:schemeClr val="bg1"/>
                </a:solidFill>
                <a:latin typeface="Consolas" pitchFamily="49" charset="0"/>
              </a:rPr>
              <a:t>&gt;&lt;/p&gt;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3264" y="4409574"/>
            <a:ext cx="2554000" cy="489388"/>
          </a:xfrm>
          <a:prstGeom prst="wedgeRoundRectCallout">
            <a:avLst>
              <a:gd name="adj1" fmla="val 54957"/>
              <a:gd name="adj2" fmla="val 5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47777" y="4085386"/>
            <a:ext cx="2554000" cy="489388"/>
          </a:xfrm>
          <a:prstGeom prst="wedgeRoundRectCallout">
            <a:avLst>
              <a:gd name="adj1" fmla="val -28221"/>
              <a:gd name="adj2" fmla="val 97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have space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844977" y="4081226"/>
            <a:ext cx="2554000" cy="489388"/>
          </a:xfrm>
          <a:prstGeom prst="wedgeRoundRectCallout">
            <a:avLst>
              <a:gd name="adj1" fmla="val 8666"/>
              <a:gd name="adj2" fmla="val 96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space allowed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422657" y="5690535"/>
            <a:ext cx="1663860" cy="706661"/>
          </a:xfrm>
          <a:prstGeom prst="wedgeRoundRectCallout">
            <a:avLst>
              <a:gd name="adj1" fmla="val 25419"/>
              <a:gd name="adj2" fmla="val -7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69847" y="5690535"/>
            <a:ext cx="1663860" cy="706661"/>
          </a:xfrm>
          <a:prstGeom prst="wedgeRoundRectCallout">
            <a:avLst>
              <a:gd name="adj1" fmla="val 5435"/>
              <a:gd name="adj2" fmla="val -76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472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365993"/>
            <a:ext cx="11636533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are used to amplify a tag. When a Web browser                     interprets an </a:t>
            </a:r>
            <a:r>
              <a:rPr lang="en-US" sz="3200" b="1" dirty="0">
                <a:solidFill>
                  <a:schemeClr val="bg1"/>
                </a:solidFill>
              </a:rPr>
              <a:t>HTML tag</a:t>
            </a:r>
            <a:r>
              <a:rPr lang="en-US" sz="3200" dirty="0"/>
              <a:t>, it will also look for its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/>
              <a:t>                     so that it can display the Web page's elements properly.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Generally appear as name-value pairs, separated by '='.</a:t>
            </a:r>
          </a:p>
          <a:p>
            <a:pPr>
              <a:buClr>
                <a:schemeClr val="tx1"/>
              </a:buClr>
            </a:pP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4997" y="3958805"/>
            <a:ext cx="736534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&lt;div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class="divElement" id="mainContainer"</a:t>
            </a:r>
            <a:b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</a:b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In this case, the attributes will not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affect the content of the div.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&lt;/div&gt;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5574" y="6227769"/>
            <a:ext cx="4596258" cy="4985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Full list of all HTML attributes: </a:t>
            </a:r>
            <a:r>
              <a:rPr lang="en-US" sz="24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Images, Link and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70" y="2374172"/>
            <a:ext cx="1262152" cy="1262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94" y="2454022"/>
            <a:ext cx="1102453" cy="1102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73" y="1318320"/>
            <a:ext cx="1123054" cy="1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219200"/>
            <a:ext cx="9793903" cy="517799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src</a:t>
            </a:r>
            <a:r>
              <a:rPr lang="en-US" sz="3200" dirty="0"/>
              <a:t> (source-source) attribute indicates the path to  the image file</a:t>
            </a:r>
          </a:p>
          <a:p>
            <a:pPr marL="457200" indent="-457200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alt</a:t>
            </a:r>
            <a:r>
              <a:rPr lang="en-US" sz="3200" dirty="0"/>
              <a:t> (alternate-substitute) attribute define                descriptive text for users who can not see the image                                        for some reason.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10" y="388078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9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492" y="164753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&lt;img src="softuni-logo.png"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alt="SoftUni-Logo"/&gt;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17" y="1352989"/>
            <a:ext cx="2003747" cy="27236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8492" y="4446186"/>
            <a:ext cx="512283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&lt;h1&gt;Welcome to SoftUni&lt;/h1&gt;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&lt;img src="softun</a:t>
            </a:r>
            <a:r>
              <a:rPr lang="en-US" sz="2200" b="1" u="sng" noProof="1">
                <a:solidFill>
                  <a:schemeClr val="bg1"/>
                </a:solidFill>
                <a:latin typeface="Consolas" pitchFamily="49" charset="0"/>
              </a:rPr>
              <a:t>iii</a:t>
            </a:r>
            <a:r>
              <a:rPr lang="en-US" sz="2200" b="1" noProof="1">
                <a:latin typeface="Consolas" pitchFamily="49" charset="0"/>
              </a:rPr>
              <a:t>-logo.png"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alt="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SoftUni-Logo</a:t>
            </a:r>
            <a:r>
              <a:rPr lang="en-US" sz="2200" b="1" noProof="1">
                <a:latin typeface="Consolas" pitchFamily="49" charset="0"/>
              </a:rPr>
              <a:t>"/&gt;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467" y="4446186"/>
            <a:ext cx="2524477" cy="1800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Arrow: Right 6"/>
          <p:cNvSpPr/>
          <p:nvPr/>
        </p:nvSpPr>
        <p:spPr>
          <a:xfrm>
            <a:off x="6799008" y="2261474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rrow: Right 6"/>
          <p:cNvSpPr/>
          <p:nvPr/>
        </p:nvSpPr>
        <p:spPr>
          <a:xfrm>
            <a:off x="6799008" y="5131907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0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Links /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793903" cy="3903438"/>
          </a:xfrm>
        </p:spPr>
        <p:txBody>
          <a:bodyPr>
            <a:normAutofit/>
          </a:bodyPr>
          <a:lstStyle/>
          <a:p>
            <a:pPr marL="990266" lvl="1" indent="-457200"/>
            <a:r>
              <a:rPr lang="en-US" sz="3000" dirty="0"/>
              <a:t>They are the essence of the Web </a:t>
            </a:r>
          </a:p>
          <a:p>
            <a:pPr marL="990266" lvl="1" indent="-457200"/>
            <a:r>
              <a:rPr lang="en-US" sz="3000" dirty="0"/>
              <a:t>To add a reference, we use this simple element </a:t>
            </a:r>
            <a:r>
              <a:rPr lang="en-US" sz="3000" b="1" dirty="0">
                <a:solidFill>
                  <a:schemeClr val="bg1"/>
                </a:solidFill>
              </a:rPr>
              <a:t>&lt;a&gt;</a:t>
            </a:r>
            <a:r>
              <a:rPr lang="en-US" sz="3000" b="1" dirty="0"/>
              <a:t>,            </a:t>
            </a:r>
            <a:r>
              <a:rPr lang="en-US" sz="3000" dirty="0"/>
              <a:t>as it comes from </a:t>
            </a:r>
            <a:r>
              <a:rPr lang="en-US" sz="3000" b="1" dirty="0">
                <a:solidFill>
                  <a:schemeClr val="bg1"/>
                </a:solidFill>
              </a:rPr>
              <a:t>anchor</a:t>
            </a:r>
            <a:endParaRPr lang="en-US" sz="3000" dirty="0"/>
          </a:p>
          <a:p>
            <a:pPr marL="457200" indent="-457200"/>
            <a:r>
              <a:rPr lang="en-US" sz="3200" dirty="0"/>
              <a:t>It needs an attribute to hold the reference we want to make. This attribute is called </a:t>
            </a:r>
            <a:r>
              <a:rPr lang="en-US" sz="3200" b="1" dirty="0">
                <a:solidFill>
                  <a:schemeClr val="bg1"/>
                </a:solidFill>
              </a:rPr>
              <a:t>href</a:t>
            </a:r>
            <a:r>
              <a:rPr lang="en-US" sz="3200" dirty="0"/>
              <a:t> from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hypertext           reference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3224" y="4991276"/>
            <a:ext cx="757167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&lt;body&gt;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&lt;a href="https://softuni.bg"&gt;SoftUni link&lt;/a&gt;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&lt;/body&gt;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5" r="21371"/>
          <a:stretch/>
        </p:blipFill>
        <p:spPr>
          <a:xfrm>
            <a:off x="7342282" y="4489116"/>
            <a:ext cx="1632912" cy="7288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7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49406" y="2121591"/>
            <a:ext cx="9831394" cy="4283944"/>
          </a:xfrm>
        </p:spPr>
        <p:txBody>
          <a:bodyPr>
            <a:normAutofit/>
          </a:bodyPr>
          <a:lstStyle/>
          <a:p>
            <a:r>
              <a:rPr lang="en-US" sz="2800" dirty="0"/>
              <a:t>An HTML Form is made of </a:t>
            </a:r>
            <a:r>
              <a:rPr lang="en-US" sz="2800" b="1" dirty="0">
                <a:solidFill>
                  <a:schemeClr val="bg1"/>
                </a:solidFill>
              </a:rPr>
              <a:t>one or more </a:t>
            </a:r>
            <a:r>
              <a:rPr lang="en-US" sz="2800" dirty="0"/>
              <a:t>widgets. Those widgets can be text fields (single line or multiline), </a:t>
            </a:r>
            <a:br>
              <a:rPr lang="en-US" sz="2800" dirty="0"/>
            </a:br>
            <a:r>
              <a:rPr lang="en-US" sz="2800" dirty="0"/>
              <a:t>select boxes, buttons, checkboxes, or radio buttons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21" y="3863806"/>
            <a:ext cx="2324211" cy="253339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296957" y="983404"/>
            <a:ext cx="1049880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Forms are one of the </a:t>
            </a:r>
            <a:r>
              <a:rPr lang="en-US" sz="3000" b="1" dirty="0">
                <a:solidFill>
                  <a:schemeClr val="bg1"/>
                </a:solidFill>
              </a:rPr>
              <a:t>main</a:t>
            </a:r>
            <a:r>
              <a:rPr lang="en-US" sz="3000" dirty="0"/>
              <a:t> points of interaction between a user         and a web site or application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229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0613" y="1209564"/>
            <a:ext cx="8904827" cy="5496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&lt;form&gt;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"&gt;Full name&lt;/label&gt;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fullName</a:t>
            </a:r>
            <a:r>
              <a:rPr lang="en-US" sz="2200" b="1" kern="1000" noProof="1">
                <a:latin typeface="Consolas" pitchFamily="49" charset="0"/>
              </a:rPr>
              <a:t>"/&gt;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"&gt;Language&lt;/label&gt;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&lt;select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	</a:t>
            </a:r>
            <a:r>
              <a:rPr lang="en-US" sz="2200" b="1" kern="1000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200" b="1" i="1" kern="1000" noProof="1">
                <a:solidFill>
                  <a:schemeClr val="accent2"/>
                </a:solidFill>
                <a:latin typeface="Consolas" pitchFamily="49" charset="0"/>
              </a:rPr>
              <a:t>Add &lt;option&gt; tags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&lt;/select&gt;&lt;br&gt;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&lt;label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"&gt;Basic Level&lt;/label&gt;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&lt;input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id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knowledge</a:t>
            </a:r>
            <a:r>
              <a:rPr lang="en-US" sz="2200" b="1" kern="1000" noProof="1">
                <a:latin typeface="Consolas" pitchFamily="49" charset="0"/>
              </a:rPr>
              <a:t>" type="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checkbox</a:t>
            </a:r>
            <a:r>
              <a:rPr lang="en-US" sz="2200" b="1" kern="1000" noProof="1">
                <a:latin typeface="Consolas" pitchFamily="49" charset="0"/>
              </a:rPr>
              <a:t>" name="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language</a:t>
            </a:r>
            <a:r>
              <a:rPr lang="en-US" sz="2200" b="1" kern="1000" noProof="1">
                <a:latin typeface="Consolas" pitchFamily="49" charset="0"/>
              </a:rPr>
              <a:t>" </a:t>
            </a:r>
            <a:br>
              <a:rPr lang="en-US" sz="2200" b="1" kern="1000" noProof="1">
                <a:latin typeface="Consolas" pitchFamily="49" charset="0"/>
              </a:rPr>
            </a:br>
            <a:r>
              <a:rPr lang="en-US" sz="2200" b="1" kern="1000" noProof="1">
                <a:latin typeface="Consolas" pitchFamily="49" charset="0"/>
              </a:rPr>
              <a:t>  value="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yes</a:t>
            </a:r>
            <a:r>
              <a:rPr lang="en-US" sz="2200" b="1" kern="1000" noProof="1">
                <a:latin typeface="Consolas" pitchFamily="49" charset="0"/>
              </a:rPr>
              <a:t>"&gt;&lt;br&gt;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kern="1000" noProof="1">
                <a:latin typeface="Consolas" pitchFamily="49" charset="0"/>
              </a:rPr>
              <a:t>  &lt;button 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type</a:t>
            </a:r>
            <a:r>
              <a:rPr lang="en-US" sz="2200" b="1" kern="1000" noProof="1">
                <a:latin typeface="Consolas" pitchFamily="49" charset="0"/>
              </a:rPr>
              <a:t>="</a:t>
            </a:r>
            <a:r>
              <a:rPr lang="en-US" sz="2200" b="1" kern="1000" noProof="1">
                <a:solidFill>
                  <a:schemeClr val="bg1"/>
                </a:solidFill>
                <a:latin typeface="Consolas" pitchFamily="49" charset="0"/>
              </a:rPr>
              <a:t>submit</a:t>
            </a:r>
            <a:r>
              <a:rPr lang="en-US" sz="2200" b="1" kern="1000" noProof="1">
                <a:latin typeface="Consolas" pitchFamily="49" charset="0"/>
              </a:rPr>
              <a:t>"&gt;Submit&lt;/button&gt;&lt;/form&gt;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19" y="2658316"/>
            <a:ext cx="3053904" cy="22757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18" y="1844735"/>
            <a:ext cx="2672763" cy="164820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07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Nested</a:t>
            </a:r>
            <a:r>
              <a:rPr lang="bg-BG" sz="4500" dirty="0"/>
              <a:t> </a:t>
            </a:r>
            <a:r>
              <a:rPr lang="en-US" sz="4500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9206767" cy="5276048"/>
          </a:xfrm>
        </p:spPr>
        <p:txBody>
          <a:bodyPr>
            <a:normAutofit/>
          </a:bodyPr>
          <a:lstStyle/>
          <a:p>
            <a:r>
              <a:rPr lang="en-US" sz="3000" dirty="0"/>
              <a:t>It is possible to put an element inside another               element - this is called </a:t>
            </a:r>
            <a:r>
              <a:rPr lang="en-US" sz="3000" b="1" dirty="0">
                <a:solidFill>
                  <a:schemeClr val="bg1"/>
                </a:solidFill>
              </a:rPr>
              <a:t>nesting</a:t>
            </a:r>
            <a:endParaRPr lang="en-US" sz="3000" dirty="0"/>
          </a:p>
          <a:p>
            <a:r>
              <a:rPr lang="en-US" sz="3000" dirty="0"/>
              <a:t>Elements need to be opened and closed properly to be   truly inside or outside of each other</a:t>
            </a:r>
            <a:endParaRPr lang="bg-BG" sz="3000" dirty="0"/>
          </a:p>
          <a:p>
            <a:r>
              <a:rPr lang="en-US" sz="3000" dirty="0"/>
              <a:t>Some items </a:t>
            </a:r>
            <a:r>
              <a:rPr lang="en-US" sz="3000" b="1" dirty="0">
                <a:solidFill>
                  <a:schemeClr val="bg1"/>
                </a:solidFill>
              </a:rPr>
              <a:t>have no </a:t>
            </a:r>
            <a:r>
              <a:rPr lang="en-US" sz="3000" dirty="0"/>
              <a:t>content and are called </a:t>
            </a:r>
            <a:r>
              <a:rPr lang="en-US" sz="3000" b="1" dirty="0">
                <a:solidFill>
                  <a:schemeClr val="bg1"/>
                </a:solidFill>
              </a:rPr>
              <a:t>empty </a:t>
            </a:r>
            <a:r>
              <a:rPr lang="bg-BG" sz="3000" b="1" dirty="0">
                <a:solidFill>
                  <a:schemeClr val="bg1"/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7" y="4571759"/>
            <a:ext cx="2675447" cy="18254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9" y="4576593"/>
            <a:ext cx="2449236" cy="1820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8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Elements -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185" y="1625950"/>
            <a:ext cx="1051315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&lt;div&gt;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&lt;p&gt;</a:t>
            </a:r>
            <a:r>
              <a:rPr lang="en-US" sz="2200" b="1" noProof="1">
                <a:latin typeface="Consolas" pitchFamily="49" charset="0"/>
              </a:rPr>
              <a:t>Here we have paragraph nested to a div and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&lt;span&gt;</a:t>
            </a:r>
            <a:r>
              <a:rPr lang="en-US" sz="2200" b="1" noProof="1">
                <a:latin typeface="Consolas" pitchFamily="49" charset="0"/>
              </a:rPr>
              <a:t>span nested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latin typeface="Consolas" pitchFamily="49" charset="0"/>
              </a:rPr>
              <a:t>  to paragraph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&lt;/span&gt;</a:t>
            </a:r>
            <a:r>
              <a:rPr lang="en-US" sz="2200" b="1" noProof="1">
                <a:latin typeface="Consolas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&lt;/p&gt;</a:t>
            </a:r>
            <a:br>
              <a:rPr lang="en-US" sz="2200" b="1" noProof="1">
                <a:latin typeface="Consolas" pitchFamily="49" charset="0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&lt;/div&gt;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12" y="4636011"/>
            <a:ext cx="7992590" cy="16480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/>
          <p:cNvSpPr/>
          <p:nvPr/>
        </p:nvSpPr>
        <p:spPr>
          <a:xfrm rot="5400000">
            <a:off x="5619316" y="3499291"/>
            <a:ext cx="781783" cy="6830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49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9878" y="129498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70214" y="34755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79554" y="1447367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dirty="0">
                <a:solidFill>
                  <a:schemeClr val="bg2"/>
                </a:solidFill>
              </a:rPr>
              <a:t>What is </a:t>
            </a:r>
            <a:r>
              <a:rPr lang="en-US" sz="2900" b="1" dirty="0">
                <a:solidFill>
                  <a:schemeClr val="bg1"/>
                </a:solidFill>
              </a:rPr>
              <a:t>HTML</a:t>
            </a:r>
            <a:r>
              <a:rPr lang="en-US" sz="2900" dirty="0">
                <a:solidFill>
                  <a:schemeClr val="bg2"/>
                </a:solidFill>
              </a:rPr>
              <a:t>?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Element</a:t>
            </a:r>
            <a:r>
              <a:rPr lang="en-US" sz="29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Document</a:t>
            </a:r>
            <a:r>
              <a:rPr lang="en-US" sz="2900" dirty="0">
                <a:solidFill>
                  <a:schemeClr val="bg2"/>
                </a:solidFill>
              </a:rPr>
              <a:t> anatomy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Formatting</a:t>
            </a:r>
            <a:r>
              <a:rPr lang="en-US" sz="2900" dirty="0">
                <a:solidFill>
                  <a:schemeClr val="bg2"/>
                </a:solidFill>
              </a:rPr>
              <a:t> text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Attributes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Images</a:t>
            </a:r>
            <a:r>
              <a:rPr lang="en-US" sz="2900" dirty="0">
                <a:solidFill>
                  <a:schemeClr val="bg2"/>
                </a:solidFill>
              </a:rPr>
              <a:t>, </a:t>
            </a:r>
            <a:r>
              <a:rPr lang="en-US" sz="2900" b="1" dirty="0">
                <a:solidFill>
                  <a:schemeClr val="bg1"/>
                </a:solidFill>
              </a:rPr>
              <a:t>Links</a:t>
            </a:r>
            <a:r>
              <a:rPr lang="en-US" sz="2900" dirty="0">
                <a:solidFill>
                  <a:schemeClr val="bg2"/>
                </a:solidFill>
              </a:rPr>
              <a:t> and </a:t>
            </a:r>
            <a:r>
              <a:rPr lang="en-US" sz="2900" b="1" dirty="0">
                <a:solidFill>
                  <a:schemeClr val="bg1"/>
                </a:solidFill>
              </a:rPr>
              <a:t>Forms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900" b="1" dirty="0">
                <a:solidFill>
                  <a:schemeClr val="bg1"/>
                </a:solidFill>
              </a:rPr>
              <a:t>Nested</a:t>
            </a:r>
            <a:r>
              <a:rPr lang="en-US" sz="2900" dirty="0">
                <a:solidFill>
                  <a:schemeClr val="bg2"/>
                </a:solidFill>
              </a:rPr>
              <a:t> Elements</a:t>
            </a:r>
            <a:endParaRPr lang="en-US" sz="2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en-US" sz="5500" dirty="0"/>
              <a:t>HTML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564329"/>
            <a:ext cx="12191999" cy="499819"/>
          </a:xfrm>
        </p:spPr>
        <p:txBody>
          <a:bodyPr/>
          <a:lstStyle/>
          <a:p>
            <a:r>
              <a:rPr lang="en-US" sz="4000" dirty="0"/>
              <a:t>Standard for Markup Language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9" y="1699491"/>
            <a:ext cx="1985758" cy="19857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84" y="137696"/>
            <a:ext cx="8399495" cy="882654"/>
          </a:xfrm>
        </p:spPr>
        <p:txBody>
          <a:bodyPr>
            <a:normAutofit/>
          </a:bodyPr>
          <a:lstStyle/>
          <a:p>
            <a:r>
              <a:rPr lang="en-US" sz="4500" dirty="0"/>
              <a:t>What is HTML?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7856" y="1954918"/>
            <a:ext cx="9772967" cy="407956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It represents a </a:t>
            </a:r>
            <a:r>
              <a:rPr lang="en-US" sz="2800" b="1" dirty="0">
                <a:solidFill>
                  <a:schemeClr val="bg1"/>
                </a:solidFill>
              </a:rPr>
              <a:t>series of elements </a:t>
            </a:r>
            <a:r>
              <a:rPr lang="en-US" sz="2800" dirty="0"/>
              <a:t>that you use to wrap </a:t>
            </a:r>
            <a:r>
              <a:rPr lang="bg-BG" sz="2800" dirty="0"/>
              <a:t>            </a:t>
            </a:r>
            <a:r>
              <a:rPr lang="en-US" sz="2800" dirty="0"/>
              <a:t>different portions of content to make them look and act in a </a:t>
            </a:r>
            <a:r>
              <a:rPr lang="bg-BG" sz="2800" dirty="0"/>
              <a:t>   </a:t>
            </a:r>
            <a:r>
              <a:rPr lang="en-US" sz="2800" dirty="0"/>
              <a:t>certain way</a:t>
            </a:r>
          </a:p>
          <a:p>
            <a:r>
              <a:rPr lang="en-US" sz="2800" dirty="0"/>
              <a:t>HTML </a:t>
            </a:r>
            <a:r>
              <a:rPr lang="en-US" sz="2800" b="1" dirty="0">
                <a:solidFill>
                  <a:schemeClr val="bg1"/>
                </a:solidFill>
              </a:rPr>
              <a:t>is not </a:t>
            </a:r>
            <a:r>
              <a:rPr lang="en-US" sz="2800" dirty="0"/>
              <a:t>a programming language - it is a </a:t>
            </a:r>
            <a:r>
              <a:rPr lang="en-US" sz="2800" b="1" dirty="0">
                <a:solidFill>
                  <a:schemeClr val="bg1"/>
                </a:solidFill>
              </a:rPr>
              <a:t>markup language</a:t>
            </a:r>
            <a:r>
              <a:rPr lang="en-US" sz="2800" dirty="0"/>
              <a:t> that is used to tell your browser how to display the pages you </a:t>
            </a:r>
            <a:r>
              <a:rPr lang="bg-BG" sz="2800" dirty="0"/>
              <a:t> </a:t>
            </a:r>
            <a:r>
              <a:rPr lang="en-US" sz="2800" dirty="0"/>
              <a:t>are visiting</a:t>
            </a:r>
          </a:p>
          <a:p>
            <a:r>
              <a:rPr lang="en-US" sz="2800" dirty="0"/>
              <a:t>It’s just a </a:t>
            </a:r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 file with </a:t>
            </a:r>
            <a:r>
              <a:rPr lang="en-US" sz="2800" b="1" dirty="0">
                <a:solidFill>
                  <a:schemeClr val="bg1"/>
                </a:solidFill>
              </a:rPr>
              <a:t>.html </a:t>
            </a:r>
            <a:r>
              <a:rPr lang="en-US" sz="2800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278484" y="1030506"/>
            <a:ext cx="10913516" cy="561703"/>
          </a:xfrm>
          <a:prstGeom prst="rect">
            <a:avLst/>
          </a:prstGeom>
          <a:ln>
            <a:noFill/>
          </a:ln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Standard </a:t>
            </a:r>
            <a:r>
              <a:rPr lang="en-US" sz="3000" b="1" dirty="0">
                <a:solidFill>
                  <a:schemeClr val="bg1"/>
                </a:solidFill>
              </a:rPr>
              <a:t>markup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language</a:t>
            </a:r>
            <a:r>
              <a:rPr lang="en-US" sz="3000" dirty="0"/>
              <a:t> for creating and displaying </a:t>
            </a:r>
            <a:r>
              <a:rPr lang="en-US" sz="3000" b="1" dirty="0">
                <a:solidFill>
                  <a:schemeClr val="bg1"/>
                </a:solidFill>
              </a:rPr>
              <a:t>web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Anatomy of an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80" y="1440873"/>
            <a:ext cx="2322483" cy="232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57" y="100750"/>
            <a:ext cx="8520795" cy="882654"/>
          </a:xfrm>
        </p:spPr>
        <p:txBody>
          <a:bodyPr>
            <a:normAutofit/>
          </a:bodyPr>
          <a:lstStyle/>
          <a:p>
            <a:r>
              <a:rPr lang="en-US" sz="4500"/>
              <a:t>Element </a:t>
            </a:r>
            <a:r>
              <a:rPr lang="bg-BG" sz="4500"/>
              <a:t>А</a:t>
            </a:r>
            <a:r>
              <a:rPr lang="en-US" sz="4500"/>
              <a:t>natomy</a:t>
            </a:r>
            <a:endParaRPr lang="en-US" sz="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5657" y="1031238"/>
            <a:ext cx="11016343" cy="612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/>
              <a:t>The </a:t>
            </a:r>
            <a:r>
              <a:rPr lang="en-US" sz="3000" b="1">
                <a:solidFill>
                  <a:schemeClr val="bg1"/>
                </a:solidFill>
              </a:rPr>
              <a:t>main parts </a:t>
            </a:r>
            <a:r>
              <a:rPr lang="en-US" sz="3000"/>
              <a:t>of an element are: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Opening</a:t>
            </a:r>
            <a:r>
              <a:rPr lang="en-US" sz="3000"/>
              <a:t>, </a:t>
            </a:r>
            <a:r>
              <a:rPr lang="en-US" sz="3000" b="1">
                <a:solidFill>
                  <a:schemeClr val="bg1"/>
                </a:solidFill>
              </a:rPr>
              <a:t>Content</a:t>
            </a:r>
            <a:r>
              <a:rPr lang="en-US" sz="3000"/>
              <a:t> and </a:t>
            </a:r>
            <a:r>
              <a:rPr lang="en-US" sz="3000" b="1">
                <a:solidFill>
                  <a:schemeClr val="bg1"/>
                </a:solidFill>
              </a:rPr>
              <a:t>Closing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tag</a:t>
            </a:r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516442" y="4929153"/>
            <a:ext cx="232068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&lt;html&gt;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649221" y="3672767"/>
            <a:ext cx="2069214" cy="1044057"/>
          </a:xfrm>
          <a:prstGeom prst="wedgeRoundRectCallout">
            <a:avLst>
              <a:gd name="adj1" fmla="val 9986"/>
              <a:gd name="adj2" fmla="val 7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533413" y="4324025"/>
            <a:ext cx="2751128" cy="1210255"/>
          </a:xfrm>
          <a:prstGeom prst="wedgeRoundRectCallout">
            <a:avLst>
              <a:gd name="adj1" fmla="val 60381"/>
              <a:gd name="adj2" fmla="val 33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8048232" y="4479441"/>
            <a:ext cx="3296440" cy="1054839"/>
          </a:xfrm>
          <a:prstGeom prst="wedgeRoundRectCallout">
            <a:avLst>
              <a:gd name="adj1" fmla="val -59432"/>
              <a:gd name="adj2" fmla="val 334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1175657" y="1792917"/>
            <a:ext cx="10624457" cy="20649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266" lvl="1" indent="-45720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Opening tag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-</a:t>
            </a:r>
            <a:r>
              <a:rPr lang="en-US" sz="3000" dirty="0"/>
              <a:t> It consists of the name of the element</a:t>
            </a:r>
            <a:r>
              <a:rPr lang="bg-BG" sz="3000" dirty="0"/>
              <a:t> 	      </a:t>
            </a:r>
            <a:r>
              <a:rPr lang="en-US" sz="3000" dirty="0"/>
              <a:t>surrounded by opening and closing angles. </a:t>
            </a:r>
            <a:r>
              <a:rPr lang="bg-BG" sz="3000" dirty="0"/>
              <a:t>                   	      </a:t>
            </a:r>
            <a:r>
              <a:rPr lang="en-US" sz="3000" dirty="0"/>
              <a:t>This</a:t>
            </a:r>
            <a:r>
              <a:rPr lang="bg-BG" sz="3000" dirty="0"/>
              <a:t> </a:t>
            </a:r>
            <a:r>
              <a:rPr lang="en-US" sz="3000" dirty="0"/>
              <a:t>indicates where the element starts</a:t>
            </a:r>
            <a:r>
              <a:rPr lang="bg-BG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227909"/>
            <a:ext cx="11803290" cy="532370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Closing tag </a:t>
            </a:r>
            <a:r>
              <a:rPr lang="en-US" sz="3000" dirty="0"/>
              <a:t>- Same as the opening tag, but with an additional slash </a:t>
            </a:r>
            <a:r>
              <a:rPr lang="bg-BG" sz="3000" dirty="0"/>
              <a:t>        </a:t>
            </a:r>
            <a:r>
              <a:rPr lang="en-US" sz="3000" dirty="0"/>
              <a:t>before the item's name. </a:t>
            </a:r>
            <a:r>
              <a:rPr lang="bg-BG" sz="3000" dirty="0"/>
              <a:t>						      </a:t>
            </a:r>
            <a:r>
              <a:rPr lang="en-US" sz="3000" dirty="0"/>
              <a:t>This shows where the element ends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bg-BG" dirty="0"/>
              <a:t>А</a:t>
            </a:r>
            <a:r>
              <a:rPr lang="en-US" dirty="0"/>
              <a:t>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26568" y="3958805"/>
            <a:ext cx="273829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4800" b="1" noProof="1">
                <a:latin typeface="Consolas" pitchFamily="49" charset="0"/>
              </a:rPr>
              <a:t>&lt;</a:t>
            </a:r>
            <a:r>
              <a:rPr lang="bg-BG" sz="4800" b="1" noProof="1">
                <a:latin typeface="Consolas" pitchFamily="49" charset="0"/>
              </a:rPr>
              <a:t>/</a:t>
            </a:r>
            <a:r>
              <a:rPr lang="en-US" sz="48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41714" y="3427262"/>
            <a:ext cx="2664987" cy="1063086"/>
          </a:xfrm>
          <a:prstGeom prst="wedgeRoundRectCallout">
            <a:avLst>
              <a:gd name="adj1" fmla="val 61366"/>
              <a:gd name="adj2" fmla="val 370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(Less than sign)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384731" y="3353677"/>
            <a:ext cx="3082972" cy="1136671"/>
          </a:xfrm>
          <a:prstGeom prst="wedgeRoundRectCallout">
            <a:avLst>
              <a:gd name="adj1" fmla="val -60670"/>
              <a:gd name="adj2" fmla="val 40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angle bracket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(Greater-than sign)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986846" y="2960915"/>
            <a:ext cx="1927760" cy="879912"/>
          </a:xfrm>
          <a:prstGeom prst="wedgeRoundRectCallout">
            <a:avLst>
              <a:gd name="adj1" fmla="val 7678"/>
              <a:gd name="adj2" fmla="val 799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(Tag name)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720477" y="5033557"/>
            <a:ext cx="2670129" cy="1006623"/>
          </a:xfrm>
          <a:prstGeom prst="wedgeRoundRectCallout">
            <a:avLst>
              <a:gd name="adj1" fmla="val 33834"/>
              <a:gd name="adj2" fmla="val -70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slash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tag indicator)</a:t>
            </a:r>
          </a:p>
        </p:txBody>
      </p:sp>
    </p:spTree>
    <p:extLst>
      <p:ext uri="{BB962C8B-B14F-4D97-AF65-F5344CB8AC3E}">
        <p14:creationId xmlns:p14="http://schemas.microsoft.com/office/powerpoint/2010/main" val="37851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803290" cy="518562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dirty="0"/>
              <a:t>Everything between the </a:t>
            </a:r>
            <a:r>
              <a:rPr lang="en-US" sz="3000" b="1" dirty="0">
                <a:solidFill>
                  <a:schemeClr val="bg1"/>
                </a:solidFill>
              </a:rPr>
              <a:t>opening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closing tags </a:t>
            </a:r>
            <a:r>
              <a:rPr lang="en-US" sz="3000" dirty="0"/>
              <a:t>is defined as the </a:t>
            </a:r>
            <a:r>
              <a:rPr lang="bg-BG" sz="3000" dirty="0"/>
              <a:t>        </a:t>
            </a:r>
            <a:r>
              <a:rPr lang="en-US" sz="3000" dirty="0"/>
              <a:t>content of this element</a:t>
            </a: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endParaRPr lang="bg-BG" sz="3000" dirty="0"/>
          </a:p>
          <a:p>
            <a:pPr>
              <a:buClr>
                <a:schemeClr val="tx1"/>
              </a:buClr>
            </a:pPr>
            <a:endParaRPr lang="en-US" sz="3000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The element </a:t>
            </a:r>
            <a:r>
              <a:rPr lang="en-US" sz="3000" dirty="0"/>
              <a:t>is the </a:t>
            </a:r>
            <a:r>
              <a:rPr lang="en-US" sz="3000" b="1" dirty="0">
                <a:solidFill>
                  <a:schemeClr val="bg1"/>
                </a:solidFill>
              </a:rPr>
              <a:t>set</a:t>
            </a:r>
            <a:r>
              <a:rPr lang="en-US" sz="3000" dirty="0"/>
              <a:t> of the opening tag, closing tag</a:t>
            </a:r>
            <a:r>
              <a:rPr lang="bg-BG" sz="3000" dirty="0"/>
              <a:t> </a:t>
            </a:r>
            <a:r>
              <a:rPr lang="en-US" sz="3000" dirty="0"/>
              <a:t>and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Anatomy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1195" y="263270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&lt;html&gt;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&lt;!-- HTML ELEMENT CONTENT--&gt;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html&gt;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195" y="5162540"/>
            <a:ext cx="53523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&lt;p&gt;</a:t>
            </a:r>
            <a:br>
              <a:rPr lang="en-US" sz="2400" b="1" noProof="1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  Hello, HTML!</a:t>
            </a:r>
            <a:br>
              <a:rPr lang="en-US" sz="2400" b="1" noProof="1">
                <a:latin typeface="Consolas" pitchFamily="49" charset="0"/>
              </a:rPr>
            </a:br>
            <a:r>
              <a:rPr lang="bg-BG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latin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9754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5549</TotalTime>
  <Words>1445</Words>
  <Application>Microsoft Office PowerPoint</Application>
  <PresentationFormat>Widescreen</PresentationFormat>
  <Paragraphs>257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HTML Basics</vt:lpstr>
      <vt:lpstr>Table of Contents</vt:lpstr>
      <vt:lpstr>Questions?</vt:lpstr>
      <vt:lpstr>PowerPoint Presentation</vt:lpstr>
      <vt:lpstr>What is HTML?</vt:lpstr>
      <vt:lpstr>PowerPoint Presentation</vt:lpstr>
      <vt:lpstr>Element Аnatomy</vt:lpstr>
      <vt:lpstr>Element Аnatomy</vt:lpstr>
      <vt:lpstr>Element Anatomy</vt:lpstr>
      <vt:lpstr>PowerPoint Presentation</vt:lpstr>
      <vt:lpstr>Document Anatomy</vt:lpstr>
      <vt:lpstr>&lt;!DOCTYPE html&gt;</vt:lpstr>
      <vt:lpstr>The &lt;html&gt; tag</vt:lpstr>
      <vt:lpstr>The &lt;head&gt; tag</vt:lpstr>
      <vt:lpstr>The &lt;meta&gt; tag</vt:lpstr>
      <vt:lpstr>The &lt;title&gt; tag</vt:lpstr>
      <vt:lpstr>The &lt;body&gt; tag</vt:lpstr>
      <vt:lpstr>PowerPoint Presentation</vt:lpstr>
      <vt:lpstr>Formatting Text - Heading</vt:lpstr>
      <vt:lpstr>Formatting Text - Paragraph</vt:lpstr>
      <vt:lpstr>Formatting Text - List</vt:lpstr>
      <vt:lpstr>Formatting Text - Table</vt:lpstr>
      <vt:lpstr>Formatting Text – Division Element</vt:lpstr>
      <vt:lpstr>Formatting Text - Span</vt:lpstr>
      <vt:lpstr>PowerPoint Presentation</vt:lpstr>
      <vt:lpstr>Attributes</vt:lpstr>
      <vt:lpstr>Attributes</vt:lpstr>
      <vt:lpstr>PowerPoint Presentation</vt:lpstr>
      <vt:lpstr>Images</vt:lpstr>
      <vt:lpstr>Images</vt:lpstr>
      <vt:lpstr>Links / References</vt:lpstr>
      <vt:lpstr>Forms</vt:lpstr>
      <vt:lpstr>Forms</vt:lpstr>
      <vt:lpstr>PowerPoint Presentation</vt:lpstr>
      <vt:lpstr>Nested Elements</vt:lpstr>
      <vt:lpstr>Nested Elements - Example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Common - HTML Basics</dc:title>
  <dc:subject>HTML Basics</dc:subject>
  <dc:creator>Alen Paunov</dc:creator>
  <cp:keywords>Technology Fundamentals, Software University, SoftUni, programming, coding, software development, education, training, course</cp:keywords>
  <cp:lastModifiedBy>mcvetanova.petrova</cp:lastModifiedBy>
  <cp:revision>312</cp:revision>
  <dcterms:created xsi:type="dcterms:W3CDTF">2018-05-23T13:08:44Z</dcterms:created>
  <dcterms:modified xsi:type="dcterms:W3CDTF">2019-01-25T15:19:30Z</dcterms:modified>
  <cp:category>programming;computer programming;software development;web development</cp:category>
</cp:coreProperties>
</file>