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62"/>
  </p:notesMasterIdLst>
  <p:handoutMasterIdLst>
    <p:handoutMasterId r:id="rId63"/>
  </p:handoutMasterIdLst>
  <p:sldIdLst>
    <p:sldId id="402" r:id="rId3"/>
    <p:sldId id="527" r:id="rId4"/>
    <p:sldId id="508" r:id="rId5"/>
    <p:sldId id="539" r:id="rId6"/>
    <p:sldId id="538" r:id="rId7"/>
    <p:sldId id="540" r:id="rId8"/>
    <p:sldId id="553" r:id="rId9"/>
    <p:sldId id="545" r:id="rId10"/>
    <p:sldId id="544" r:id="rId11"/>
    <p:sldId id="546" r:id="rId12"/>
    <p:sldId id="547" r:id="rId13"/>
    <p:sldId id="548" r:id="rId14"/>
    <p:sldId id="550" r:id="rId15"/>
    <p:sldId id="549" r:id="rId16"/>
    <p:sldId id="554" r:id="rId17"/>
    <p:sldId id="555" r:id="rId18"/>
    <p:sldId id="490" r:id="rId19"/>
    <p:sldId id="451" r:id="rId20"/>
    <p:sldId id="491" r:id="rId21"/>
    <p:sldId id="473" r:id="rId22"/>
    <p:sldId id="494" r:id="rId23"/>
    <p:sldId id="495" r:id="rId24"/>
    <p:sldId id="496" r:id="rId25"/>
    <p:sldId id="497" r:id="rId26"/>
    <p:sldId id="498" r:id="rId27"/>
    <p:sldId id="499" r:id="rId28"/>
    <p:sldId id="500" r:id="rId29"/>
    <p:sldId id="501" r:id="rId30"/>
    <p:sldId id="530" r:id="rId31"/>
    <p:sldId id="529" r:id="rId32"/>
    <p:sldId id="503" r:id="rId33"/>
    <p:sldId id="504" r:id="rId34"/>
    <p:sldId id="505" r:id="rId35"/>
    <p:sldId id="551" r:id="rId36"/>
    <p:sldId id="552" r:id="rId37"/>
    <p:sldId id="509" r:id="rId38"/>
    <p:sldId id="510" r:id="rId39"/>
    <p:sldId id="511" r:id="rId40"/>
    <p:sldId id="512" r:id="rId41"/>
    <p:sldId id="513" r:id="rId42"/>
    <p:sldId id="514" r:id="rId43"/>
    <p:sldId id="515" r:id="rId44"/>
    <p:sldId id="516" r:id="rId45"/>
    <p:sldId id="517" r:id="rId46"/>
    <p:sldId id="518" r:id="rId47"/>
    <p:sldId id="519" r:id="rId48"/>
    <p:sldId id="520" r:id="rId49"/>
    <p:sldId id="521" r:id="rId50"/>
    <p:sldId id="533" r:id="rId51"/>
    <p:sldId id="534" r:id="rId52"/>
    <p:sldId id="535" r:id="rId53"/>
    <p:sldId id="536" r:id="rId54"/>
    <p:sldId id="537" r:id="rId55"/>
    <p:sldId id="349" r:id="rId56"/>
    <p:sldId id="556" r:id="rId57"/>
    <p:sldId id="557" r:id="rId58"/>
    <p:sldId id="558" r:id="rId59"/>
    <p:sldId id="559" r:id="rId60"/>
    <p:sldId id="560" r:id="rId6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27"/>
            <p14:sldId id="508"/>
          </p14:sldIdLst>
        </p14:section>
        <p14:section name="Introduction and Basic Syntax" id="{E2293DB6-F577-4ECD-BB5C-347D8C25B614}">
          <p14:sldIdLst>
            <p14:sldId id="539"/>
            <p14:sldId id="538"/>
            <p14:sldId id="540"/>
            <p14:sldId id="553"/>
          </p14:sldIdLst>
        </p14:section>
        <p14:section name="Console I/O" id="{B3C2F6C5-3811-46BC-8A13-A1D9AFBBEEEE}">
          <p14:sldIdLst>
            <p14:sldId id="545"/>
            <p14:sldId id="544"/>
            <p14:sldId id="546"/>
            <p14:sldId id="547"/>
            <p14:sldId id="548"/>
            <p14:sldId id="550"/>
            <p14:sldId id="549"/>
            <p14:sldId id="554"/>
            <p14:sldId id="555"/>
          </p14:sldIdLst>
        </p14:section>
        <p14:section name="Comparison Operators" id="{83CAED28-7812-4FC1-B9D6-4793E43BDB79}">
          <p14:sldIdLst>
            <p14:sldId id="490"/>
            <p14:sldId id="451"/>
            <p14:sldId id="491"/>
          </p14:sldIdLst>
        </p14:section>
        <p14:section name="If / Else Statements" id="{130A4ED5-C7C3-44ED-931F-169C147C932A}">
          <p14:sldIdLst>
            <p14:sldId id="473"/>
            <p14:sldId id="494"/>
            <p14:sldId id="495"/>
            <p14:sldId id="496"/>
            <p14:sldId id="497"/>
            <p14:sldId id="498"/>
          </p14:sldIdLst>
        </p14:section>
        <p14:section name="Switch Statements" id="{B56C13C7-1A79-4B26-9356-BBB72CA7B7B3}">
          <p14:sldIdLst>
            <p14:sldId id="499"/>
            <p14:sldId id="500"/>
            <p14:sldId id="501"/>
            <p14:sldId id="530"/>
          </p14:sldIdLst>
        </p14:section>
        <p14:section name="Logical Operators" id="{43F26E95-5930-4D82-8818-E1D62107F612}">
          <p14:sldIdLst>
            <p14:sldId id="529"/>
            <p14:sldId id="503"/>
            <p14:sldId id="504"/>
            <p14:sldId id="505"/>
            <p14:sldId id="551"/>
            <p14:sldId id="552"/>
          </p14:sldIdLst>
        </p14:section>
        <p14:section name="Loops" id="{767741AE-D679-4CE7-972B-8D3041EEE898}">
          <p14:sldIdLst>
            <p14:sldId id="509"/>
            <p14:sldId id="510"/>
          </p14:sldIdLst>
        </p14:section>
        <p14:section name="For Loops" id="{4045AAF8-D146-4470-91BA-AFFF356EDF9D}">
          <p14:sldIdLst>
            <p14:sldId id="511"/>
            <p14:sldId id="512"/>
            <p14:sldId id="513"/>
            <p14:sldId id="514"/>
            <p14:sldId id="515"/>
          </p14:sldIdLst>
        </p14:section>
        <p14:section name="While Loops" id="{8C375EC3-6FED-4585-B5E9-A2232024BEC7}">
          <p14:sldIdLst>
            <p14:sldId id="516"/>
            <p14:sldId id="517"/>
            <p14:sldId id="518"/>
          </p14:sldIdLst>
        </p14:section>
        <p14:section name="Do-While Loops" id="{B327B4D0-2AFB-40FD-9F61-00361373755F}">
          <p14:sldIdLst>
            <p14:sldId id="519"/>
            <p14:sldId id="520"/>
            <p14:sldId id="521"/>
          </p14:sldIdLst>
        </p14:section>
        <p14:section name="Debugging" id="{A1555B4B-16C3-4EFF-8473-73BA3682DAC1}">
          <p14:sldIdLst>
            <p14:sldId id="533"/>
            <p14:sldId id="534"/>
            <p14:sldId id="535"/>
            <p14:sldId id="536"/>
            <p14:sldId id="537"/>
          </p14:sldIdLst>
        </p14:section>
        <p14:section name="Conclusion" id="{10E03AB1-9AA8-4E86-9A64-D741901E50A2}">
          <p14:sldIdLst>
            <p14:sldId id="349"/>
            <p14:sldId id="556"/>
            <p14:sldId id="557"/>
            <p14:sldId id="558"/>
            <p14:sldId id="559"/>
            <p14:sldId id="5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33" autoAdjust="0"/>
  </p:normalViewPr>
  <p:slideViewPr>
    <p:cSldViewPr>
      <p:cViewPr varScale="1">
        <p:scale>
          <a:sx n="88" d="100"/>
          <a:sy n="88" d="100"/>
        </p:scale>
        <p:origin x="49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1/22/2019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08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1160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56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49923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27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69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1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29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93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6605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4702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428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92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4265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33997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84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64590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5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1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2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98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35545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275651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1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17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B77B9B79-3DD1-435C-A06D-293BA3843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64FE50A-7120-4111-810F-0F6E3D4E8C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2D3C0-2398-43EA-A020-EADD323A26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4998" y="916096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92C202-B846-4E5A-9F70-183DA5625868}"/>
              </a:ext>
            </a:extLst>
          </p:cNvPr>
          <p:cNvSpPr/>
          <p:nvPr userDrawn="1"/>
        </p:nvSpPr>
        <p:spPr>
          <a:xfrm rot="20949717">
            <a:off x="2448430" y="3248284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EB89FA-8EAA-4D1E-BD33-EF71589ECF3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F8023C85-4DB9-4984-BD59-58C532CC88FA}"/>
              </a:ext>
            </a:extLst>
          </p:cNvPr>
          <p:cNvSpPr txBox="1"/>
          <p:nvPr userDrawn="1"/>
        </p:nvSpPr>
        <p:spPr>
          <a:xfrm rot="20630519">
            <a:off x="6262132" y="2455429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36E7B45C-6306-42C6-A106-7AFAC099338D}"/>
              </a:ext>
            </a:extLst>
          </p:cNvPr>
          <p:cNvSpPr txBox="1"/>
          <p:nvPr userDrawn="1"/>
        </p:nvSpPr>
        <p:spPr>
          <a:xfrm rot="1520410">
            <a:off x="3877964" y="2025853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13552CD6-A76D-4401-B313-2DA69FD0C2E3}"/>
              </a:ext>
            </a:extLst>
          </p:cNvPr>
          <p:cNvSpPr txBox="1"/>
          <p:nvPr userDrawn="1"/>
        </p:nvSpPr>
        <p:spPr>
          <a:xfrm rot="20630519" flipH="1">
            <a:off x="4681374" y="1498789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7AA4B7CB-C232-4A3A-B998-1F6A9134F2A7}"/>
              </a:ext>
            </a:extLst>
          </p:cNvPr>
          <p:cNvSpPr txBox="1"/>
          <p:nvPr userDrawn="1"/>
        </p:nvSpPr>
        <p:spPr>
          <a:xfrm rot="1561633" flipH="1">
            <a:off x="4556582" y="2300748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C0EB26FD-1863-4D46-9561-DE710ABDF0AB}"/>
              </a:ext>
            </a:extLst>
          </p:cNvPr>
          <p:cNvSpPr txBox="1"/>
          <p:nvPr userDrawn="1"/>
        </p:nvSpPr>
        <p:spPr>
          <a:xfrm rot="20630519">
            <a:off x="5595499" y="1910250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C20D2E1E-676D-476D-A8A5-2D75E1B00489}"/>
              </a:ext>
            </a:extLst>
          </p:cNvPr>
          <p:cNvSpPr txBox="1"/>
          <p:nvPr userDrawn="1"/>
        </p:nvSpPr>
        <p:spPr>
          <a:xfrm rot="20630519">
            <a:off x="5958093" y="4185177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CEF44FF-F85B-4472-B296-F62F51F56852}"/>
              </a:ext>
            </a:extLst>
          </p:cNvPr>
          <p:cNvSpPr txBox="1"/>
          <p:nvPr userDrawn="1"/>
        </p:nvSpPr>
        <p:spPr>
          <a:xfrm rot="1523920">
            <a:off x="5526053" y="4973072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4" name="TextBox 13">
            <a:hlinkClick r:id="rId5" tooltip="Software University Foundaton"/>
            <a:extLst>
              <a:ext uri="{FF2B5EF4-FFF2-40B4-BE49-F238E27FC236}">
                <a16:creationId xmlns:a16="http://schemas.microsoft.com/office/drawing/2014/main" id="{8203D78B-1551-4563-A480-CDE89719BDD6}"/>
              </a:ext>
            </a:extLst>
          </p:cNvPr>
          <p:cNvSpPr txBox="1"/>
          <p:nvPr userDrawn="1"/>
        </p:nvSpPr>
        <p:spPr>
          <a:xfrm rot="20630519">
            <a:off x="4449873" y="5209304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4C9F20-ACC3-48C1-942C-0D079125E041}"/>
              </a:ext>
            </a:extLst>
          </p:cNvPr>
          <p:cNvSpPr txBox="1"/>
          <p:nvPr userDrawn="1"/>
        </p:nvSpPr>
        <p:spPr>
          <a:xfrm rot="20630519">
            <a:off x="3816150" y="472110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4434FB42-069B-4E24-9985-7A9B74485F31}"/>
              </a:ext>
            </a:extLst>
          </p:cNvPr>
          <p:cNvSpPr txBox="1"/>
          <p:nvPr userDrawn="1"/>
        </p:nvSpPr>
        <p:spPr>
          <a:xfrm rot="20630519">
            <a:off x="6700448" y="5556898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AC30AE-6134-41CB-A96B-0CF95601F75B}"/>
              </a:ext>
            </a:extLst>
          </p:cNvPr>
          <p:cNvSpPr txBox="1"/>
          <p:nvPr userDrawn="1"/>
        </p:nvSpPr>
        <p:spPr>
          <a:xfrm rot="20414927">
            <a:off x="4564931" y="3847302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8" name="TextBox 17">
            <a:hlinkClick r:id="rId5" tooltip="Software University Foundaton"/>
            <a:extLst>
              <a:ext uri="{FF2B5EF4-FFF2-40B4-BE49-F238E27FC236}">
                <a16:creationId xmlns:a16="http://schemas.microsoft.com/office/drawing/2014/main" id="{8A86AF2D-C043-4500-8383-0A0CC8A349CB}"/>
              </a:ext>
            </a:extLst>
          </p:cNvPr>
          <p:cNvSpPr txBox="1"/>
          <p:nvPr userDrawn="1"/>
        </p:nvSpPr>
        <p:spPr>
          <a:xfrm rot="20215874">
            <a:off x="3237387" y="525800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D7FEFD2B-104C-4C4F-A78E-4727BB795D5F}"/>
              </a:ext>
            </a:extLst>
          </p:cNvPr>
          <p:cNvSpPr txBox="1"/>
          <p:nvPr userDrawn="1"/>
        </p:nvSpPr>
        <p:spPr>
          <a:xfrm rot="1264394">
            <a:off x="4972839" y="546110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C976C315-3BBA-423B-874F-CC2488B7D287}"/>
              </a:ext>
            </a:extLst>
          </p:cNvPr>
          <p:cNvSpPr txBox="1"/>
          <p:nvPr userDrawn="1"/>
        </p:nvSpPr>
        <p:spPr>
          <a:xfrm rot="1264394">
            <a:off x="2288795" y="478583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DDD043A1-58F2-4445-8D84-F11350C295E8}"/>
              </a:ext>
            </a:extLst>
          </p:cNvPr>
          <p:cNvSpPr txBox="1"/>
          <p:nvPr userDrawn="1"/>
        </p:nvSpPr>
        <p:spPr>
          <a:xfrm rot="19121928">
            <a:off x="1148777" y="51921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FE4667FB-0988-4D3E-9958-E8DA9205A1FD}"/>
              </a:ext>
            </a:extLst>
          </p:cNvPr>
          <p:cNvSpPr txBox="1"/>
          <p:nvPr userDrawn="1"/>
        </p:nvSpPr>
        <p:spPr>
          <a:xfrm rot="1264394">
            <a:off x="5119223" y="242335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00CA8125-F75A-493C-AAE0-FBB8ADC28E42}"/>
              </a:ext>
            </a:extLst>
          </p:cNvPr>
          <p:cNvSpPr txBox="1"/>
          <p:nvPr userDrawn="1"/>
        </p:nvSpPr>
        <p:spPr>
          <a:xfrm rot="1264394">
            <a:off x="6346551" y="143327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529EE192-8C44-4C1B-9FBA-D1D962D2B8C9}"/>
              </a:ext>
            </a:extLst>
          </p:cNvPr>
          <p:cNvSpPr txBox="1"/>
          <p:nvPr userDrawn="1"/>
        </p:nvSpPr>
        <p:spPr>
          <a:xfrm rot="20252314">
            <a:off x="3655924" y="255875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30EDB410-EC1E-4D8A-B422-B1FCF8B8FCB2}"/>
              </a:ext>
            </a:extLst>
          </p:cNvPr>
          <p:cNvSpPr txBox="1"/>
          <p:nvPr userDrawn="1"/>
        </p:nvSpPr>
        <p:spPr>
          <a:xfrm rot="20585427">
            <a:off x="5153803" y="120525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1E7AC9E7-AF5C-477E-BA9D-F11E4FC67829}"/>
              </a:ext>
            </a:extLst>
          </p:cNvPr>
          <p:cNvSpPr txBox="1"/>
          <p:nvPr userDrawn="1"/>
        </p:nvSpPr>
        <p:spPr>
          <a:xfrm rot="1264394">
            <a:off x="6087514" y="486519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45D98824-742F-42CA-8644-50584CE3FF04}"/>
              </a:ext>
            </a:extLst>
          </p:cNvPr>
          <p:cNvSpPr txBox="1"/>
          <p:nvPr userDrawn="1"/>
        </p:nvSpPr>
        <p:spPr>
          <a:xfrm rot="2248444">
            <a:off x="2907153" y="1116639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283534F5-5EFA-4904-9954-AA793C69FD0A}"/>
              </a:ext>
            </a:extLst>
          </p:cNvPr>
          <p:cNvSpPr txBox="1"/>
          <p:nvPr userDrawn="1"/>
        </p:nvSpPr>
        <p:spPr>
          <a:xfrm rot="20630519">
            <a:off x="2267918" y="5761976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6464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9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13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7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6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6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06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1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058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0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javase/downloads/jdk11-downloads-5066655.html" TargetMode="Externa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57/tech-module-4-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6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3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5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52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49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54.png"/><Relationship Id="rId22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1.jpeg"/><Relationship Id="rId7" Type="http://schemas.openxmlformats.org/officeDocument/2006/relationships/image" Target="../media/image6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4.gi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5" y="1178879"/>
            <a:ext cx="10962447" cy="1225140"/>
          </a:xfrm>
        </p:spPr>
        <p:txBody>
          <a:bodyPr>
            <a:normAutofit/>
          </a:bodyPr>
          <a:lstStyle/>
          <a:p>
            <a:r>
              <a:rPr lang="en-US" dirty="0"/>
              <a:t>Basic Syntax , I/O, Conditions, Loops and Debugging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813" y="254857"/>
            <a:ext cx="11097320" cy="882654"/>
          </a:xfrm>
        </p:spPr>
        <p:txBody>
          <a:bodyPr>
            <a:normAutofit/>
          </a:bodyPr>
          <a:lstStyle/>
          <a:p>
            <a:r>
              <a:rPr lang="en-US" dirty="0"/>
              <a:t>Java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http://softuni.bg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876800"/>
            <a:ext cx="3137440" cy="506796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AB5D3C-5762-43CD-8C54-EDF0AB539D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995305" y="2068236"/>
            <a:ext cx="4198214" cy="33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scanner.nextLine()</a:t>
            </a:r>
            <a:r>
              <a:rPr lang="en-US" dirty="0"/>
              <a:t> returns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Convert the string to number by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0612" y="2667000"/>
            <a:ext cx="8762999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import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java.util.Scanner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Scanner</a:t>
            </a:r>
            <a:r>
              <a:rPr lang="en-US" sz="2400" b="1" noProof="1">
                <a:latin typeface="Consolas" pitchFamily="49" charset="0"/>
              </a:rPr>
              <a:t> sc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new Scanner(System.in)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400" b="1" noProof="1">
                <a:latin typeface="Consolas" pitchFamily="49" charset="0"/>
              </a:rPr>
              <a:t> name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sc.nextLine()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age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Integer.parseInt</a:t>
            </a:r>
            <a:r>
              <a:rPr lang="en-US" sz="2400" b="1" noProof="1">
                <a:latin typeface="Consolas" pitchFamily="49" charset="0"/>
              </a:rPr>
              <a:t>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400" b="1" noProof="1">
                <a:latin typeface="Consolas" pitchFamily="49" charset="0"/>
              </a:rPr>
              <a:t> salary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Double.parseDouble(</a:t>
            </a:r>
            <a:r>
              <a:rPr lang="en-US" sz="2400" b="1" noProof="1">
                <a:latin typeface="Consolas" pitchFamily="49" charset="0"/>
              </a:rPr>
              <a:t>sc.nextLine()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917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dirty="0"/>
              <a:t> class</a:t>
            </a:r>
          </a:p>
          <a:p>
            <a:r>
              <a:rPr lang="en-US" dirty="0"/>
              <a:t>Writing output to the console: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System.out.print()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System.out.println()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1412" y="3929590"/>
            <a:ext cx="60198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System.out.print("Name: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String name = scanner.nextLine();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System.out.println("Hi, " + name);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George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Hi, George</a:t>
            </a:r>
          </a:p>
        </p:txBody>
      </p:sp>
    </p:spTree>
    <p:extLst>
      <p:ext uri="{BB962C8B-B14F-4D97-AF65-F5344CB8AC3E}">
        <p14:creationId xmlns:p14="http://schemas.microsoft.com/office/powerpoint/2010/main" val="35138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28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format </a:t>
            </a:r>
            <a:r>
              <a:rPr lang="en-US" dirty="0"/>
              <a:t>to print at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5612" y="2747419"/>
            <a:ext cx="9753600" cy="2341768"/>
          </a:xfrm>
        </p:spPr>
        <p:txBody>
          <a:bodyPr/>
          <a:lstStyle/>
          <a:p>
            <a:r>
              <a:rPr lang="en-US" sz="2700" dirty="0">
                <a:solidFill>
                  <a:schemeClr val="tx1"/>
                </a:solidFill>
              </a:rPr>
              <a:t>String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>
                <a:solidFill>
                  <a:schemeClr val="tx1"/>
                </a:solidFill>
              </a:rPr>
              <a:t> = "George";</a:t>
            </a:r>
          </a:p>
          <a:p>
            <a:r>
              <a:rPr lang="en-US" sz="2700" dirty="0">
                <a:solidFill>
                  <a:schemeClr val="tx1"/>
                </a:solidFill>
              </a:rPr>
              <a:t>int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>
                <a:solidFill>
                  <a:schemeClr val="tx1"/>
                </a:solidFill>
              </a:rPr>
              <a:t> = 5;</a:t>
            </a:r>
          </a:p>
          <a:p>
            <a:r>
              <a:rPr lang="en-GB" sz="2700" dirty="0">
                <a:solidFill>
                  <a:schemeClr val="tx1"/>
                </a:solidFill>
              </a:rPr>
              <a:t>System.out.</a:t>
            </a:r>
            <a:r>
              <a:rPr lang="en-GB" sz="2700" dirty="0">
                <a:solidFill>
                  <a:schemeClr val="bg1"/>
                </a:solidFill>
              </a:rPr>
              <a:t>printf</a:t>
            </a:r>
            <a:r>
              <a:rPr lang="en-GB" sz="2700" dirty="0">
                <a:solidFill>
                  <a:schemeClr val="tx1"/>
                </a:solidFill>
              </a:rPr>
              <a:t>("Name: </a:t>
            </a:r>
            <a:r>
              <a:rPr lang="en-GB" sz="2700" dirty="0">
                <a:solidFill>
                  <a:schemeClr val="bg1"/>
                </a:solidFill>
              </a:rPr>
              <a:t>%s</a:t>
            </a:r>
            <a:r>
              <a:rPr lang="en-GB" sz="2700" dirty="0">
                <a:solidFill>
                  <a:schemeClr val="tx1"/>
                </a:solidFill>
              </a:rPr>
              <a:t>, Age: </a:t>
            </a:r>
            <a:r>
              <a:rPr lang="en-GB" sz="2700" dirty="0">
                <a:solidFill>
                  <a:schemeClr val="bg1"/>
                </a:solidFill>
              </a:rPr>
              <a:t>%d</a:t>
            </a:r>
            <a:r>
              <a:rPr lang="en-GB" sz="2700" dirty="0">
                <a:solidFill>
                  <a:schemeClr val="tx1"/>
                </a:solidFill>
              </a:rPr>
              <a:t>", </a:t>
            </a:r>
            <a:r>
              <a:rPr lang="en-GB" sz="2700" dirty="0">
                <a:solidFill>
                  <a:schemeClr val="bg1"/>
                </a:solidFill>
              </a:rPr>
              <a:t>name</a:t>
            </a:r>
            <a:r>
              <a:rPr lang="en-GB" sz="2700" dirty="0">
                <a:solidFill>
                  <a:schemeClr val="tx1"/>
                </a:solidFill>
              </a:rPr>
              <a:t>, </a:t>
            </a:r>
            <a:r>
              <a:rPr lang="en-GB" sz="2700" dirty="0">
                <a:solidFill>
                  <a:schemeClr val="bg1"/>
                </a:solidFill>
              </a:rPr>
              <a:t>age</a:t>
            </a:r>
            <a:r>
              <a:rPr lang="en-GB" sz="2700" dirty="0">
                <a:solidFill>
                  <a:schemeClr val="tx1"/>
                </a:solidFill>
              </a:rPr>
              <a:t>);</a:t>
            </a:r>
          </a:p>
          <a:p>
            <a:r>
              <a:rPr lang="en-US" sz="2700" i="1" dirty="0">
                <a:solidFill>
                  <a:schemeClr val="accent2"/>
                </a:solidFill>
              </a:rPr>
              <a:t>// Name: George, Age: 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Print Format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180012" y="2801980"/>
            <a:ext cx="3469196" cy="1084220"/>
          </a:xfrm>
          <a:prstGeom prst="wedgeRoundRectCallout">
            <a:avLst>
              <a:gd name="adj1" fmla="val -36309"/>
              <a:gd name="adj2" fmla="val 6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%s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stands for string and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100470" y="4651249"/>
            <a:ext cx="3032542" cy="1730502"/>
          </a:xfrm>
          <a:prstGeom prst="wedgeRoundRectCallout">
            <a:avLst>
              <a:gd name="adj1" fmla="val -36520"/>
              <a:gd name="adj2" fmla="val -631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stands for integer number and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1113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 – format number to certain digits with leading zeros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dirty="0"/>
              <a:t> – format floating point number with certain digits after the</a:t>
            </a:r>
            <a:br>
              <a:rPr lang="en-US" dirty="0"/>
            </a:br>
            <a:r>
              <a:rPr lang="en-US" dirty="0"/>
              <a:t>decimal point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3638" y="3788938"/>
            <a:ext cx="9396974" cy="2341768"/>
          </a:xfrm>
        </p:spPr>
        <p:txBody>
          <a:bodyPr/>
          <a:lstStyle/>
          <a:p>
            <a:r>
              <a:rPr lang="en-GB" sz="2700" dirty="0" err="1">
                <a:solidFill>
                  <a:schemeClr val="tx1"/>
                </a:solidFill>
              </a:rPr>
              <a:t>int</a:t>
            </a:r>
            <a:r>
              <a:rPr lang="en-GB" sz="2700" dirty="0">
                <a:solidFill>
                  <a:schemeClr val="tx1"/>
                </a:solidFill>
              </a:rPr>
              <a:t> percentage = 55</a:t>
            </a:r>
            <a:r>
              <a:rPr lang="en-GB" sz="27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GB" sz="2700" dirty="0" smtClean="0">
                <a:solidFill>
                  <a:schemeClr val="tx1"/>
                </a:solidFill>
              </a:rPr>
              <a:t>double </a:t>
            </a:r>
            <a:r>
              <a:rPr lang="en-GB" sz="2700" dirty="0">
                <a:solidFill>
                  <a:schemeClr val="tx1"/>
                </a:solidFill>
              </a:rPr>
              <a:t>grade = 5.5334</a:t>
            </a:r>
            <a:r>
              <a:rPr lang="en-GB" sz="27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GB" sz="2700" dirty="0" err="1">
                <a:solidFill>
                  <a:schemeClr val="tx1"/>
                </a:solidFill>
              </a:rPr>
              <a:t>System.out.printf</a:t>
            </a:r>
            <a:r>
              <a:rPr lang="en-GB" sz="2700" dirty="0">
                <a:solidFill>
                  <a:schemeClr val="tx1"/>
                </a:solidFill>
              </a:rPr>
              <a:t>("</a:t>
            </a:r>
            <a:r>
              <a:rPr lang="en-GB" sz="2700" dirty="0">
                <a:solidFill>
                  <a:schemeClr val="bg1"/>
                </a:solidFill>
              </a:rPr>
              <a:t>%03d</a:t>
            </a:r>
            <a:r>
              <a:rPr lang="en-GB" sz="2700" dirty="0">
                <a:solidFill>
                  <a:schemeClr val="tx1"/>
                </a:solidFill>
              </a:rPr>
              <a:t>", percentage);   </a:t>
            </a:r>
            <a:r>
              <a:rPr lang="en-GB" sz="2700" i="1" dirty="0">
                <a:solidFill>
                  <a:schemeClr val="accent2"/>
                </a:solidFill>
              </a:rPr>
              <a:t>// 055</a:t>
            </a:r>
            <a:endParaRPr lang="en-GB" sz="2700" dirty="0">
              <a:solidFill>
                <a:schemeClr val="tx1"/>
              </a:solidFill>
            </a:endParaRPr>
          </a:p>
          <a:p>
            <a:r>
              <a:rPr lang="en-GB" sz="2700" dirty="0" err="1" smtClean="0">
                <a:solidFill>
                  <a:schemeClr val="tx1"/>
                </a:solidFill>
              </a:rPr>
              <a:t>System.out.printf</a:t>
            </a:r>
            <a:r>
              <a:rPr lang="en-GB" sz="2700" dirty="0">
                <a:solidFill>
                  <a:schemeClr val="tx1"/>
                </a:solidFill>
              </a:rPr>
              <a:t>("</a:t>
            </a:r>
            <a:r>
              <a:rPr lang="en-GB" sz="2700" dirty="0">
                <a:solidFill>
                  <a:schemeClr val="bg1"/>
                </a:solidFill>
              </a:rPr>
              <a:t>%.2f</a:t>
            </a:r>
            <a:r>
              <a:rPr lang="en-GB" sz="2700" dirty="0">
                <a:solidFill>
                  <a:schemeClr val="tx1"/>
                </a:solidFill>
              </a:rPr>
              <a:t>", grade);        </a:t>
            </a:r>
            <a:r>
              <a:rPr lang="en-GB" sz="2700" i="1" dirty="0">
                <a:solidFill>
                  <a:schemeClr val="accent2"/>
                </a:solidFill>
              </a:rPr>
              <a:t>// </a:t>
            </a:r>
            <a:r>
              <a:rPr lang="en-GB" sz="2700" i="1" dirty="0" smtClean="0">
                <a:solidFill>
                  <a:schemeClr val="accent2"/>
                </a:solidFill>
              </a:rPr>
              <a:t>5.53</a:t>
            </a:r>
            <a:endParaRPr lang="en-GB" sz="27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Formatting Numbers in Placeholders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String.format </a:t>
            </a:r>
            <a:r>
              <a:rPr lang="en-US" dirty="0"/>
              <a:t>to create a string by pattern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6612" y="2731481"/>
            <a:ext cx="9296400" cy="3480541"/>
          </a:xfrm>
        </p:spPr>
        <p:txBody>
          <a:bodyPr/>
          <a:lstStyle/>
          <a:p>
            <a:r>
              <a:rPr lang="en-US" sz="2700" dirty="0">
                <a:solidFill>
                  <a:schemeClr val="tx1"/>
                </a:solidFill>
              </a:rPr>
              <a:t>String name = "George";</a:t>
            </a:r>
          </a:p>
          <a:p>
            <a:r>
              <a:rPr lang="en-US" sz="2700" dirty="0">
                <a:solidFill>
                  <a:schemeClr val="tx1"/>
                </a:solidFill>
              </a:rPr>
              <a:t>int age = 5;</a:t>
            </a:r>
          </a:p>
          <a:p>
            <a:r>
              <a:rPr lang="en-GB" sz="2700" dirty="0">
                <a:solidFill>
                  <a:schemeClr val="tx1"/>
                </a:solidFill>
              </a:rPr>
              <a:t>String result = String.format(</a:t>
            </a:r>
          </a:p>
          <a:p>
            <a:r>
              <a:rPr lang="en-GB" sz="2700" dirty="0">
                <a:solidFill>
                  <a:schemeClr val="tx1"/>
                </a:solidFill>
              </a:rPr>
              <a:t>		"Name: </a:t>
            </a:r>
            <a:r>
              <a:rPr lang="en-GB" sz="2700" dirty="0">
                <a:solidFill>
                  <a:schemeClr val="bg1"/>
                </a:solidFill>
              </a:rPr>
              <a:t>%s</a:t>
            </a:r>
            <a:r>
              <a:rPr lang="en-GB" sz="2700" dirty="0">
                <a:solidFill>
                  <a:schemeClr val="tx1"/>
                </a:solidFill>
              </a:rPr>
              <a:t>, Age: </a:t>
            </a:r>
            <a:r>
              <a:rPr lang="en-GB" sz="2700" dirty="0">
                <a:solidFill>
                  <a:schemeClr val="bg1"/>
                </a:solidFill>
              </a:rPr>
              <a:t>%d</a:t>
            </a:r>
            <a:r>
              <a:rPr lang="en-GB" sz="2700" dirty="0">
                <a:solidFill>
                  <a:schemeClr val="tx1"/>
                </a:solidFill>
              </a:rPr>
              <a:t>", </a:t>
            </a:r>
            <a:r>
              <a:rPr lang="en-GB" sz="2700" dirty="0">
                <a:solidFill>
                  <a:schemeClr val="bg1"/>
                </a:solidFill>
              </a:rPr>
              <a:t>name</a:t>
            </a:r>
            <a:r>
              <a:rPr lang="en-GB" sz="2700" dirty="0">
                <a:solidFill>
                  <a:schemeClr val="tx1"/>
                </a:solidFill>
              </a:rPr>
              <a:t>, </a:t>
            </a:r>
            <a:r>
              <a:rPr lang="en-GB" sz="2700" dirty="0">
                <a:solidFill>
                  <a:schemeClr val="bg1"/>
                </a:solidFill>
              </a:rPr>
              <a:t>age</a:t>
            </a:r>
            <a:r>
              <a:rPr lang="en-GB" sz="2700" dirty="0">
                <a:solidFill>
                  <a:schemeClr val="tx1"/>
                </a:solidFill>
              </a:rPr>
              <a:t>);</a:t>
            </a:r>
          </a:p>
          <a:p>
            <a:r>
              <a:rPr lang="en-GB" sz="2700" dirty="0">
                <a:solidFill>
                  <a:schemeClr val="tx1"/>
                </a:solidFill>
              </a:rPr>
              <a:t>System.out.println(result);</a:t>
            </a:r>
          </a:p>
          <a:p>
            <a:r>
              <a:rPr lang="en-US" sz="2700" i="1" dirty="0">
                <a:solidFill>
                  <a:schemeClr val="accent2"/>
                </a:solidFill>
              </a:rPr>
              <a:t>//Name: George, Age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String.format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F5143B-7A5C-48D2-813A-92D668262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will be given 3 input lines:</a:t>
            </a:r>
          </a:p>
          <a:p>
            <a:pPr lvl="1"/>
            <a:r>
              <a:rPr lang="en-GB" dirty="0"/>
              <a:t>Student Name, Age and Average Grade</a:t>
            </a:r>
          </a:p>
          <a:p>
            <a:r>
              <a:rPr lang="en-GB" dirty="0"/>
              <a:t>Print the input in the following format:</a:t>
            </a:r>
          </a:p>
          <a:p>
            <a:pPr lvl="1"/>
            <a:r>
              <a:rPr lang="en-GB" dirty="0"/>
              <a:t>"Name: {name}, Age: {age}, Grade {grade}"</a:t>
            </a:r>
          </a:p>
          <a:p>
            <a:pPr lvl="1"/>
            <a:r>
              <a:rPr lang="en-GB" dirty="0"/>
              <a:t>Format the grade to 2 decimal places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AA8ED-642A-4FFF-90C4-D858823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Student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43317-2D68-4324-9B00-AEB3536B18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589212" y="5217570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62" y="4724400"/>
            <a:ext cx="10343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John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5.40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952" y="5155286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Name: John, Age: 15, Grade: 5.40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07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1F410B-7A1D-4B78-8A6A-E8834734E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175" y="1447800"/>
            <a:ext cx="11339580" cy="477031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import java.util.Scanner;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GB" dirty="0">
                <a:solidFill>
                  <a:schemeClr val="bg1"/>
                </a:solidFill>
              </a:rPr>
              <a:t>Scanner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sc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>
                <a:solidFill>
                  <a:schemeClr val="bg1"/>
                </a:solidFill>
              </a:rPr>
              <a:t>new Scanner(System.in)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String name = </a:t>
            </a:r>
            <a:r>
              <a:rPr lang="en-GB" dirty="0">
                <a:solidFill>
                  <a:schemeClr val="bg1"/>
                </a:solidFill>
              </a:rPr>
              <a:t>sc.nextLine()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int age = Integer.parseInt(sc.nextLine());</a:t>
            </a:r>
          </a:p>
          <a:p>
            <a:r>
              <a:rPr lang="en-GB" dirty="0">
                <a:solidFill>
                  <a:schemeClr val="tx1"/>
                </a:solidFill>
              </a:rPr>
              <a:t>double grade = </a:t>
            </a:r>
            <a:r>
              <a:rPr lang="en-GB" dirty="0" err="1" smtClean="0">
                <a:solidFill>
                  <a:schemeClr val="bg1"/>
                </a:solidFill>
              </a:rPr>
              <a:t>Double.parseDouble</a:t>
            </a:r>
            <a:r>
              <a:rPr lang="en-GB" dirty="0" smtClean="0">
                <a:solidFill>
                  <a:schemeClr val="bg1"/>
                </a:solidFill>
              </a:rPr>
              <a:t>(</a:t>
            </a:r>
            <a:r>
              <a:rPr lang="en-GB" dirty="0" err="1" smtClean="0">
                <a:solidFill>
                  <a:schemeClr val="bg1"/>
                </a:solidFill>
              </a:rPr>
              <a:t>sc.nextLine</a:t>
            </a:r>
            <a:r>
              <a:rPr lang="en-GB" dirty="0">
                <a:solidFill>
                  <a:schemeClr val="bg1"/>
                </a:solidFill>
              </a:rPr>
              <a:t>())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System.out.printf("Name: %s, Age: %d, Grade: %.2f", </a:t>
            </a:r>
          </a:p>
          <a:p>
            <a:r>
              <a:rPr lang="en-GB" dirty="0">
                <a:solidFill>
                  <a:schemeClr val="tx1"/>
                </a:solidFill>
              </a:rPr>
              <a:t>                                                name, age, grade);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BDC69-E570-462F-80FF-F36CB16A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Student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215FF-3756-47CF-8F23-1AD3FE122BA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F6E761-CF9F-493E-8362-6B006C8556FF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</a:t>
            </a:r>
            <a:r>
              <a:rPr lang="en-US" sz="2000" dirty="0" smtClean="0"/>
              <a:t>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77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86A01-8A4D-490F-815F-1C9667159E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  <a:endParaRPr lang="en-GB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276649D-8680-48E5-A51F-1A65D03744AC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27453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E6F43DC3-F2E2-41B1-B9BC-A0E8A655D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651573"/>
              </p:ext>
            </p:extLst>
          </p:nvPr>
        </p:nvGraphicFramePr>
        <p:xfrm>
          <a:off x="1865312" y="1752600"/>
          <a:ext cx="8458200" cy="4319016"/>
        </p:xfrm>
        <a:graphic>
          <a:graphicData uri="http://schemas.openxmlformats.org/drawingml/2006/table">
            <a:tbl>
              <a:tblPr/>
              <a:tblGrid>
                <a:gridCol w="483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Values can be compared: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2AF9948-41DF-460D-8A8D-6533FF631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4812" y="1951051"/>
            <a:ext cx="8534400" cy="452307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int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int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System.out.println(a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 b);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System.out.println(a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 0);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System.out.println(a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 100);     </a:t>
            </a:r>
            <a:endParaRPr lang="bg-BG" sz="2400" dirty="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System.out.println(a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 a);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System.out.println(a </a:t>
            </a:r>
            <a:r>
              <a:rPr lang="en-US" sz="2400" dirty="0">
                <a:solidFill>
                  <a:schemeClr val="bg1"/>
                </a:solidFill>
              </a:rPr>
              <a:t>&lt;=</a:t>
            </a:r>
            <a:r>
              <a:rPr lang="en-US" sz="2400" dirty="0">
                <a:solidFill>
                  <a:schemeClr val="tx1"/>
                </a:solidFill>
              </a:rPr>
              <a:t> 5);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System.out.println(b </a:t>
            </a:r>
            <a:r>
              <a:rPr lang="en-US" sz="2400" dirty="0">
                <a:solidFill>
                  <a:schemeClr val="bg1"/>
                </a:solidFill>
              </a:rPr>
              <a:t>==</a:t>
            </a:r>
            <a:r>
              <a:rPr lang="en-US" sz="2400" dirty="0">
                <a:solidFill>
                  <a:schemeClr val="tx1"/>
                </a:solidFill>
              </a:rPr>
              <a:t> 2 * a);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AB0C3-D674-49FB-A822-76681A33DD96}"/>
              </a:ext>
            </a:extLst>
          </p:cNvPr>
          <p:cNvSpPr txBox="1"/>
          <p:nvPr/>
        </p:nvSpPr>
        <p:spPr>
          <a:xfrm>
            <a:off x="7389812" y="3122180"/>
            <a:ext cx="163362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94115-5ACD-4A41-B456-77BA8BFD8E44}"/>
              </a:ext>
            </a:extLst>
          </p:cNvPr>
          <p:cNvSpPr txBox="1"/>
          <p:nvPr/>
        </p:nvSpPr>
        <p:spPr>
          <a:xfrm>
            <a:off x="7389812" y="3684322"/>
            <a:ext cx="163362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30431-5D99-4399-8C30-08D2026C5F6B}"/>
              </a:ext>
            </a:extLst>
          </p:cNvPr>
          <p:cNvSpPr txBox="1"/>
          <p:nvPr/>
        </p:nvSpPr>
        <p:spPr>
          <a:xfrm>
            <a:off x="7389812" y="4847625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1855F-2820-4D9E-92F2-77EC2E402EAD}"/>
              </a:ext>
            </a:extLst>
          </p:cNvPr>
          <p:cNvSpPr txBox="1"/>
          <p:nvPr/>
        </p:nvSpPr>
        <p:spPr>
          <a:xfrm>
            <a:off x="7389812" y="4263488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BD114-A2AA-4892-BAFA-835098653208}"/>
              </a:ext>
            </a:extLst>
          </p:cNvPr>
          <p:cNvSpPr txBox="1"/>
          <p:nvPr/>
        </p:nvSpPr>
        <p:spPr>
          <a:xfrm>
            <a:off x="7389812" y="5350556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7CC317-A30F-4428-9D99-F6FE96996230}"/>
              </a:ext>
            </a:extLst>
          </p:cNvPr>
          <p:cNvSpPr txBox="1"/>
          <p:nvPr/>
        </p:nvSpPr>
        <p:spPr>
          <a:xfrm>
            <a:off x="7389812" y="5853487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41922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812" y="1295400"/>
            <a:ext cx="8153400" cy="4795935"/>
          </a:xfrm>
        </p:spPr>
        <p:txBody>
          <a:bodyPr>
            <a:noAutofit/>
          </a:bodyPr>
          <a:lstStyle/>
          <a:p>
            <a:r>
              <a:rPr lang="en-GB" sz="2800" dirty="0"/>
              <a:t>Introduction and Basic Syntax</a:t>
            </a:r>
          </a:p>
          <a:p>
            <a:r>
              <a:rPr lang="en-GB" sz="2800" dirty="0"/>
              <a:t>Comparison operators</a:t>
            </a:r>
          </a:p>
          <a:p>
            <a:r>
              <a:rPr lang="en-GB" sz="2800" dirty="0"/>
              <a:t>The if-else /</a:t>
            </a:r>
            <a:r>
              <a:rPr lang="en-US" sz="2800" dirty="0"/>
              <a:t> Switch-Case Statement</a:t>
            </a:r>
          </a:p>
          <a:p>
            <a:r>
              <a:rPr lang="en-GB" sz="2800" dirty="0"/>
              <a:t>Logical Operators</a:t>
            </a:r>
            <a:endParaRPr lang="en-US" sz="2800" dirty="0"/>
          </a:p>
          <a:p>
            <a:r>
              <a:rPr lang="en-GB" sz="2800" dirty="0"/>
              <a:t>Loops</a:t>
            </a:r>
          </a:p>
          <a:p>
            <a:r>
              <a:rPr lang="en-GB" sz="2800" dirty="0"/>
              <a:t>Debugging</a:t>
            </a:r>
            <a:r>
              <a:rPr lang="en-US" sz="2800" dirty="0"/>
              <a:t> and Troubleshooting</a:t>
            </a:r>
            <a:endParaRPr lang="en-US" sz="3200" dirty="0"/>
          </a:p>
          <a:p>
            <a:endParaRPr lang="en-GB" sz="2400" dirty="0"/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if-else Statement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248C20F-ECAC-4875-B160-F2FA774AB6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7"/>
            <a:ext cx="10958928" cy="499819"/>
          </a:xfrm>
        </p:spPr>
        <p:txBody>
          <a:bodyPr/>
          <a:lstStyle/>
          <a:p>
            <a:r>
              <a:rPr lang="en-GB" dirty="0"/>
              <a:t>Implementing Control-Flow Logic</a:t>
            </a:r>
          </a:p>
        </p:txBody>
      </p:sp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most simple conditional statement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for a condition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Example: Take as an input a grade and check if the student </a:t>
            </a:r>
            <a:br>
              <a:rPr lang="en-US" dirty="0"/>
            </a:br>
            <a:r>
              <a:rPr lang="en-US" dirty="0"/>
              <a:t>has passed the exam (grade &gt;= 3.00)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 Statement</a:t>
            </a:r>
            <a:endParaRPr lang="bg-BG" i="1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19199" y="3865271"/>
            <a:ext cx="9142413" cy="1695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double grade = Double.parseDouble(sc.nextLine());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(grade &gt;=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System.out.println("Passed!");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425291" y="5044931"/>
            <a:ext cx="4112752" cy="997674"/>
          </a:xfrm>
          <a:prstGeom prst="wedgeRoundRectCallout">
            <a:avLst>
              <a:gd name="adj1" fmla="val 47596"/>
              <a:gd name="adj2" fmla="val -17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sz="24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opening bracket stays on the same line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2813" y="6255327"/>
            <a:ext cx="1036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947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Executes </a:t>
            </a:r>
            <a:r>
              <a:rPr lang="en-US" sz="3200" b="1" dirty="0">
                <a:solidFill>
                  <a:schemeClr val="bg1"/>
                </a:solidFill>
              </a:rPr>
              <a:t>one branch</a:t>
            </a:r>
            <a:r>
              <a:rPr lang="en-US" sz="3200" b="1" dirty="0"/>
              <a:t> </a:t>
            </a:r>
            <a:r>
              <a:rPr lang="en-US" sz="3200" dirty="0"/>
              <a:t>if the condition is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another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dirty="0"/>
              <a:t>if it is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</a:t>
            </a:r>
            <a:r>
              <a:rPr lang="en-US" sz="3200" b="1" dirty="0">
                <a:solidFill>
                  <a:schemeClr val="bg1"/>
                </a:solidFill>
              </a:rPr>
              <a:t>Upgrade</a:t>
            </a:r>
            <a:r>
              <a:rPr lang="en-US" sz="3200" dirty="0"/>
              <a:t> the last example, so it prints </a:t>
            </a:r>
            <a:r>
              <a:rPr lang="it-IT" sz="3200" noProof="1"/>
              <a:t>"</a:t>
            </a:r>
            <a:r>
              <a:rPr lang="it-IT" sz="3200" b="1" noProof="1">
                <a:solidFill>
                  <a:schemeClr val="bg1"/>
                </a:solidFill>
              </a:rPr>
              <a:t>Failed</a:t>
            </a:r>
            <a:r>
              <a:rPr lang="it-IT" sz="3200" noProof="1"/>
              <a:t>!", </a:t>
            </a:r>
            <a:br>
              <a:rPr lang="it-IT" sz="3200" noProof="1"/>
            </a:br>
            <a:r>
              <a:rPr lang="it-IT" sz="3200" noProof="1"/>
              <a:t>if the</a:t>
            </a:r>
            <a:r>
              <a:rPr lang="en-US" sz="3200" dirty="0"/>
              <a:t> mark is lower than 3.00: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2812" y="6363640"/>
            <a:ext cx="1036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https://judge.softuni.bg/Contests/1190/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2725" y="3896403"/>
            <a:ext cx="2438400" cy="1676400"/>
          </a:xfrm>
          <a:prstGeom prst="wedgeRoundRectCallout">
            <a:avLst>
              <a:gd name="adj1" fmla="val 41029"/>
              <a:gd name="adj2" fmla="val -20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 stays on a new line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6F530E0-7E6E-4C40-B30D-0E19F62DB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408" y="3722742"/>
            <a:ext cx="5815793" cy="21012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(grade &gt;=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System.out.println("Passed!");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it-IT" sz="24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</a:rPr>
              <a:t> Print the message</a:t>
            </a:r>
            <a:endParaRPr lang="it-IT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415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1" y="1196125"/>
            <a:ext cx="11625959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 Will be Back in 30 Minutes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4553" y="3579451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3865" y="3975633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82639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0906" y="3563858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2" name="Right Arrow 14"/>
          <p:cNvSpPr/>
          <p:nvPr/>
        </p:nvSpPr>
        <p:spPr>
          <a:xfrm flipV="1">
            <a:off x="2434751" y="3956118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29205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4551" y="3562928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2277" y="3961313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59707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0644" y="5010938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62540" y="545469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82639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09875" y="4995345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0" name="Right Arrow 14"/>
          <p:cNvSpPr/>
          <p:nvPr/>
        </p:nvSpPr>
        <p:spPr>
          <a:xfrm flipV="1">
            <a:off x="2409962" y="5397474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29205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5322" y="4994415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7428" y="540712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59706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649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 Will be Back in 30 Minutes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50912" y="1600200"/>
            <a:ext cx="10287000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hours = Integer.parseInt(sc.nextLine());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minutes = Integer.parseInt(sc.nextLine()) + 30;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(minutes &gt; 59)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</a:rPr>
              <a:t>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 on the next slide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834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 Will be Back in 30 Minutes 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789112" y="1676400"/>
            <a:ext cx="8610599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(hours &gt; 23)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(minutes &lt;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</a:rPr>
              <a:t>System.out.printf("%d</a:t>
            </a:r>
            <a:r>
              <a:rPr lang="en-GB" sz="2400" b="1" noProof="1" smtClean="0">
                <a:latin typeface="Consolas" pitchFamily="49" charset="0"/>
              </a:rPr>
              <a:t>:%02d</a:t>
            </a:r>
            <a:r>
              <a:rPr lang="en-GB" sz="2400" b="1" noProof="1" smtClean="0">
                <a:solidFill>
                  <a:schemeClr val="bg1"/>
                </a:solidFill>
                <a:latin typeface="Consolas" pitchFamily="49" charset="0"/>
              </a:rPr>
              <a:t>%n</a:t>
            </a:r>
            <a:r>
              <a:rPr lang="en-GB" sz="2400" b="1" noProof="1">
                <a:latin typeface="Consolas" pitchFamily="49" charset="0"/>
              </a:rPr>
              <a:t>", hours, minutes);</a:t>
            </a:r>
            <a:endParaRPr lang="it-IT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</a:rPr>
              <a:t>System.out.printf("%d:%d", hours, minutes);</a:t>
            </a:r>
            <a:endParaRPr lang="it-IT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FDC1A50-8833-483A-ADDC-A0ABDA1EF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1953548"/>
            <a:ext cx="2743200" cy="1110545"/>
          </a:xfrm>
          <a:prstGeom prst="wedgeRoundRectCallout">
            <a:avLst>
              <a:gd name="adj1" fmla="val 41029"/>
              <a:gd name="adj2" fmla="val -20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%n 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goes on the next line</a:t>
            </a:r>
            <a:endParaRPr lang="bg-BG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818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Switch-Case Statement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943EE-0B90-41B9-AA66-4A6940EBFF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0959"/>
            <a:ext cx="10958928" cy="499819"/>
          </a:xfrm>
        </p:spPr>
        <p:txBody>
          <a:bodyPr/>
          <a:lstStyle/>
          <a:p>
            <a:r>
              <a:rPr lang="en-GB" dirty="0"/>
              <a:t>Simplified if-else-if-else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58B1FF-B927-463A-8B84-FD86E6234910}"/>
              </a:ext>
            </a:extLst>
          </p:cNvPr>
          <p:cNvGrpSpPr/>
          <p:nvPr/>
        </p:nvGrpSpPr>
        <p:grpSpPr>
          <a:xfrm>
            <a:off x="4894832" y="1297041"/>
            <a:ext cx="2399162" cy="3381112"/>
            <a:chOff x="8304212" y="1267088"/>
            <a:chExt cx="3048000" cy="4295512"/>
          </a:xfrm>
        </p:grpSpPr>
        <p:sp>
          <p:nvSpPr>
            <p:cNvPr id="14" name="Arrow: Quad 13">
              <a:extLst>
                <a:ext uri="{FF2B5EF4-FFF2-40B4-BE49-F238E27FC236}">
                  <a16:creationId xmlns:a16="http://schemas.microsoft.com/office/drawing/2014/main" id="{B0BA8AD8-F2F1-40A7-B80F-616F682035DA}"/>
                </a:ext>
              </a:extLst>
            </p:cNvPr>
            <p:cNvSpPr/>
            <p:nvPr/>
          </p:nvSpPr>
          <p:spPr bwMode="auto">
            <a:xfrm>
              <a:off x="8304212" y="2514600"/>
              <a:ext cx="3048000" cy="3048000"/>
            </a:xfrm>
            <a:prstGeom prst="quadArrow">
              <a:avLst>
                <a:gd name="adj1" fmla="val 7676"/>
                <a:gd name="adj2" fmla="val 13676"/>
                <a:gd name="adj3" fmla="val 14029"/>
              </a:avLst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A8912F-9A20-4650-BF75-5034DBD31206}"/>
                </a:ext>
              </a:extLst>
            </p:cNvPr>
            <p:cNvGrpSpPr/>
            <p:nvPr/>
          </p:nvGrpSpPr>
          <p:grpSpPr>
            <a:xfrm>
              <a:off x="9218612" y="1267088"/>
              <a:ext cx="1219200" cy="2892457"/>
              <a:chOff x="9218612" y="1267088"/>
              <a:chExt cx="1219200" cy="289245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6DBD23-4FF1-43E4-95AB-85F138ACC7B4}"/>
                  </a:ext>
                </a:extLst>
              </p:cNvPr>
              <p:cNvSpPr/>
              <p:nvPr/>
            </p:nvSpPr>
            <p:spPr bwMode="auto">
              <a:xfrm>
                <a:off x="9485312" y="1267088"/>
                <a:ext cx="685800" cy="6858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BF866E-23FD-4768-92C6-05C7E48EB66E}"/>
                  </a:ext>
                </a:extLst>
              </p:cNvPr>
              <p:cNvSpPr/>
              <p:nvPr/>
            </p:nvSpPr>
            <p:spPr bwMode="auto">
              <a:xfrm>
                <a:off x="9218612" y="2102145"/>
                <a:ext cx="1219200" cy="2057400"/>
              </a:xfrm>
              <a:custGeom>
                <a:avLst/>
                <a:gdLst>
                  <a:gd name="connsiteX0" fmla="*/ 128017 w 1524000"/>
                  <a:gd name="connsiteY0" fmla="*/ 0 h 2057400"/>
                  <a:gd name="connsiteX1" fmla="*/ 508003 w 1524000"/>
                  <a:gd name="connsiteY1" fmla="*/ 0 h 2057400"/>
                  <a:gd name="connsiteX2" fmla="*/ 1015997 w 1524000"/>
                  <a:gd name="connsiteY2" fmla="*/ 0 h 2057400"/>
                  <a:gd name="connsiteX3" fmla="*/ 1395983 w 1524000"/>
                  <a:gd name="connsiteY3" fmla="*/ 0 h 2057400"/>
                  <a:gd name="connsiteX4" fmla="*/ 1524000 w 1524000"/>
                  <a:gd name="connsiteY4" fmla="*/ 128017 h 2057400"/>
                  <a:gd name="connsiteX5" fmla="*/ 1524000 w 1524000"/>
                  <a:gd name="connsiteY5" fmla="*/ 567674 h 2057400"/>
                  <a:gd name="connsiteX6" fmla="*/ 1524000 w 1524000"/>
                  <a:gd name="connsiteY6" fmla="*/ 640067 h 2057400"/>
                  <a:gd name="connsiteX7" fmla="*/ 1524000 w 1524000"/>
                  <a:gd name="connsiteY7" fmla="*/ 1075672 h 2057400"/>
                  <a:gd name="connsiteX8" fmla="*/ 1473199 w 1524000"/>
                  <a:gd name="connsiteY8" fmla="*/ 1126473 h 2057400"/>
                  <a:gd name="connsiteX9" fmla="*/ 1270001 w 1524000"/>
                  <a:gd name="connsiteY9" fmla="*/ 1126473 h 2057400"/>
                  <a:gd name="connsiteX10" fmla="*/ 1219200 w 1524000"/>
                  <a:gd name="connsiteY10" fmla="*/ 1075672 h 2057400"/>
                  <a:gd name="connsiteX11" fmla="*/ 1219200 w 1524000"/>
                  <a:gd name="connsiteY11" fmla="*/ 768084 h 2057400"/>
                  <a:gd name="connsiteX12" fmla="*/ 1143000 w 1524000"/>
                  <a:gd name="connsiteY12" fmla="*/ 768084 h 2057400"/>
                  <a:gd name="connsiteX13" fmla="*/ 1143000 w 1524000"/>
                  <a:gd name="connsiteY13" fmla="*/ 1930397 h 2057400"/>
                  <a:gd name="connsiteX14" fmla="*/ 1015997 w 1524000"/>
                  <a:gd name="connsiteY14" fmla="*/ 2057400 h 2057400"/>
                  <a:gd name="connsiteX15" fmla="*/ 508003 w 1524000"/>
                  <a:gd name="connsiteY15" fmla="*/ 2057400 h 2057400"/>
                  <a:gd name="connsiteX16" fmla="*/ 381000 w 1524000"/>
                  <a:gd name="connsiteY16" fmla="*/ 1930397 h 2057400"/>
                  <a:gd name="connsiteX17" fmla="*/ 381000 w 1524000"/>
                  <a:gd name="connsiteY17" fmla="*/ 768084 h 2057400"/>
                  <a:gd name="connsiteX18" fmla="*/ 304800 w 1524000"/>
                  <a:gd name="connsiteY18" fmla="*/ 768084 h 2057400"/>
                  <a:gd name="connsiteX19" fmla="*/ 304800 w 1524000"/>
                  <a:gd name="connsiteY19" fmla="*/ 1072624 h 2057400"/>
                  <a:gd name="connsiteX20" fmla="*/ 253999 w 1524000"/>
                  <a:gd name="connsiteY20" fmla="*/ 1123425 h 2057400"/>
                  <a:gd name="connsiteX21" fmla="*/ 50801 w 1524000"/>
                  <a:gd name="connsiteY21" fmla="*/ 1123425 h 2057400"/>
                  <a:gd name="connsiteX22" fmla="*/ 0 w 1524000"/>
                  <a:gd name="connsiteY22" fmla="*/ 1072624 h 2057400"/>
                  <a:gd name="connsiteX23" fmla="*/ 0 w 1524000"/>
                  <a:gd name="connsiteY23" fmla="*/ 640067 h 2057400"/>
                  <a:gd name="connsiteX24" fmla="*/ 0 w 1524000"/>
                  <a:gd name="connsiteY24" fmla="*/ 564626 h 2057400"/>
                  <a:gd name="connsiteX25" fmla="*/ 0 w 1524000"/>
                  <a:gd name="connsiteY25" fmla="*/ 128017 h 2057400"/>
                  <a:gd name="connsiteX26" fmla="*/ 128017 w 1524000"/>
                  <a:gd name="connsiteY26" fmla="*/ 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000" h="2057400">
                    <a:moveTo>
                      <a:pt x="128017" y="0"/>
                    </a:moveTo>
                    <a:lnTo>
                      <a:pt x="508003" y="0"/>
                    </a:lnTo>
                    <a:lnTo>
                      <a:pt x="1015997" y="0"/>
                    </a:lnTo>
                    <a:lnTo>
                      <a:pt x="1395983" y="0"/>
                    </a:lnTo>
                    <a:cubicBezTo>
                      <a:pt x="1466685" y="0"/>
                      <a:pt x="1524000" y="57315"/>
                      <a:pt x="1524000" y="128017"/>
                    </a:cubicBezTo>
                    <a:lnTo>
                      <a:pt x="1524000" y="567674"/>
                    </a:lnTo>
                    <a:lnTo>
                      <a:pt x="1524000" y="640067"/>
                    </a:lnTo>
                    <a:lnTo>
                      <a:pt x="1524000" y="1075672"/>
                    </a:lnTo>
                    <a:cubicBezTo>
                      <a:pt x="1524000" y="1103729"/>
                      <a:pt x="1501256" y="1126473"/>
                      <a:pt x="1473199" y="1126473"/>
                    </a:cubicBezTo>
                    <a:lnTo>
                      <a:pt x="1270001" y="1126473"/>
                    </a:lnTo>
                    <a:cubicBezTo>
                      <a:pt x="1241944" y="1126473"/>
                      <a:pt x="1219200" y="1103729"/>
                      <a:pt x="1219200" y="1075672"/>
                    </a:cubicBezTo>
                    <a:lnTo>
                      <a:pt x="1219200" y="768084"/>
                    </a:lnTo>
                    <a:lnTo>
                      <a:pt x="1143000" y="768084"/>
                    </a:lnTo>
                    <a:lnTo>
                      <a:pt x="1143000" y="1930397"/>
                    </a:lnTo>
                    <a:cubicBezTo>
                      <a:pt x="1143000" y="2000539"/>
                      <a:pt x="1086139" y="2057400"/>
                      <a:pt x="1015997" y="2057400"/>
                    </a:cubicBezTo>
                    <a:lnTo>
                      <a:pt x="508003" y="2057400"/>
                    </a:lnTo>
                    <a:cubicBezTo>
                      <a:pt x="437861" y="2057400"/>
                      <a:pt x="381000" y="2000539"/>
                      <a:pt x="381000" y="1930397"/>
                    </a:cubicBezTo>
                    <a:lnTo>
                      <a:pt x="381000" y="768084"/>
                    </a:lnTo>
                    <a:lnTo>
                      <a:pt x="304800" y="768084"/>
                    </a:lnTo>
                    <a:lnTo>
                      <a:pt x="304800" y="1072624"/>
                    </a:lnTo>
                    <a:cubicBezTo>
                      <a:pt x="304800" y="1100681"/>
                      <a:pt x="282056" y="1123425"/>
                      <a:pt x="253999" y="1123425"/>
                    </a:cubicBezTo>
                    <a:lnTo>
                      <a:pt x="50801" y="1123425"/>
                    </a:lnTo>
                    <a:cubicBezTo>
                      <a:pt x="22744" y="1123425"/>
                      <a:pt x="0" y="1100681"/>
                      <a:pt x="0" y="1072624"/>
                    </a:cubicBezTo>
                    <a:lnTo>
                      <a:pt x="0" y="640067"/>
                    </a:lnTo>
                    <a:lnTo>
                      <a:pt x="0" y="564626"/>
                    </a:lnTo>
                    <a:lnTo>
                      <a:pt x="0" y="128017"/>
                    </a:lnTo>
                    <a:cubicBezTo>
                      <a:pt x="0" y="57315"/>
                      <a:pt x="57315" y="0"/>
                      <a:pt x="12801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42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Works as sequence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200" dirty="0"/>
              <a:t> statements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read input a number and print its corresponding month: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65312" y="2635209"/>
            <a:ext cx="84582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int month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switch (month)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200" b="1" noProof="1">
                <a:latin typeface="Consolas" pitchFamily="49" charset="0"/>
              </a:rPr>
              <a:t> System.out.println("January");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200" b="1" noProof="1">
                <a:latin typeface="Consolas" pitchFamily="49" charset="0"/>
              </a:rPr>
              <a:t> System.out.println("February");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TODO: Add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200" b="1" noProof="1">
                <a:latin typeface="Consolas" pitchFamily="49" charset="0"/>
              </a:rPr>
              <a:t> System.out.println("Error!");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9138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56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029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214B25E0-65D6-4F10-9E5E-A4B01557FE4E}"/>
              </a:ext>
            </a:extLst>
          </p:cNvPr>
          <p:cNvSpPr/>
          <p:nvPr/>
        </p:nvSpPr>
        <p:spPr>
          <a:xfrm>
            <a:off x="3235643" y="4272290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55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029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5643" y="5098409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2957840"/>
            <a:ext cx="2857500" cy="2857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027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Foreign Languages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760412" y="1247412"/>
            <a:ext cx="10453800" cy="47712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 smtClean="0">
                <a:solidFill>
                  <a:schemeClr val="accent2"/>
                </a:solidFill>
                <a:latin typeface="Consolas" pitchFamily="49" charset="0"/>
              </a:rPr>
              <a:t>//TODO: </a:t>
            </a:r>
            <a:r>
              <a:rPr lang="en-US" sz="2398" b="1" i="1" noProof="1" smtClean="0">
                <a:solidFill>
                  <a:schemeClr val="accent2"/>
                </a:solidFill>
                <a:latin typeface="Consolas" pitchFamily="49" charset="0"/>
              </a:rPr>
              <a:t>Read the input</a:t>
            </a:r>
            <a:endParaRPr lang="bg-BG" sz="2398" b="1" i="1" noProof="1" smtClean="0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country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"England": </a:t>
            </a:r>
            <a:r>
              <a:rPr lang="en-US" sz="2400" b="1" noProof="1">
                <a:latin typeface="Consolas" pitchFamily="49" charset="0"/>
              </a:rPr>
              <a:t>System.out.println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("English");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"Spain":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"Argentina":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"Mexico": </a:t>
            </a:r>
            <a:r>
              <a:rPr lang="en-US" sz="2400" b="1" noProof="1">
                <a:latin typeface="Consolas" pitchFamily="49" charset="0"/>
              </a:rPr>
              <a:t>System.out.println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("Spanish");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: </a:t>
            </a:r>
            <a:r>
              <a:rPr lang="en-US" sz="2400" b="1" noProof="1">
                <a:latin typeface="Consolas" pitchFamily="49" charset="0"/>
              </a:rPr>
              <a:t>System.out.println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("unknown");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8014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 smtClean="0"/>
              <a:t>-</a:t>
            </a:r>
            <a:r>
              <a:rPr lang="en-US" sz="11500" b="1" dirty="0" smtClean="0"/>
              <a:t>java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74D91-D9FC-46BD-86D0-77FA9E100E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Writing More Complex Conditions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AC85742-65C0-4F03-80ED-D4FB8EE9DA70}"/>
              </a:ext>
            </a:extLst>
          </p:cNvPr>
          <p:cNvSpPr txBox="1">
            <a:spLocks/>
          </p:cNvSpPr>
          <p:nvPr/>
        </p:nvSpPr>
        <p:spPr>
          <a:xfrm>
            <a:off x="4572077" y="16002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Logical operators give us the ability to write multiple </a:t>
            </a:r>
            <a:br>
              <a:rPr lang="en-US" sz="3600" dirty="0"/>
            </a:br>
            <a:r>
              <a:rPr lang="en-US" sz="3600" dirty="0"/>
              <a:t>conditions in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return a boolean value and compare boolean values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476203"/>
              </p:ext>
            </p:extLst>
          </p:nvPr>
        </p:nvGraphicFramePr>
        <p:xfrm>
          <a:off x="989805" y="3352800"/>
          <a:ext cx="10209213" cy="2210816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Java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7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ticket prices according to the age of the visitor and the type of day. If the age is &lt; 0 or &gt; 122, </a:t>
            </a:r>
            <a:br>
              <a:rPr lang="en-US" dirty="0"/>
            </a:br>
            <a:r>
              <a:rPr lang="en-US" dirty="0"/>
              <a:t>print </a:t>
            </a:r>
            <a:r>
              <a:rPr lang="it-IT" noProof="1"/>
              <a:t>"Error!"</a:t>
            </a:r>
            <a:r>
              <a:rPr lang="en-US" dirty="0"/>
              <a:t>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07270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3648788" y="5591773"/>
            <a:ext cx="381000" cy="240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32404" y="5461650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151812" y="5462739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539521" y="5591774"/>
            <a:ext cx="381000" cy="240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aphicFrame>
        <p:nvGraphicFramePr>
          <p:cNvPr id="18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965672"/>
              </p:ext>
            </p:extLst>
          </p:nvPr>
        </p:nvGraphicFramePr>
        <p:xfrm>
          <a:off x="760412" y="2969035"/>
          <a:ext cx="10209212" cy="214661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983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74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14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3762" y="1252263"/>
            <a:ext cx="10401300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String day = sc.nextLine().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toLowerCase()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age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price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if (</a:t>
            </a:r>
            <a:r>
              <a:rPr lang="en-US" sz="2400" b="1" noProof="1" smtClean="0">
                <a:latin typeface="Consolas" pitchFamily="49" charset="0"/>
              </a:rPr>
              <a:t>day.equals("weekday")) 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if ((age &gt;= 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18)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</a:rPr>
              <a:t> (age &gt; 64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122</a:t>
            </a:r>
            <a:r>
              <a:rPr lang="en-US" sz="2400" b="1" noProof="1" smtClean="0">
                <a:latin typeface="Consolas" pitchFamily="49" charset="0"/>
              </a:rPr>
              <a:t>)) 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price = 12;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TODO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: Add else statement for the other group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 </a:t>
            </a:r>
            <a:endParaRPr lang="bg-BG" sz="24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25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3762" y="1447800"/>
            <a:ext cx="10401300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 if (</a:t>
            </a:r>
            <a:r>
              <a:rPr lang="en-GB" sz="2400" b="1" noProof="1" smtClean="0">
                <a:latin typeface="Consolas" pitchFamily="49" charset="0"/>
              </a:rPr>
              <a:t>day.equals("weekend")) </a:t>
            </a:r>
            <a:r>
              <a:rPr lang="en-GB" sz="24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if ((age &gt;= 0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18)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GB" sz="2400" b="1" noProof="1">
                <a:latin typeface="Consolas" pitchFamily="49" charset="0"/>
              </a:rPr>
              <a:t> (age &gt; 64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122</a:t>
            </a:r>
            <a:r>
              <a:rPr lang="en-GB" sz="2400" b="1" noProof="1" smtClean="0">
                <a:latin typeface="Consolas" pitchFamily="49" charset="0"/>
              </a:rPr>
              <a:t>)) </a:t>
            </a:r>
            <a:r>
              <a:rPr lang="en-GB" sz="24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15;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} else if (age &gt; 18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64)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20;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}             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}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1640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3762" y="1447800"/>
            <a:ext cx="104013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 if (</a:t>
            </a:r>
            <a:r>
              <a:rPr lang="en-GB" sz="2400" b="1" noProof="1" smtClean="0">
                <a:latin typeface="Consolas" pitchFamily="49" charset="0"/>
              </a:rPr>
              <a:t>day.equals("holiday")){</a:t>
            </a:r>
            <a:endParaRPr lang="en-GB" sz="24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if (age &gt;= 0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18)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Add the statements for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if (price != 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System.out.println(price + "$");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System.out.println("Error!");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430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C8B4B-2849-4053-BCFF-56C3F7C1C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Code Block Repetition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501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0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A </a:t>
            </a:r>
            <a:r>
              <a:rPr kumimoji="0" lang="en-US" b="1" dirty="0">
                <a:solidFill>
                  <a:schemeClr val="bg1"/>
                </a:solidFill>
              </a:rPr>
              <a:t>loop</a:t>
            </a:r>
            <a:r>
              <a:rPr kumimoji="0" lang="en-US" dirty="0"/>
              <a:t> is a control statement that repeats </a:t>
            </a:r>
            <a:br>
              <a:rPr kumimoji="0" lang="en-US" dirty="0"/>
            </a:br>
            <a:r>
              <a:rPr kumimoji="0" lang="en-US" dirty="0"/>
              <a:t>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a fixed number of times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/>
              <a:t>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bg1"/>
                </a:solidFill>
              </a:rPr>
              <a:t>…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</a:t>
            </a:r>
            <a:br>
              <a:rPr kumimoji="0" lang="en-US" dirty="0"/>
            </a:br>
            <a:r>
              <a:rPr kumimoji="0" lang="en-US" dirty="0"/>
              <a:t>while a given condition returns true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5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8EE65B93-A8C0-4810-99E6-CC8F13AC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956" y="1219200"/>
            <a:ext cx="2826911" cy="28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7131B-3922-4111-B266-6173EA1FC5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Managing the Count of the Iteration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15D36-B67E-4CDA-9E9D-15FC288E19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3" y="2251655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13012" y="2290534"/>
            <a:ext cx="2178049" cy="735891"/>
          </a:xfrm>
          <a:prstGeom prst="wedgeRoundRectCallout">
            <a:avLst>
              <a:gd name="adj1" fmla="val 32520"/>
              <a:gd name="adj2" fmla="val 78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79412" y="3441392"/>
            <a:ext cx="2057400" cy="735889"/>
          </a:xfrm>
          <a:prstGeom prst="wedgeRoundRectCallout">
            <a:avLst>
              <a:gd name="adj1" fmla="val 61462"/>
              <a:gd name="adj2" fmla="val 292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08223" y="3276600"/>
            <a:ext cx="620554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(int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i &lt;=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i++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GB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System.out.println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("i = " + 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19718" y="2285758"/>
            <a:ext cx="2178048" cy="735890"/>
          </a:xfrm>
          <a:prstGeom prst="wedgeRoundRectCallout">
            <a:avLst>
              <a:gd name="adj1" fmla="val -39251"/>
              <a:gd name="adj2" fmla="val 777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08223" y="5106899"/>
            <a:ext cx="1934397" cy="1553935"/>
          </a:xfrm>
          <a:prstGeom prst="wedgeRoundRectCallout">
            <a:avLst>
              <a:gd name="adj1" fmla="val -39888"/>
              <a:gd name="adj2" fmla="val -158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Executed at </a:t>
            </a:r>
            <a:r>
              <a:rPr lang="en-US" sz="2800" b="1" dirty="0">
                <a:solidFill>
                  <a:schemeClr val="bg1"/>
                </a:solidFill>
              </a:rPr>
              <a:t>each iteration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322363" y="4495800"/>
            <a:ext cx="2541210" cy="1553935"/>
          </a:xfrm>
          <a:prstGeom prst="wedgeRoundRectCallout">
            <a:avLst>
              <a:gd name="adj1" fmla="val -26982"/>
              <a:gd name="adj2" fmla="val -36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bracket is again on the same line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19662" y="2285758"/>
            <a:ext cx="2178048" cy="735890"/>
          </a:xfrm>
          <a:prstGeom prst="wedgeRoundRectCallout">
            <a:avLst>
              <a:gd name="adj1" fmla="val 23719"/>
              <a:gd name="adj2" fmla="val 802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End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865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5" grpId="0" animBg="1"/>
      <p:bldP spid="14" grpId="0" animBg="1"/>
      <p:bldP spid="11" grpId="0" animBg="1"/>
      <p:bldP spid="13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Introduction and Basic Syntax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EE23DA-9623-479F-97B4-BCB929CAC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2192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r>
              <a:rPr kumimoji="0" lang="en-US" dirty="0"/>
              <a:t>You can </a:t>
            </a:r>
            <a:r>
              <a:rPr lang="en-US" dirty="0"/>
              <a:t>use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fori</a:t>
            </a:r>
            <a:r>
              <a:rPr lang="en-US" sz="3600" dirty="0"/>
              <a:t>" live template in</a:t>
            </a:r>
            <a:r>
              <a:rPr lang="bg-BG" sz="3600" dirty="0"/>
              <a:t> </a:t>
            </a:r>
            <a:r>
              <a:rPr lang="en-US" sz="3600" dirty="0"/>
              <a:t>Intellij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7587" y="2058474"/>
            <a:ext cx="62484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latin typeface="Consolas" pitchFamily="49" charset="0"/>
              </a:rPr>
              <a:t> 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int i = 3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&lt;= 100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+= 3</a:t>
            </a:r>
            <a:r>
              <a:rPr lang="en-US" sz="2398" b="1" noProof="1">
                <a:latin typeface="Consolas" pitchFamily="49" charset="0"/>
              </a:rPr>
              <a:t>)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System.out.println(i);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Right Arrow 12"/>
          <p:cNvSpPr/>
          <p:nvPr/>
        </p:nvSpPr>
        <p:spPr>
          <a:xfrm>
            <a:off x="6260239" y="5363743"/>
            <a:ext cx="533400" cy="3949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912813" y="6307086"/>
            <a:ext cx="1036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https://judge.softuni.bg/Contests/1190/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635" y="2090496"/>
            <a:ext cx="3389513" cy="1864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42DEB-961C-4BF8-9DB7-2E64BAFE49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5059685"/>
            <a:ext cx="4696480" cy="962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665412" y="4799115"/>
            <a:ext cx="2895600" cy="762094"/>
          </a:xfrm>
          <a:prstGeom prst="wedgeRoundRectCallout">
            <a:avLst>
              <a:gd name="adj1" fmla="val -37131"/>
              <a:gd name="adj2" fmla="val 1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 twice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AAD067-0226-4846-85F5-E2CA9A3B78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256" y="4994392"/>
            <a:ext cx="4258269" cy="11336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405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509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Odd Numbers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5812" y="3625408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944532" y="3721928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27949" y="2556044"/>
            <a:ext cx="202917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Sum: 25 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3185" y="3633262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03834" y="2979076"/>
            <a:ext cx="202917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  <a:endParaRPr lang="en-US" sz="2800" b="1" dirty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Sum: 9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4">
            <a:extLst>
              <a:ext uri="{FF2B5EF4-FFF2-40B4-BE49-F238E27FC236}">
                <a16:creationId xmlns:a16="http://schemas.microsoft.com/office/drawing/2014/main" id="{733381BE-6F75-4BFA-A919-D38CA0BD90A8}"/>
              </a:ext>
            </a:extLst>
          </p:cNvPr>
          <p:cNvSpPr/>
          <p:nvPr/>
        </p:nvSpPr>
        <p:spPr>
          <a:xfrm>
            <a:off x="7371851" y="3729782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018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13" grpId="0" animBg="1"/>
      <p:bldP spid="18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Odd Numbers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17711" y="1256573"/>
            <a:ext cx="8153401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n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sum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 </a:t>
            </a:r>
            <a:r>
              <a:rPr lang="en-US" sz="2800" b="1" noProof="1">
                <a:latin typeface="Consolas" pitchFamily="49" charset="0"/>
              </a:rPr>
              <a:t>(int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i &lt;= n</a:t>
            </a:r>
            <a:r>
              <a:rPr lang="en-US" sz="2800" b="1" noProof="1">
                <a:latin typeface="Consolas" pitchFamily="49" charset="0"/>
              </a:rPr>
              <a:t>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i++</a:t>
            </a:r>
            <a:r>
              <a:rPr lang="en-US" sz="2800" b="1" noProof="1">
                <a:latin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System.out.println(2 * i - 1);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sum += 2 * i - 1;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System.out.printf("Sum: %d", sum);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199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7461B-6027-4B03-AB52-D2258416A4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Iterations While a Condition is True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C12E5-055D-4047-A84E-9E55C6D76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905000"/>
            <a:ext cx="3048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Executes commands while the condition is true: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13715" y="2940442"/>
            <a:ext cx="63246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 = 1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(n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&lt;=</a:t>
            </a:r>
            <a:r>
              <a:rPr lang="pt-BR" sz="2800" b="1" noProof="1">
                <a:latin typeface="Consolas" pitchFamily="49" charset="0"/>
              </a:rPr>
              <a:t> 10)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System.out.println(n);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70812" y="3613879"/>
            <a:ext cx="2211204" cy="712442"/>
          </a:xfrm>
          <a:prstGeom prst="wedgeRoundRectCallout">
            <a:avLst>
              <a:gd name="adj1" fmla="val -35375"/>
              <a:gd name="adj2" fmla="val 29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4812" y="2685373"/>
            <a:ext cx="1828800" cy="695444"/>
          </a:xfrm>
          <a:prstGeom prst="wedgeRoundRectCallout">
            <a:avLst>
              <a:gd name="adj1" fmla="val -25910"/>
              <a:gd name="adj2" fmla="val 10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855612" y="2139260"/>
            <a:ext cx="2116206" cy="703660"/>
          </a:xfrm>
          <a:prstGeom prst="wedgeRoundRectCallout">
            <a:avLst>
              <a:gd name="adj1" fmla="val 27807"/>
              <a:gd name="adj2" fmla="val 356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248218" y="5271824"/>
            <a:ext cx="3729855" cy="686832"/>
          </a:xfrm>
          <a:prstGeom prst="wedgeRoundRectCallout">
            <a:avLst>
              <a:gd name="adj1" fmla="val -44281"/>
              <a:gd name="adj2" fmla="val -2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958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509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Print a table holding</a:t>
            </a:r>
            <a:r>
              <a:rPr lang="en-US" dirty="0"/>
              <a:t> number*1, number*2, …, number*10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331912" y="1981200"/>
            <a:ext cx="9524999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number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times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800" b="1" noProof="1"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en-GB" sz="2800" b="1" noProof="1" smtClean="0">
                <a:latin typeface="Consolas" pitchFamily="49" charset="0"/>
              </a:rPr>
              <a:t>System.out.printf</a:t>
            </a:r>
            <a:r>
              <a:rPr lang="en-GB" sz="2800" b="1" noProof="1">
                <a:latin typeface="Consolas" pitchFamily="49" charset="0"/>
              </a:rPr>
              <a:t>("%d X %d = %</a:t>
            </a:r>
            <a:r>
              <a:rPr lang="en-GB" sz="2800" b="1" noProof="1" smtClean="0">
                <a:latin typeface="Consolas" pitchFamily="49" charset="0"/>
              </a:rPr>
              <a:t>d%n",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 smtClean="0">
                <a:latin typeface="Consolas" pitchFamily="49" charset="0"/>
              </a:rPr>
              <a:t>		   number, times, number * times);</a:t>
            </a:r>
            <a:r>
              <a:rPr lang="pt-BR" sz="2800" b="1" noProof="1" smtClean="0">
                <a:latin typeface="Consolas" pitchFamily="49" charset="0"/>
              </a:rPr>
              <a:t>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 smtClean="0">
                <a:solidFill>
                  <a:schemeClr val="bg1"/>
                </a:solidFill>
                <a:latin typeface="Consolas" pitchFamily="49" charset="0"/>
              </a:rPr>
              <a:t>  times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702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Do…While Loop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56F7F-CA8E-4636-89F2-751C7AE216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Execute a Piece of Code One or More Times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EECF6-E353-435A-944F-0A5B6B553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06680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loop, but always executes at least once: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7412" y="2345086"/>
            <a:ext cx="5334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System.out.println(i);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i++;	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  <a:r>
              <a:rPr lang="en-US" sz="2800" b="1" noProof="1">
                <a:latin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2812" y="3276600"/>
            <a:ext cx="1981200" cy="666938"/>
          </a:xfrm>
          <a:prstGeom prst="wedgeRoundRectCallout">
            <a:avLst>
              <a:gd name="adj1" fmla="val -17211"/>
              <a:gd name="adj2" fmla="val 30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75940" y="5246544"/>
            <a:ext cx="1799145" cy="604352"/>
          </a:xfrm>
          <a:prstGeom prst="wedgeRoundRectCallout">
            <a:avLst>
              <a:gd name="adj1" fmla="val -37790"/>
              <a:gd name="adj2" fmla="val 83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5812" y="2209800"/>
            <a:ext cx="2086455" cy="612576"/>
          </a:xfrm>
          <a:prstGeom prst="wedgeRoundRectCallout">
            <a:avLst>
              <a:gd name="adj1" fmla="val -43033"/>
              <a:gd name="adj2" fmla="val 310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89012" y="4038600"/>
            <a:ext cx="2339754" cy="812271"/>
          </a:xfrm>
          <a:prstGeom prst="wedgeRoundRectCallout">
            <a:avLst>
              <a:gd name="adj1" fmla="val 61315"/>
              <a:gd name="adj2" fmla="val 6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497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Upgrade your program and take the initial times from the console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2.0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2875" y="2057400"/>
            <a:ext cx="9259891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int number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int times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GB" b="1" noProof="1">
                <a:latin typeface="Consolas" pitchFamily="49" charset="0"/>
              </a:rPr>
              <a:t>System.out.printf("%d X %d = %</a:t>
            </a:r>
            <a:r>
              <a:rPr lang="en-GB" b="1" noProof="1" smtClean="0">
                <a:latin typeface="Consolas" pitchFamily="49" charset="0"/>
              </a:rPr>
              <a:t>d%n", </a:t>
            </a:r>
            <a:endParaRPr lang="en-GB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latin typeface="Consolas" pitchFamily="49" charset="0"/>
              </a:rPr>
              <a:t>		   number, times, number * times);</a:t>
            </a:r>
            <a:endParaRPr lang="pt-BR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  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b="1" noProof="1">
                <a:latin typeface="Consolas" pitchFamily="49" charset="0"/>
              </a:rPr>
              <a:t> while (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b="1" noProof="1">
                <a:latin typeface="Consolas" pitchFamily="49" charset="0"/>
              </a:rPr>
              <a:t>);</a:t>
            </a:r>
            <a:endParaRPr lang="en-US" b="1" noProof="1"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007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CA24E-EED6-4687-92A1-F015AE9C21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/>
              <a:t>the </a:t>
            </a:r>
            <a:r>
              <a:rPr lang="en-US" smtClean="0"/>
              <a:t>InteliJ Debugger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1934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– Introduction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8263" y="1048552"/>
            <a:ext cx="1003354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Java </a:t>
            </a:r>
            <a:r>
              <a:rPr lang="en-US" dirty="0"/>
              <a:t>is modern, flexible, general-purpose</a:t>
            </a:r>
            <a:br>
              <a:rPr lang="en-US" dirty="0"/>
            </a:br>
            <a:r>
              <a:rPr lang="en-US" dirty="0"/>
              <a:t>programming language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Object-oriented</a:t>
            </a:r>
            <a:r>
              <a:rPr lang="en-US" dirty="0"/>
              <a:t> by nature, statically-typed, </a:t>
            </a:r>
            <a:r>
              <a:rPr lang="en-US" dirty="0" smtClean="0"/>
              <a:t>compiled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 smtClean="0"/>
          </a:p>
          <a:p>
            <a:pPr marL="0" indent="0">
              <a:spcBef>
                <a:spcPts val="1800"/>
              </a:spcBef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 smtClean="0"/>
              <a:t>In this course will use </a:t>
            </a:r>
            <a:r>
              <a:rPr lang="en-US" dirty="0" smtClean="0">
                <a:hlinkClick r:id="rId2"/>
              </a:rPr>
              <a:t>Java Development Kit (JDK)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61573" y="3200400"/>
            <a:ext cx="5867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static void main(String[] args)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//Source Code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A5F3C966-19FE-4AA9-A711-33186AE4E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600" y="3200400"/>
            <a:ext cx="2357923" cy="1828800"/>
          </a:xfrm>
          <a:prstGeom prst="wedgeRoundRectCallout">
            <a:avLst>
              <a:gd name="adj1" fmla="val -75368"/>
              <a:gd name="adj2" fmla="val -26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Program starting point</a:t>
            </a:r>
            <a:endParaRPr lang="bg-BG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037C04-3D6A-40C5-B813-861EEA6F7F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210" y="3180912"/>
            <a:ext cx="367392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Intellij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Intellij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FBA08-6F7A-42D3-A623-6DD1FFF02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931" y="1795124"/>
            <a:ext cx="6649164" cy="40030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[Ctrl+Shift+F10]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[Ctrl+F8]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[Alt+Shift+F9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program: </a:t>
            </a:r>
            <a:r>
              <a:rPr lang="en-US" b="1" dirty="0">
                <a:solidFill>
                  <a:schemeClr val="bg1"/>
                </a:solidFill>
              </a:rPr>
              <a:t>[F8] 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 in Intellij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3BF9A-C832-46DE-A6B6-297CC4FF9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1901393"/>
            <a:ext cx="5586529" cy="4495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 program aims to </a:t>
            </a:r>
            <a:r>
              <a:rPr lang="en-US" sz="3200" dirty="0" smtClean="0"/>
              <a:t>print the first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odd numbers and their sum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and Fix the Bugs in the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2349873"/>
            <a:ext cx="6019800" cy="37575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Scanner sc = new Scanner(System.in);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n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sum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for (int i = 0; i &lt;=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 smtClean="0">
                <a:latin typeface="Consolas" pitchFamily="49" charset="0"/>
              </a:rPr>
              <a:t>System.out.print(2 </a:t>
            </a:r>
            <a:r>
              <a:rPr lang="en-US" sz="2000" b="1" noProof="1">
                <a:latin typeface="Consolas" pitchFamily="49" charset="0"/>
              </a:rPr>
              <a:t>* i + 1);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 smtClean="0">
                <a:latin typeface="Consolas" pitchFamily="49" charset="0"/>
              </a:rPr>
              <a:t>sum </a:t>
            </a:r>
            <a:r>
              <a:rPr lang="en-US" sz="2000" b="1" noProof="1">
                <a:latin typeface="Consolas" pitchFamily="49" charset="0"/>
              </a:rPr>
              <a:t>+= 2 * i;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System.out.printf("Sum: %d%n", sum);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788A018-09F8-4410-8ED5-63CDBEBAC522}"/>
              </a:ext>
            </a:extLst>
          </p:cNvPr>
          <p:cNvSpPr txBox="1">
            <a:spLocks/>
          </p:cNvSpPr>
          <p:nvPr/>
        </p:nvSpPr>
        <p:spPr>
          <a:xfrm>
            <a:off x="8404299" y="1949824"/>
            <a:ext cx="358140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 smtClean="0"/>
              <a:t>10</a:t>
            </a:r>
            <a:endParaRPr lang="en-US" sz="9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4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7" y="1419749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Declaring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>
                <a:solidFill>
                  <a:schemeClr val="bg2"/>
                </a:solidFill>
              </a:rPr>
              <a:t> from / </a:t>
            </a:r>
            <a:r>
              <a:rPr lang="en-US" sz="3200" b="1" dirty="0">
                <a:solidFill>
                  <a:schemeClr val="bg1"/>
                </a:solidFill>
              </a:rPr>
              <a:t>Printing</a:t>
            </a:r>
            <a:r>
              <a:rPr lang="en-US" sz="3200" dirty="0">
                <a:solidFill>
                  <a:schemeClr val="bg2"/>
                </a:solidFill>
              </a:rPr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 Statements </a:t>
            </a:r>
            <a:r>
              <a:rPr lang="en-US" sz="3200" dirty="0">
                <a:solidFill>
                  <a:schemeClr val="bg2"/>
                </a:solidFill>
              </a:rPr>
              <a:t>allow implementing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programming logic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200" dirty="0">
                <a:solidFill>
                  <a:schemeClr val="bg2"/>
                </a:solidFill>
              </a:rPr>
              <a:t> repeat code block multiple times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Using the debugger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https://softuni.bg/modules/57/tech-module-4-0/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5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5799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28768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699083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6927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5545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79612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48140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6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50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352" y="1196124"/>
            <a:ext cx="11923859" cy="55856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Intellij Idea </a:t>
            </a:r>
            <a:r>
              <a:rPr lang="en-US" dirty="0"/>
              <a:t>is powerful IDE for Java and</a:t>
            </a:r>
            <a:br>
              <a:rPr lang="en-US" dirty="0"/>
            </a:br>
            <a:r>
              <a:rPr lang="en-US" dirty="0"/>
              <a:t>other languages</a:t>
            </a:r>
          </a:p>
          <a:p>
            <a:r>
              <a:rPr lang="en-US" dirty="0"/>
              <a:t>Create a project</a:t>
            </a:r>
            <a:endParaRPr lang="en-US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Intellij Idea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EBC834-6925-4BF7-9DCF-92551F21A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7" r="14797" b="22247"/>
          <a:stretch/>
        </p:blipFill>
        <p:spPr>
          <a:xfrm>
            <a:off x="313405" y="3276600"/>
            <a:ext cx="2904872" cy="3429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60DFA8-9FC3-4633-A7A8-F015AA49C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44" y="3577353"/>
            <a:ext cx="3648584" cy="28960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Right Arrow 14">
            <a:extLst>
              <a:ext uri="{FF2B5EF4-FFF2-40B4-BE49-F238E27FC236}">
                <a16:creationId xmlns:a16="http://schemas.microsoft.com/office/drawing/2014/main" id="{127E9099-52F2-4FBD-98E8-CC532B5B8CCA}"/>
              </a:ext>
            </a:extLst>
          </p:cNvPr>
          <p:cNvSpPr/>
          <p:nvPr/>
        </p:nvSpPr>
        <p:spPr>
          <a:xfrm flipV="1">
            <a:off x="3326154" y="4874901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Right Arrow 14">
            <a:extLst>
              <a:ext uri="{FF2B5EF4-FFF2-40B4-BE49-F238E27FC236}">
                <a16:creationId xmlns:a16="http://schemas.microsoft.com/office/drawing/2014/main" id="{38F5BDD7-024C-499B-95EA-28364DE349D0}"/>
              </a:ext>
            </a:extLst>
          </p:cNvPr>
          <p:cNvSpPr/>
          <p:nvPr/>
        </p:nvSpPr>
        <p:spPr>
          <a:xfrm flipV="1">
            <a:off x="7508529" y="4874901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2EAFD0A-7C1B-41ED-9396-82E8CE614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443" y="4329420"/>
            <a:ext cx="4082159" cy="11594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597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</a:t>
            </a:r>
            <a:r>
              <a:rPr lang="en-GB" dirty="0"/>
              <a:t>Initializing variables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34062" y="2133600"/>
            <a:ext cx="7696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{data type / var} {variable name} = {value};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34062" y="4168396"/>
            <a:ext cx="288809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number = 5;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E92A9DE-2FF2-4CE2-8B2A-4E9BAA4A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2" y="5093136"/>
            <a:ext cx="1896969" cy="657808"/>
          </a:xfrm>
          <a:prstGeom prst="wedgeRoundRectCallout">
            <a:avLst>
              <a:gd name="adj1" fmla="val -14510"/>
              <a:gd name="adj2" fmla="val -87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 type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988" y="3386958"/>
            <a:ext cx="2988850" cy="663196"/>
          </a:xfrm>
          <a:prstGeom prst="wedgeRoundRectCallout">
            <a:avLst>
              <a:gd name="adj1" fmla="val -64526"/>
              <a:gd name="adj2" fmla="val 61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name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B87788D-FB5D-4240-A198-4123BD33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2" y="5093136"/>
            <a:ext cx="2743200" cy="657808"/>
          </a:xfrm>
          <a:prstGeom prst="wedgeRoundRectCallout">
            <a:avLst>
              <a:gd name="adj1" fmla="val -44531"/>
              <a:gd name="adj2" fmla="val -10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value</a:t>
            </a:r>
            <a:endParaRPr lang="bg-BG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06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Console I/O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Reading from and Writing to the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84652A-F738-488A-BD81-51BB8AA720D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42" y="1385091"/>
            <a:ext cx="2618740" cy="261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9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508256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read/write</a:t>
            </a:r>
            <a:r>
              <a:rPr lang="en-US" dirty="0"/>
              <a:t> to the console, </a:t>
            </a:r>
            <a:br>
              <a:rPr lang="en-US" dirty="0"/>
            </a:b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Scanner</a:t>
            </a:r>
            <a:r>
              <a:rPr lang="en-US" dirty="0"/>
              <a:t> class</a:t>
            </a:r>
          </a:p>
          <a:p>
            <a:r>
              <a:rPr lang="en-US" dirty="0"/>
              <a:t>Import the </a:t>
            </a:r>
            <a:r>
              <a:rPr lang="en-US" b="1" dirty="0">
                <a:solidFill>
                  <a:schemeClr val="bg1"/>
                </a:solidFill>
              </a:rPr>
              <a:t>java.util.Scanner </a:t>
            </a:r>
            <a:r>
              <a:rPr lang="en-US" dirty="0"/>
              <a:t>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input from the console using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3012" y="3094583"/>
            <a:ext cx="7180915" cy="17723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import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java.util.Scanner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Scanner</a:t>
            </a:r>
            <a:r>
              <a:rPr lang="en-US" sz="2700" b="1" noProof="1">
                <a:latin typeface="Consolas" pitchFamily="49" charset="0"/>
              </a:rPr>
              <a:t> sc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new </a:t>
            </a:r>
            <a:r>
              <a:rPr lang="en-US" sz="2700" b="1" noProof="1" smtClean="0">
                <a:solidFill>
                  <a:schemeClr val="bg1"/>
                </a:solidFill>
                <a:latin typeface="Consolas" pitchFamily="49" charset="0"/>
              </a:rPr>
              <a:t>Scanner(System.in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60193" y="5886144"/>
            <a:ext cx="559161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String name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sc.nextLine()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380412" y="5983223"/>
            <a:ext cx="2681522" cy="475249"/>
          </a:xfrm>
          <a:prstGeom prst="wedgeRoundRectCallout">
            <a:avLst>
              <a:gd name="adj1" fmla="val -55907"/>
              <a:gd name="adj2" fmla="val 14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4780</TotalTime>
  <Words>2571</Words>
  <Application>Microsoft Office PowerPoint</Application>
  <PresentationFormat>Custom</PresentationFormat>
  <Paragraphs>596</Paragraphs>
  <Slides>59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Java Introduction</vt:lpstr>
      <vt:lpstr>Table of Contents</vt:lpstr>
      <vt:lpstr>Have a Question?</vt:lpstr>
      <vt:lpstr>PowerPoint Presentation</vt:lpstr>
      <vt:lpstr>Java – Introduction</vt:lpstr>
      <vt:lpstr>Using Intellij Idea</vt:lpstr>
      <vt:lpstr>Declaring Variables</vt:lpstr>
      <vt:lpstr>PowerPoint Presentation</vt:lpstr>
      <vt:lpstr>Reading from the Console</vt:lpstr>
      <vt:lpstr>Converting Input from the Console</vt:lpstr>
      <vt:lpstr>Printing to the Console</vt:lpstr>
      <vt:lpstr>Using Print Format</vt:lpstr>
      <vt:lpstr>Formatting Numbers in Placeholders</vt:lpstr>
      <vt:lpstr>Using String.format</vt:lpstr>
      <vt:lpstr>Problem: Student Information</vt:lpstr>
      <vt:lpstr>Solution: Student Information</vt:lpstr>
      <vt:lpstr>PowerPoint Presentation</vt:lpstr>
      <vt:lpstr>Comparison Operators</vt:lpstr>
      <vt:lpstr>Comparing Numbers</vt:lpstr>
      <vt:lpstr>PowerPoint Presentation</vt:lpstr>
      <vt:lpstr>The If Statement</vt:lpstr>
      <vt:lpstr>The if-else Statement</vt:lpstr>
      <vt:lpstr>Problem: I Will be Back in 30 Minutes</vt:lpstr>
      <vt:lpstr>Solution: I Will be Back in 30 Minutes</vt:lpstr>
      <vt:lpstr>Solution: I Will be Back in 30 Minutes (2)</vt:lpstr>
      <vt:lpstr>PowerPoint Presentation</vt:lpstr>
      <vt:lpstr>The switch-case Statement</vt:lpstr>
      <vt:lpstr>Problem: Foreign Languages</vt:lpstr>
      <vt:lpstr>Solution: Foreign Languages</vt:lpstr>
      <vt:lpstr>PowerPoint Presentation</vt:lpstr>
      <vt:lpstr>Logical Operators</vt:lpstr>
      <vt:lpstr>Problem: Theatre Promotions</vt:lpstr>
      <vt:lpstr>Solution: Theatre Promotions</vt:lpstr>
      <vt:lpstr>Solution: Theatre Promotions (2)</vt:lpstr>
      <vt:lpstr>Solution: Theatre Promotions (3)</vt:lpstr>
      <vt:lpstr>PowerPoint Presentation</vt:lpstr>
      <vt:lpstr>Loop: Definition</vt:lpstr>
      <vt:lpstr>PowerPoint Presentation</vt:lpstr>
      <vt:lpstr>For-Loops</vt:lpstr>
      <vt:lpstr>Example: Divisible by 3</vt:lpstr>
      <vt:lpstr>Problem: Sum of Odd Numbers</vt:lpstr>
      <vt:lpstr>Solution: Sum of Odd Numbers</vt:lpstr>
      <vt:lpstr>PowerPoint Presentation</vt:lpstr>
      <vt:lpstr>While Loops</vt:lpstr>
      <vt:lpstr>Problem: Multiplication Table</vt:lpstr>
      <vt:lpstr>PowerPoint Presentation</vt:lpstr>
      <vt:lpstr>Do ... While Loop</vt:lpstr>
      <vt:lpstr>Problem: Multiplication Table 2.0</vt:lpstr>
      <vt:lpstr>PowerPoint Presentation</vt:lpstr>
      <vt:lpstr>Debugging the Code</vt:lpstr>
      <vt:lpstr>Debugging in Intellij</vt:lpstr>
      <vt:lpstr>Using the Debugger in Intellij</vt:lpstr>
      <vt:lpstr>Problem: Find and Fix the Bugs in the Code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Foundation - http://softuni.org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Java Introduction</dc:title>
  <dc:subject>Technology Fundamentals – Practical Training Course @ SoftUni</dc:subject>
  <dc:creator>Software University Foundation</dc:creator>
  <cp:keywords>Technology Fundamentals, Software University, SoftUni, programming, coding, software development, education, training, course</cp:keywords>
  <dc:description>Technology Fundamentals Course @ SoftUni – https://softuni.bg/modules/57/tech-module-4-0</dc:description>
  <cp:lastModifiedBy>Slavi Kapsalov</cp:lastModifiedBy>
  <cp:revision>634</cp:revision>
  <dcterms:created xsi:type="dcterms:W3CDTF">2014-01-02T17:00:34Z</dcterms:created>
  <dcterms:modified xsi:type="dcterms:W3CDTF">2019-01-22T13:12:28Z</dcterms:modified>
  <cp:category>technology fundamentals;computer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