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4"/>
  </p:notesMasterIdLst>
  <p:handoutMasterIdLst>
    <p:handoutMasterId r:id="rId65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09" r:id="rId10"/>
    <p:sldId id="510" r:id="rId11"/>
    <p:sldId id="511" r:id="rId12"/>
    <p:sldId id="512" r:id="rId13"/>
    <p:sldId id="513" r:id="rId14"/>
    <p:sldId id="527" r:id="rId15"/>
    <p:sldId id="470" r:id="rId16"/>
    <p:sldId id="541" r:id="rId17"/>
    <p:sldId id="472" r:id="rId18"/>
    <p:sldId id="475" r:id="rId19"/>
    <p:sldId id="476" r:id="rId20"/>
    <p:sldId id="477" r:id="rId21"/>
    <p:sldId id="478" r:id="rId22"/>
    <p:sldId id="479" r:id="rId23"/>
    <p:sldId id="549" r:id="rId24"/>
    <p:sldId id="550" r:id="rId25"/>
    <p:sldId id="481" r:id="rId26"/>
    <p:sldId id="482" r:id="rId27"/>
    <p:sldId id="483" r:id="rId28"/>
    <p:sldId id="540" r:id="rId29"/>
    <p:sldId id="486" r:id="rId30"/>
    <p:sldId id="488" r:id="rId31"/>
    <p:sldId id="489" r:id="rId32"/>
    <p:sldId id="492" r:id="rId33"/>
    <p:sldId id="548" r:id="rId34"/>
    <p:sldId id="551" r:id="rId35"/>
    <p:sldId id="553" r:id="rId36"/>
    <p:sldId id="493" r:id="rId37"/>
    <p:sldId id="542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494" r:id="rId47"/>
    <p:sldId id="495" r:id="rId48"/>
    <p:sldId id="573" r:id="rId49"/>
    <p:sldId id="497" r:id="rId50"/>
    <p:sldId id="498" r:id="rId51"/>
    <p:sldId id="543" r:id="rId52"/>
    <p:sldId id="500" r:id="rId53"/>
    <p:sldId id="501" r:id="rId54"/>
    <p:sldId id="554" r:id="rId55"/>
    <p:sldId id="503" r:id="rId56"/>
    <p:sldId id="544" r:id="rId57"/>
    <p:sldId id="534" r:id="rId58"/>
    <p:sldId id="568" r:id="rId59"/>
    <p:sldId id="574" r:id="rId60"/>
    <p:sldId id="575" r:id="rId61"/>
    <p:sldId id="571" r:id="rId62"/>
    <p:sldId id="572" r:id="rId6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78CED573-CBCE-42AD-9141-F0375E4E4923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C97211C1-4529-4D97-9A79-2057BEAD90E7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7532FCCD-B372-4A12-9B10-3D812A020F3C}">
          <p14:sldIdLst>
            <p14:sldId id="534"/>
            <p14:sldId id="568"/>
            <p14:sldId id="574"/>
            <p14:sldId id="575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0185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92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7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57/tech-module-4-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28.png"/><Relationship Id="rId27" Type="http://schemas.openxmlformats.org/officeDocument/2006/relationships/hyperlink" Target="http://smartit.b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5477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55478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5223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1233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1612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1914394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29622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4399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6212" y="1183829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4212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1412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48782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8204" y="2575559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89612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48162" y="4739934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() </a:t>
            </a:r>
            <a:r>
              <a:rPr lang="en-US" sz="2400" b="1" noProof="1" smtClean="0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crash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 </a:t>
            </a:r>
            <a:endParaRPr lang="en-US" sz="24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585290" y="4067508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940398" y="4074984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63" y="5062399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063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39200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48755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7212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2812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6212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</a:t>
            </a:r>
            <a:r>
              <a:rPr lang="en-GB" sz="3600" dirty="0" smtClean="0"/>
              <a:t>Parameters</a:t>
            </a:r>
          </a:p>
          <a:p>
            <a:r>
              <a:rPr lang="en-GB" sz="3600" dirty="0" smtClean="0"/>
              <a:t>Value vs. Reference Types</a:t>
            </a:r>
            <a:endParaRPr lang="en-GB" sz="3600" dirty="0"/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0412" y="1234619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0012" y="1295400"/>
            <a:ext cx="9372600" cy="5291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printInWords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Double.parseDouble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sc</a:t>
            </a:r>
            <a:r>
              <a:rPr lang="en-GB" dirty="0" err="1" smtClean="0">
                <a:solidFill>
                  <a:schemeClr val="tx1"/>
                </a:solidFill>
              </a:rPr>
              <a:t>.nextLine</a:t>
            </a:r>
            <a:r>
              <a:rPr lang="en-GB" dirty="0">
                <a:solidFill>
                  <a:schemeClr val="tx1"/>
                </a:solidFill>
              </a:rPr>
              <a:t>()));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public static void</a:t>
            </a:r>
            <a:r>
              <a:rPr lang="en-GB" dirty="0"/>
              <a:t> </a:t>
            </a:r>
            <a:r>
              <a:rPr lang="en-GB" dirty="0" err="1" smtClean="0">
                <a:solidFill>
                  <a:schemeClr val="bg1"/>
                </a:solidFill>
              </a:rPr>
              <a:t>printInWords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smtClean="0">
                <a:solidFill>
                  <a:schemeClr val="bg1"/>
                </a:solidFill>
              </a:rPr>
              <a:t>double 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gradeInWords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</a:t>
            </a:r>
            <a:r>
              <a:rPr lang="en-GB" dirty="0" smtClean="0"/>
              <a:t>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3468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GB" sz="28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3921" y="3600140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3921" y="5022089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2518" y="2895600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 smtClean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 smtClean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 smtClean="0">
                <a:solidFill>
                  <a:schemeClr val="bg1"/>
                </a:solidFill>
                <a:effectLst/>
              </a:rPr>
              <a:t>sc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 smtClean="0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 smtClean="0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 smtClean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 smtClean="0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 smtClean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 smtClean="0">
                <a:solidFill>
                  <a:srgbClr val="234465"/>
                </a:solidFill>
                <a:effectLst/>
              </a:rPr>
              <a:t>}</a:t>
            </a:r>
            <a:endParaRPr lang="en-US" sz="2500" dirty="0">
              <a:solidFill>
                <a:srgbClr val="234465"/>
              </a:solidFill>
              <a:effectLst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0212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 smtClean="0"/>
              <a:t>-</a:t>
            </a:r>
            <a:r>
              <a:rPr lang="en-US" sz="9600" b="1" dirty="0" smtClean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3232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2812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args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Double.parseDouble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6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Double.parseDouble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6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600" dirty="0">
                <a:solidFill>
                  <a:srgbClr val="234465"/>
                </a:solidFill>
                <a:effectLst/>
              </a:rPr>
              <a:t>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 err="1" smtClean="0">
                <a:solidFill>
                  <a:srgbClr val="234465"/>
                </a:solidFill>
                <a:effectLst/>
              </a:rPr>
              <a:t>System.out.printf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("</a:t>
            </a:r>
            <a:r>
              <a:rPr lang="en-US" sz="2600" dirty="0" smtClean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 smtClean="0">
                <a:solidFill>
                  <a:srgbClr val="234465"/>
                </a:solidFill>
                <a:effectLst/>
              </a:rPr>
              <a:t>);</a:t>
            </a:r>
            <a:endParaRPr lang="en-US" sz="2600" dirty="0">
              <a:solidFill>
                <a:srgbClr val="234465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</a:t>
            </a:r>
            <a:r>
              <a:rPr lang="en-US" dirty="0" smtClean="0"/>
              <a:t>n</a:t>
            </a:r>
            <a:endParaRPr lang="bg-BG" dirty="0"/>
          </a:p>
          <a:p>
            <a:r>
              <a:rPr lang="en-US" dirty="0" smtClean="0"/>
              <a:t>The </a:t>
            </a:r>
            <a:r>
              <a:rPr lang="en-US" dirty="0"/>
              <a:t>method should return a new </a:t>
            </a:r>
            <a:r>
              <a:rPr lang="en-US" dirty="0" smtClean="0"/>
              <a:t>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/>
              <a:t>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277354"/>
            <a:ext cx="10210800" cy="529283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, count));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private static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count;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result += str;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r>
              <a:rPr lang="bg-BG" dirty="0"/>
              <a:t>:</a:t>
            </a:r>
            <a:r>
              <a:rPr lang="en-GB" dirty="0" smtClean="0"/>
              <a:t> </a:t>
            </a:r>
            <a:r>
              <a:rPr lang="en-GB" dirty="0"/>
              <a:t>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solidFill>
                  <a:srgbClr val="FFA000"/>
                </a:solidFill>
              </a:rPr>
              <a:t>number </a:t>
            </a:r>
            <a:r>
              <a:rPr lang="en-US" b="1" dirty="0">
                <a:solidFill>
                  <a:srgbClr val="FFA000"/>
                </a:solidFill>
              </a:rPr>
              <a:t>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2918" y="3317341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0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4420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6843" y="3353499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6843" y="4551222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byte)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4984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Object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obj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str = "Hello";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byte[]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3201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0035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 byte)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(2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int32@9ae764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bytes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String@7cdaf2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Hello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String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byte[]@190d11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 []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1705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int num = 5;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(num,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System.out.println(num);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 num,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8012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318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int[] nums = { 5 };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(nums,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System.out.println(nums[0]);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increment(int[] nums,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nums[0]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5480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972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0012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11431" y="4680608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826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3195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826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 ' ' + number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6612" y="2710375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6421" y="2846048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37160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1013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8307" y="2846049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6909" y="2447689"/>
            <a:ext cx="146304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7266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4308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5" y="4361693"/>
            <a:ext cx="1552851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3982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 smtClean="0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2007" y="1676400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3307" y="4716201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printHello();</a:t>
            </a:r>
            <a:endParaRPr lang="en-US" sz="2800" b="1" noProof="1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anose="020B0609020204030204" pitchFamily="49" charset="0"/>
              </a:rPr>
              <a:t>printHello();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6131" y="3269455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System.out.println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9812" y="4981419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Odds</a:t>
            </a:r>
            <a:r>
              <a:rPr lang="en-GB" sz="2800" b="1" noProof="1">
                <a:latin typeface="Consolas" panose="020B0609020204030204" pitchFamily="49" charset="0"/>
              </a:rPr>
              <a:t>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498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011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1374" y="4981419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latin typeface="Consolas" panose="020B0609020204030204" pitchFamily="49" charset="0"/>
              </a:rPr>
              <a:t>Even sum</a:t>
            </a:r>
            <a:r>
              <a:rPr lang="en-GB" sz="2800" b="1" noProof="1">
                <a:latin typeface="Consolas" panose="020B0609020204030204" pitchFamily="49" charset="0"/>
              </a:rPr>
              <a:t>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</a:t>
            </a:r>
            <a:r>
              <a:rPr lang="en-GB" sz="2800" b="1" noProof="1" smtClean="0">
                <a:latin typeface="Consolas" panose="020B0609020204030204" pitchFamily="49" charset="0"/>
              </a:rPr>
              <a:t>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479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4128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48765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https://softuni.bg/modules/57/tech-module-4-0/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736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47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not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590281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56569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363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012" y="57150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258" y="5734525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2680</Words>
  <Application>Microsoft Office PowerPoint</Application>
  <PresentationFormat>Custom</PresentationFormat>
  <Paragraphs>656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Methods</dc:title>
  <dc:subject>Technology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https://softuni.bg/modules/57/tech-module-4-0</dc:description>
  <cp:lastModifiedBy>Slavi Kapsalov</cp:lastModifiedBy>
  <cp:revision>405</cp:revision>
  <dcterms:created xsi:type="dcterms:W3CDTF">2014-01-02T17:00:34Z</dcterms:created>
  <dcterms:modified xsi:type="dcterms:W3CDTF">2019-01-28T09:40:54Z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