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530" r:id="rId39"/>
    <p:sldId id="546" r:id="rId40"/>
    <p:sldId id="547" r:id="rId41"/>
    <p:sldId id="533" r:id="rId42"/>
    <p:sldId id="53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5"/>
            <p14:sldId id="276"/>
          </p14:sldIdLst>
        </p14:section>
        <p14:section name="Associative Arrays" id="{BC4A3995-4CED-4320-A673-95328C9C809D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891EEF1D-E2E7-4473-BBDE-5BBABE311FEE}">
          <p14:sldIdLst>
            <p14:sldId id="504"/>
            <p14:sldId id="505"/>
            <p14:sldId id="512"/>
          </p14:sldIdLst>
        </p14:section>
        <p14:section name="Stream API" id="{E96924C4-B611-4E97-93BC-A78F0FB097AF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30"/>
            <p14:sldId id="546"/>
            <p14:sldId id="547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8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34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7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361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0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73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remove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Map.Entry&lt;K,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collection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311" y="2552735"/>
            <a:ext cx="11010942" cy="3724518"/>
          </a:xfr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Map&lt;String, Double&gt; fruits = new </a:t>
            </a:r>
            <a:r>
              <a:rPr lang="en-GB" dirty="0" err="1">
                <a:solidFill>
                  <a:schemeClr val="tx1"/>
                </a:solidFill>
              </a:rPr>
              <a:t>LinkedHashMap</a:t>
            </a:r>
            <a:r>
              <a:rPr lang="en-GB" dirty="0">
                <a:solidFill>
                  <a:schemeClr val="tx1"/>
                </a:solidFill>
              </a:rPr>
              <a:t>&lt;&gt;();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entry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fruits.entrySet</a:t>
            </a:r>
            <a:r>
              <a:rPr lang="en-GB" dirty="0">
                <a:solidFill>
                  <a:schemeClr val="tx1"/>
                </a:solidFill>
              </a:rPr>
              <a:t>())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 err="1">
                <a:solidFill>
                  <a:schemeClr val="tx1"/>
                </a:solidFill>
              </a:rPr>
              <a:t>System.out.printf</a:t>
            </a:r>
            <a:r>
              <a:rPr lang="en-GB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entry.</a:t>
            </a:r>
            <a:r>
              <a:rPr lang="en-GB" dirty="0">
                <a:solidFill>
                  <a:schemeClr val="bg1"/>
                </a:solidFill>
              </a:rPr>
              <a:t>getKey()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entry.</a:t>
            </a:r>
            <a:r>
              <a:rPr lang="en-GB" dirty="0" err="1">
                <a:solidFill>
                  <a:schemeClr val="bg1"/>
                </a:solidFill>
              </a:rPr>
              <a:t>getValue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99" y="3181615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entry.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getKey()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entry.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getValue()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8109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40931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</a:t>
            </a:r>
            <a:r>
              <a:rPr lang="en-US" sz="1800" dirty="0" err="1"/>
              <a:t>TreeMap</a:t>
            </a:r>
            <a:r>
              <a:rPr lang="en-US" sz="1800" dirty="0"/>
              <a:t>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</a:t>
            </a:r>
            <a:r>
              <a:rPr lang="en-US" sz="1800" dirty="0" err="1"/>
              <a:t>num</a:t>
            </a:r>
            <a:r>
              <a:rPr lang="en-US" sz="1800" dirty="0"/>
              <a:t> : </a:t>
            </a:r>
            <a:r>
              <a:rPr lang="en-US" sz="1800" dirty="0" err="1"/>
              <a:t>nums</a:t>
            </a:r>
            <a:r>
              <a:rPr lang="en-US" sz="1800" dirty="0"/>
              <a:t>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</a:t>
            </a:r>
            <a:r>
              <a:rPr lang="en-US" sz="1800" dirty="0" err="1"/>
              <a:t>counts.put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</a:t>
            </a:r>
            <a:r>
              <a:rPr lang="en-US" sz="1800" dirty="0" err="1"/>
              <a:t>counts.put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</a:t>
            </a:r>
            <a:r>
              <a:rPr lang="en-US" sz="1800" dirty="0" err="1"/>
              <a:t>Map.Entry</a:t>
            </a:r>
            <a:r>
              <a:rPr lang="en-US" sz="1800" dirty="0"/>
              <a:t>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</a:t>
            </a:r>
            <a:r>
              <a:rPr lang="en-US" sz="1800" dirty="0" err="1"/>
              <a:t>DecimalFormat</a:t>
            </a:r>
            <a:r>
              <a:rPr lang="en-US" sz="1800" dirty="0"/>
              <a:t>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</a:t>
            </a:r>
            <a:r>
              <a:rPr lang="en-US" sz="1800" dirty="0" err="1"/>
              <a:t>System.out.printf</a:t>
            </a:r>
            <a:r>
              <a:rPr lang="en-US" sz="1800" dirty="0"/>
              <a:t>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262087" y="3404304"/>
            <a:ext cx="1938892" cy="919401"/>
          </a:xfrm>
          <a:prstGeom prst="wedgeRoundRectCallout">
            <a:avLst>
              <a:gd name="adj1" fmla="val -57823"/>
              <a:gd name="adj2" fmla="val 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many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</a:t>
            </a:r>
            <a:r>
              <a:rPr lang="en-GB" sz="2400" dirty="0" err="1">
                <a:solidFill>
                  <a:schemeClr val="tx1"/>
                </a:solidFill>
              </a:rPr>
              <a:t>ArrayList</a:t>
            </a:r>
            <a:r>
              <a:rPr lang="en-GB" sz="2400" dirty="0">
                <a:solidFill>
                  <a:schemeClr val="tx1"/>
                </a:solidFill>
              </a:rPr>
              <a:t>&lt;String&gt;&gt; words = new </a:t>
            </a:r>
            <a:r>
              <a:rPr lang="en-GB" sz="2400" dirty="0" err="1">
                <a:solidFill>
                  <a:schemeClr val="bg1"/>
                </a:solidFill>
              </a:rPr>
              <a:t>LinkedHashMap</a:t>
            </a:r>
            <a:r>
              <a:rPr lang="en-GB" sz="2400" dirty="0">
                <a:solidFill>
                  <a:schemeClr val="bg1"/>
                </a:solidFill>
              </a:rPr>
              <a:t>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words.</a:t>
            </a:r>
            <a:r>
              <a:rPr lang="en-GB" sz="2400" dirty="0" err="1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words.get</a:t>
            </a:r>
            <a:r>
              <a:rPr lang="en-GB" sz="2400" dirty="0">
                <a:solidFill>
                  <a:schemeClr val="tx1"/>
                </a:solidFill>
              </a:rPr>
              <a:t>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336" y="3048552"/>
            <a:ext cx="2354488" cy="871005"/>
          </a:xfrm>
          <a:prstGeom prst="wedgeRoundRectCallout">
            <a:avLst>
              <a:gd name="adj1" fmla="val -57856"/>
              <a:gd name="adj2" fmla="val 3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if does not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79589" y="2228296"/>
            <a:ext cx="3197428" cy="75979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02716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29718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91513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79729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38251" y="282309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950101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8170" y="5000112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3FC8-F9D8-4D43-AB75-9D6F893C0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Stream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10F059-D256-40B9-A6AA-A48F0D68A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4C46-D237-457E-BFDB-EE66461063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r>
              <a:rPr lang="en-GB" dirty="0"/>
              <a:t>Min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35244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989749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min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[]{15, 25, 35}).min().</a:t>
            </a:r>
            <a:r>
              <a:rPr lang="en-US" dirty="0" err="1"/>
              <a:t>orElse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44327" y="3858475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min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[]{}).min().</a:t>
            </a:r>
            <a:r>
              <a:rPr lang="en-US" dirty="0" err="1">
                <a:solidFill>
                  <a:schemeClr val="tx1"/>
                </a:solidFill>
              </a:rPr>
              <a:t>orElse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242404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663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r>
              <a:rPr lang="en-GB" dirty="0"/>
              <a:t>Sum</a:t>
            </a:r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r>
              <a:rPr lang="en-GB" dirty="0"/>
              <a:t>Average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</a:t>
            </a:r>
            <a:r>
              <a:rPr lang="en-GB" dirty="0" err="1">
                <a:solidFill>
                  <a:schemeClr val="tx1"/>
                </a:solidFill>
              </a:rPr>
              <a:t>avg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Arrays.</a:t>
            </a:r>
            <a:r>
              <a:rPr lang="en-GB" dirty="0" err="1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12080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2812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61454"/>
            <a:ext cx="11298624" cy="3516738"/>
          </a:xfrm>
        </p:spPr>
        <p:txBody>
          <a:bodyPr>
            <a:normAutofit/>
          </a:bodyPr>
          <a:lstStyle/>
          <a:p>
            <a:r>
              <a:rPr lang="en-GB" dirty="0"/>
              <a:t>Min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r>
              <a:rPr lang="en-GB" dirty="0"/>
              <a:t>Max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601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r>
              <a:rPr lang="en-GB" dirty="0"/>
              <a:t>Average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</a:t>
            </a:r>
            <a:r>
              <a:rPr lang="en-US" sz="2800" dirty="0" err="1">
                <a:solidFill>
                  <a:schemeClr val="tx1"/>
                </a:solidFill>
              </a:rPr>
              <a:t>nums.</a:t>
            </a:r>
            <a:r>
              <a:rPr lang="en-US" sz="2800" dirty="0" err="1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 err="1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5267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221" y="2482202"/>
            <a:ext cx="2146613" cy="1280371"/>
          </a:xfrm>
          <a:prstGeom prst="wedgeRoundRectCallout">
            <a:avLst>
              <a:gd name="adj1" fmla="val -58406"/>
              <a:gd name="adj2" fmla="val -2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2867220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343999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2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2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706" y="4822404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921" y="1247689"/>
            <a:ext cx="8767985" cy="54778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value&gt;</a:t>
            </a:r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184046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091" y="4150133"/>
            <a:ext cx="2044888" cy="892958"/>
          </a:xfrm>
          <a:prstGeom prst="wedgeRoundRectCallout">
            <a:avLst>
              <a:gd name="adj1" fmla="val -58858"/>
              <a:gd name="adj2" fmla="val 36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.forEach(e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436" y="4208015"/>
            <a:ext cx="1529983" cy="636909"/>
          </a:xfrm>
          <a:prstGeom prst="wedgeRoundRectCallout">
            <a:avLst>
              <a:gd name="adj1" fmla="val -71853"/>
              <a:gd name="adj2" fmla="val -1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4" y="5211518"/>
            <a:ext cx="1654905" cy="704449"/>
          </a:xfrm>
          <a:prstGeom prst="wedgeRoundRectCallout">
            <a:avLst>
              <a:gd name="adj1" fmla="val -78638"/>
              <a:gd name="adj2" fmla="val 33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</a:t>
            </a:r>
            <a:r>
              <a:rPr lang="en-US" dirty="0" err="1"/>
              <a:t>Foreach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</p:spTree>
    <p:extLst>
      <p:ext uri="{BB962C8B-B14F-4D97-AF65-F5344CB8AC3E}">
        <p14:creationId xmlns:p14="http://schemas.microsoft.com/office/powerpoint/2010/main" val="27558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</a:t>
            </a:r>
            <a:r>
              <a:rPr lang="en-US" dirty="0" err="1"/>
              <a:t>Foreach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94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if </a:t>
            </a:r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less than 3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print all of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80" y="453546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14" y="1509473"/>
            <a:ext cx="8981572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List&lt;Integer&gt; nums = Arrays</a:t>
            </a:r>
          </a:p>
          <a:p>
            <a:r>
              <a:rPr lang="en-GB" dirty="0"/>
              <a:t>                .stream(sc.nextLine().split(" "))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map</a:t>
            </a:r>
            <a:r>
              <a:rPr lang="en-GB" dirty="0"/>
              <a:t>(e -&gt; Integer.parseInt(e))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sorted</a:t>
            </a:r>
            <a:r>
              <a:rPr lang="en-GB" dirty="0"/>
              <a:t>(</a:t>
            </a:r>
            <a:r>
              <a:rPr lang="en-GB" dirty="0">
                <a:solidFill>
                  <a:schemeClr val="bg1"/>
                </a:solidFill>
              </a:rPr>
              <a:t>(n1, n2)</a:t>
            </a:r>
            <a:r>
              <a:rPr lang="en-GB" dirty="0"/>
              <a:t> -&gt; </a:t>
            </a:r>
            <a:r>
              <a:rPr lang="en-GB" dirty="0">
                <a:solidFill>
                  <a:schemeClr val="bg1"/>
                </a:solidFill>
              </a:rPr>
              <a:t>n2</a:t>
            </a:r>
            <a:r>
              <a:rPr lang="en-GB" dirty="0"/>
              <a:t>.compareTo(</a:t>
            </a:r>
            <a:r>
              <a:rPr lang="en-GB" dirty="0">
                <a:solidFill>
                  <a:schemeClr val="bg1"/>
                </a:solidFill>
              </a:rPr>
              <a:t>n1</a:t>
            </a:r>
            <a:r>
              <a:rPr lang="en-GB" dirty="0"/>
              <a:t>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collect</a:t>
            </a:r>
            <a:r>
              <a:rPr lang="en-GB" dirty="0"/>
              <a:t>(</a:t>
            </a:r>
            <a:r>
              <a:rPr lang="en-GB" dirty="0">
                <a:solidFill>
                  <a:schemeClr val="bg1"/>
                </a:solidFill>
              </a:rPr>
              <a:t>Collectors</a:t>
            </a:r>
            <a:r>
              <a:rPr lang="en-GB" dirty="0"/>
              <a:t>.</a:t>
            </a:r>
            <a:r>
              <a:rPr lang="en-GB" dirty="0">
                <a:solidFill>
                  <a:schemeClr val="bg1"/>
                </a:solidFill>
              </a:rPr>
              <a:t>toList</a:t>
            </a:r>
            <a:r>
              <a:rPr lang="en-GB" dirty="0"/>
              <a:t>());</a:t>
            </a:r>
          </a:p>
          <a:p>
            <a:r>
              <a:rPr lang="en-GB" dirty="0"/>
              <a:t>int count = nums.size() &gt;= 3 ? 3 : nums.size();</a:t>
            </a:r>
          </a:p>
          <a:p>
            <a:r>
              <a:rPr lang="en-GB" dirty="0"/>
              <a:t>for (int i = 0; i &lt; count; i++) </a:t>
            </a:r>
          </a:p>
          <a:p>
            <a:r>
              <a:rPr lang="en-GB" dirty="0"/>
              <a:t>  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nums.get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+ " 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Keyset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Lambda and Stream API helps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351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268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HashMap&lt;K,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r>
              <a:rPr lang="en-GB" dirty="0"/>
              <a:t>LinkedHashMap&lt;K,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r>
              <a:rPr lang="en-US" dirty="0"/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E605-255A-4609-B497-6F1A33CB63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put(key, value)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63292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</a:t>
            </a:r>
            <a:r>
              <a:rPr lang="en-GB" dirty="0" err="1">
                <a:solidFill>
                  <a:schemeClr val="bg1"/>
                </a:solidFill>
              </a:rPr>
              <a:t>HashMap</a:t>
            </a:r>
            <a:r>
              <a:rPr lang="en-GB" dirty="0">
                <a:solidFill>
                  <a:schemeClr val="bg1"/>
                </a:solidFill>
              </a:rPr>
              <a:t>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("Boeing 737", 130);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</a:rPr>
              <a:t>HashMap</a:t>
            </a:r>
            <a:r>
              <a:rPr lang="en-GB" dirty="0">
                <a:solidFill>
                  <a:schemeClr val="bg1"/>
                </a:solidFill>
              </a:rPr>
              <a:t>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</a:t>
            </a:r>
            <a:r>
              <a:rPr lang="en-GB" dirty="0" err="1">
                <a:solidFill>
                  <a:schemeClr val="bg1"/>
                </a:solidFill>
              </a:rPr>
              <a:t>HashMap</a:t>
            </a:r>
            <a:r>
              <a:rPr lang="en-GB" dirty="0">
                <a:solidFill>
                  <a:schemeClr val="bg1"/>
                </a:solidFill>
              </a:rPr>
              <a:t>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airplanes.put</a:t>
            </a:r>
            <a:r>
              <a:rPr lang="en-GB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GB" dirty="0" err="1">
                <a:solidFill>
                  <a:schemeClr val="tx1"/>
                </a:solidFill>
              </a:rPr>
              <a:t>airplanes.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(map.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System.out.println("Airbus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 err="1">
                <a:solidFill>
                  <a:schemeClr val="tx1"/>
                </a:solidFill>
              </a:rPr>
              <a:t>System.out.println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 err="1">
                <a:solidFill>
                  <a:schemeClr val="tx1"/>
                </a:solidFill>
              </a:rPr>
              <a:t>System.out.println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1439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7349</TotalTime>
  <Words>2493</Words>
  <Application>Microsoft Office PowerPoint</Application>
  <PresentationFormat>Widescreen</PresentationFormat>
  <Paragraphs>465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Maps, Lambda and Stream API</vt:lpstr>
      <vt:lpstr>Questions?</vt:lpstr>
      <vt:lpstr>Table of Contents</vt:lpstr>
      <vt:lpstr>PowerPoint Presentation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PowerPoint Presentation</vt:lpstr>
      <vt:lpstr>Lambda Functions</vt:lpstr>
      <vt:lpstr>Lambda Functions</vt:lpstr>
      <vt:lpstr>PowerPoint Presentation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Maps, Lambda and Stream API - Java</dc:title>
  <dc:subject>Technology Fundamentals 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514</cp:revision>
  <dcterms:created xsi:type="dcterms:W3CDTF">2018-05-23T13:08:44Z</dcterms:created>
  <dcterms:modified xsi:type="dcterms:W3CDTF">2019-03-12T09:33:12Z</dcterms:modified>
  <cp:category>technology fundamentals;computer programming;software development;web development</cp:category>
</cp:coreProperties>
</file>