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13" r:id="rId22"/>
    <p:sldId id="276" r:id="rId23"/>
    <p:sldId id="277" r:id="rId24"/>
    <p:sldId id="278" r:id="rId25"/>
    <p:sldId id="279" r:id="rId26"/>
    <p:sldId id="314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0273AF-6074-4EC5-9F4D-2EC969A3618C}">
          <p14:sldIdLst>
            <p14:sldId id="256"/>
            <p14:sldId id="257"/>
            <p14:sldId id="258"/>
          </p14:sldIdLst>
        </p14:section>
        <p14:section name="Strings" id="{3790D5AE-2BC1-46CA-AAD6-AE61571658FD}">
          <p14:sldIdLst>
            <p14:sldId id="259"/>
            <p14:sldId id="260"/>
            <p14:sldId id="261"/>
            <p14:sldId id="262"/>
          </p14:sldIdLst>
        </p14:section>
        <p14:section name="Manipulating Strings" id="{962884B3-C32F-4D37-ABFB-078AAC9371F0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13"/>
            <p14:sldId id="276"/>
          </p14:sldIdLst>
        </p14:section>
        <p14:section name="Building and Modifying Strings" id="{08DC2F24-8EF9-4950-91BD-77A2F48FB407}">
          <p14:sldIdLst>
            <p14:sldId id="277"/>
            <p14:sldId id="278"/>
            <p14:sldId id="279"/>
            <p14:sldId id="314"/>
            <p14:sldId id="281"/>
            <p14:sldId id="282"/>
            <p14:sldId id="283"/>
            <p14:sldId id="284"/>
            <p14:sldId id="285"/>
          </p14:sldIdLst>
        </p14:section>
        <p14:section name="Regular Expressions" id="{259025A8-73BC-4D69-B770-17227CEDF56C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</p14:sldIdLst>
        </p14:section>
        <p14:section name="RegEx Using Built-In Regex Classes" id="{4A4F1145-B83A-48D5-A2D8-A402FC6F5253}">
          <p14:sldIdLst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B1A82347-8FAE-4FE5-8A24-E9297578B11A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8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614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1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359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6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4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66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11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0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2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30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and Regular Expressions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Manipulating Text</a:t>
            </a:r>
            <a:br>
              <a:rPr lang="en-US" dirty="0"/>
            </a:br>
            <a:r>
              <a:rPr lang="en-US" dirty="0"/>
              <a:t>Using the .NET String Class and using </a:t>
            </a:r>
            <a:r>
              <a:rPr lang="en-US" dirty="0" err="1"/>
              <a:t>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https://judge.softuni.bg/Contests/1330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3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07327" y="1327467"/>
            <a:ext cx="791173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String result = "";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int repeatTimes = word.length();</a:t>
            </a:r>
          </a:p>
          <a:p>
            <a:r>
              <a:rPr lang="en-GB" sz="2600" dirty="0"/>
              <a:t>  for (int i = 0; i &lt; repeatTimes; i++)</a:t>
            </a:r>
          </a:p>
          <a:p>
            <a:r>
              <a:rPr lang="en-GB" sz="2600" dirty="0"/>
              <a:t>    result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/>
              <a:t> word;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/>
              <a:t>System.out.println(result);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2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62000" y="1871318"/>
            <a:ext cx="7086600" cy="16338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String card = "10C";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power = card.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(0, 2);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System.out.println(power); </a:t>
            </a:r>
            <a:r>
              <a:rPr lang="en-US" sz="2400" i="1" dirty="0">
                <a:solidFill>
                  <a:schemeClr val="accent2"/>
                </a:solidFill>
              </a:rPr>
              <a:t>// 10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62001" y="4199267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</p:spTree>
    <p:extLst>
      <p:ext uri="{BB962C8B-B14F-4D97-AF65-F5344CB8AC3E}">
        <p14:creationId xmlns:p14="http://schemas.microsoft.com/office/powerpoint/2010/main" val="26939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</a:t>
            </a:r>
            <a:r>
              <a:rPr lang="en-US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9753600" cy="1633882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bg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</a:t>
            </a:r>
            <a:r>
              <a:rPr lang="en-GB" sz="2400" dirty="0">
                <a:solidFill>
                  <a:schemeClr val="bg1"/>
                </a:solidFill>
              </a:rPr>
              <a:t>fruits.indexOf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 0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</a:t>
            </a:r>
            <a:r>
              <a:rPr lang="en-GB" sz="2400" dirty="0">
                <a:solidFill>
                  <a:schemeClr val="bg1"/>
                </a:solidFill>
              </a:rPr>
              <a:t>fruits.indexOf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762000" y="4343400"/>
            <a:ext cx="9753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10054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600" b="1" dirty="0">
                <a:latin typeface="Consolas" panose="020B0609020204030204" pitchFamily="49" charset="0"/>
              </a:rPr>
              <a:t>()</a:t>
            </a:r>
            <a:r>
              <a:rPr lang="en-US" sz="3600" dirty="0"/>
              <a:t> - check whether one string </a:t>
            </a:r>
            <a:br>
              <a:rPr lang="en-US" sz="3600" dirty="0"/>
            </a:br>
            <a:r>
              <a:rPr lang="en-US" sz="3600" dirty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00100" y="2590800"/>
            <a:ext cx="10764888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text = "I love fruits.";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System.out.println(text.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"fruits"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System.out.println(text.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 false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https://judge.softuni.bg/Contests/1330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38637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47801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6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1" y="1882988"/>
            <a:ext cx="10049690" cy="200321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String text = "Hello, john@softuni.bg, you have been using john@softuni.bg in your registration";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String[] </a:t>
            </a:r>
            <a:r>
              <a:rPr lang="en-US" sz="2400" dirty="0">
                <a:solidFill>
                  <a:schemeClr val="tx1"/>
                </a:solidFill>
              </a:rPr>
              <a:t>words = text.</a:t>
            </a:r>
            <a:r>
              <a:rPr lang="en-US" sz="2400" dirty="0">
                <a:solidFill>
                  <a:schemeClr val="bg1"/>
                </a:solidFill>
              </a:rPr>
              <a:t>split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", 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words[]: "Hello", "john@softuni.bg","you have been…"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609602" y="4741158"/>
            <a:ext cx="1004968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</p:spTree>
    <p:extLst>
      <p:ext uri="{BB962C8B-B14F-4D97-AF65-F5344CB8AC3E}">
        <p14:creationId xmlns:p14="http://schemas.microsoft.com/office/powerpoint/2010/main" val="25453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replacement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dirty="0"/>
              <a:t>–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7004" y="2819400"/>
            <a:ext cx="11197796" cy="3262854"/>
          </a:xfrm>
        </p:spPr>
        <p:txBody>
          <a:bodyPr vert="horz" wrap="square" lIns="144000" tIns="108000" rIns="274320" bIns="108000" numCol="1" spcCol="0" rtlCol="0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String text = "Hello, john@softuni.bg, you have been using john@softuni.bg in your registration.";</a:t>
            </a:r>
          </a:p>
          <a:p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text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"john@softuni.bg", 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// Hello, john@softuni.com, you have been using john@softuni.com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https://judge.softuni.bg/Contests/1330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 and a string of 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350" y="1660087"/>
            <a:ext cx="10325100" cy="43241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banWord.length());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96675" y="2378438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60" y="4641843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7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086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2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/>
          </p:nvPr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4102" y="1849374"/>
            <a:ext cx="3603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anose="020B0609020204030204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latin typeface="Consolas" panose="020B0609020204030204" pitchFamily="49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>
                <a:latin typeface="Consolas" panose="020B0609020204030204" pitchFamily="49" charset="0"/>
              </a:rPr>
              <a:t>length() = 10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capacity() 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11752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26" y="2133600"/>
            <a:ext cx="7460489" cy="3388208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 sb = new </a:t>
            </a:r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("Hello,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("John!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("I sent you an email.");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System.out.println(</a:t>
            </a:r>
            <a:r>
              <a:rPr lang="en-GB" sz="2600" dirty="0" err="1">
                <a:solidFill>
                  <a:schemeClr val="tx1"/>
                </a:solidFill>
              </a:rPr>
              <a:t>sb.toString</a:t>
            </a:r>
            <a:r>
              <a:rPr lang="en-GB" sz="2600" dirty="0">
                <a:solidFill>
                  <a:schemeClr val="tx1"/>
                </a:solidFill>
              </a:rPr>
              <a:t>());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Hello, John! I sent you an email.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423590"/>
            <a:ext cx="6400800" cy="2834210"/>
          </a:xfrm>
        </p:spPr>
        <p:txBody>
          <a:bodyPr/>
          <a:lstStyle/>
          <a:p>
            <a:r>
              <a:rPr lang="en-GB" sz="2600" dirty="0">
                <a:solidFill>
                  <a:schemeClr val="tx1"/>
                </a:solidFill>
              </a:rPr>
              <a:t>System.out.println(new Date());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 text = "";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for (int i = 0; i &lt; 1000000;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text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>
                <a:solidFill>
                  <a:schemeClr val="tx1"/>
                </a:solidFill>
              </a:rPr>
              <a:t> "a";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System.out.println(new Date());</a:t>
            </a:r>
            <a:endParaRPr lang="bg-BG" sz="2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550363"/>
            <a:ext cx="2573388" cy="2573388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1383217" y="5401149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272" y="5628236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</p:spTree>
    <p:extLst>
      <p:ext uri="{BB962C8B-B14F-4D97-AF65-F5344CB8AC3E}">
        <p14:creationId xmlns:p14="http://schemas.microsoft.com/office/powerpoint/2010/main" val="13580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3"/>
            <a:ext cx="8153400" cy="2834210"/>
          </a:xfrm>
        </p:spPr>
        <p:txBody>
          <a:bodyPr/>
          <a:lstStyle/>
          <a:p>
            <a:r>
              <a:rPr lang="en-GB" sz="2600" dirty="0">
                <a:solidFill>
                  <a:schemeClr val="tx1"/>
                </a:solidFill>
              </a:rPr>
              <a:t>System.out.println(new Date());</a:t>
            </a:r>
          </a:p>
          <a:p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 text = </a:t>
            </a:r>
            <a:r>
              <a:rPr lang="en-GB" sz="2600" dirty="0">
                <a:solidFill>
                  <a:schemeClr val="bg1"/>
                </a:solidFill>
              </a:rPr>
              <a:t>new StringBuilder()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for (int i = 0; i &lt; 1000000;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</a:t>
            </a:r>
            <a:r>
              <a:rPr lang="en-GB" sz="2600" dirty="0" err="1">
                <a:solidFill>
                  <a:schemeClr val="tx1"/>
                </a:solidFill>
              </a:rPr>
              <a:t>text.</a:t>
            </a:r>
            <a:r>
              <a:rPr lang="en-GB" sz="2600" dirty="0" err="1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("a");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System.out.println(new Date());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261" y="5355950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</p:spTree>
    <p:extLst>
      <p:ext uri="{BB962C8B-B14F-4D97-AF65-F5344CB8AC3E}">
        <p14:creationId xmlns:p14="http://schemas.microsoft.com/office/powerpoint/2010/main" val="37855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append</a:t>
            </a:r>
            <a:r>
              <a:rPr lang="en-GB" b="1" dirty="0"/>
              <a:t>(</a:t>
            </a:r>
            <a:r>
              <a:rPr lang="en-GB" b="1" dirty="0">
                <a:solidFill>
                  <a:schemeClr val="bg1"/>
                </a:solidFill>
              </a:rPr>
              <a:t>…</a:t>
            </a:r>
            <a:r>
              <a:rPr lang="en-GB" b="1" dirty="0"/>
              <a:t>)</a:t>
            </a:r>
            <a:r>
              <a:rPr lang="en-GB" dirty="0"/>
              <a:t> –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length</a:t>
            </a:r>
            <a:r>
              <a:rPr lang="en-GB" b="1" dirty="0"/>
              <a:t>(</a:t>
            </a:r>
            <a:r>
              <a:rPr lang="en-GB" b="1" dirty="0">
                <a:solidFill>
                  <a:schemeClr val="bg1"/>
                </a:solidFill>
              </a:rPr>
              <a:t>…</a:t>
            </a:r>
            <a:r>
              <a:rPr lang="en-GB" b="1" dirty="0"/>
              <a:t>)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setLength</a:t>
            </a:r>
            <a:r>
              <a:rPr lang="en-GB" b="1" dirty="0"/>
              <a:t>(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b="1" dirty="0"/>
              <a:t>)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292277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59713" y="431041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</p:spTree>
    <p:extLst>
      <p:ext uri="{BB962C8B-B14F-4D97-AF65-F5344CB8AC3E}">
        <p14:creationId xmlns:p14="http://schemas.microsoft.com/office/powerpoint/2010/main" val="1583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3113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char At</a:t>
            </a:r>
            <a:r>
              <a:rPr lang="en-GB" b="1" dirty="0"/>
              <a:t>(</a:t>
            </a:r>
            <a:r>
              <a:rPr lang="en-GB" b="1" dirty="0">
                <a:solidFill>
                  <a:schemeClr val="bg1"/>
                </a:solidFill>
              </a:rPr>
              <a:t>int index</a:t>
            </a:r>
            <a:r>
              <a:rPr lang="en-GB" b="1" dirty="0"/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insert</a:t>
            </a:r>
            <a:r>
              <a:rPr lang="en-GB" b="1" noProof="1"/>
              <a:t>(</a:t>
            </a:r>
            <a:r>
              <a:rPr lang="en-GB" b="1" noProof="1">
                <a:solidFill>
                  <a:schemeClr val="bg1"/>
                </a:solidFill>
              </a:rPr>
              <a:t>int</a:t>
            </a:r>
            <a:r>
              <a:rPr lang="en-GB" b="1" dirty="0">
                <a:solidFill>
                  <a:schemeClr val="bg1"/>
                </a:solidFill>
              </a:rPr>
              <a:t> index</a:t>
            </a:r>
            <a:r>
              <a:rPr lang="en-GB" b="1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 </a:t>
            </a:r>
            <a:r>
              <a:rPr lang="en-GB" b="1" noProof="1">
                <a:solidFill>
                  <a:schemeClr val="bg1"/>
                </a:solidFill>
              </a:rPr>
              <a:t>str</a:t>
            </a:r>
            <a:r>
              <a:rPr lang="en-GB" b="1" dirty="0"/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9592" y="19050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9592" y="48006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</p:spTree>
    <p:extLst>
      <p:ext uri="{BB962C8B-B14F-4D97-AF65-F5344CB8AC3E}">
        <p14:creationId xmlns:p14="http://schemas.microsoft.com/office/powerpoint/2010/main" val="36868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 err="1"/>
              <a:t>RegEx</a:t>
            </a:r>
            <a:r>
              <a:rPr lang="en-US" dirty="0"/>
              <a:t> Using Build-In Regex Classes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</a:rPr>
              <a:t>replace</a:t>
            </a:r>
            <a:r>
              <a:rPr lang="en-GB" b="1" dirty="0"/>
              <a:t>(</a:t>
            </a:r>
            <a:r>
              <a:rPr lang="en-GB" b="1" dirty="0">
                <a:solidFill>
                  <a:schemeClr val="bg1"/>
                </a:solidFill>
              </a:rPr>
              <a:t>int startIndex, int endIndex, String str</a:t>
            </a:r>
            <a:r>
              <a:rPr lang="en-GB" b="1" dirty="0"/>
              <a:t>)</a:t>
            </a:r>
            <a:endParaRPr lang="en-GB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replaces the characters in a substring</a:t>
            </a: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</a:rPr>
              <a:t>t</a:t>
            </a:r>
            <a:r>
              <a:rPr lang="en-GB" b="1" noProof="1">
                <a:solidFill>
                  <a:schemeClr val="bg1"/>
                </a:solidFill>
              </a:rPr>
              <a:t>oString</a:t>
            </a:r>
            <a:r>
              <a:rPr lang="en-GB" b="1" dirty="0"/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converts the value of this instance to a String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601" y="2514600"/>
            <a:ext cx="6825617" cy="11100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replace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bg-BG" dirty="0">
                <a:solidFill>
                  <a:schemeClr val="bg1"/>
                </a:solidFill>
              </a:rPr>
              <a:t>11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"George"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1371601" y="4996480"/>
            <a:ext cx="68256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16923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Regular expressions 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Patterns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4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91329" y="5562601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912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matches any character that is either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400" noProof="1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matches any character that is </a:t>
            </a:r>
            <a:r>
              <a:rPr lang="en-US" sz="3400" b="1" noProof="1">
                <a:solidFill>
                  <a:schemeClr val="bg1"/>
                </a:solidFill>
              </a:rPr>
              <a:t>not</a:t>
            </a:r>
            <a:r>
              <a:rPr lang="en-US" sz="3400" noProof="1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400" noProof="1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character range: matches any digit from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400" noProof="1"/>
              <a:t>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22345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</a:rPr>
              <a:t>\w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b="1" dirty="0">
                <a:latin typeface="Consolas" panose="020B0609020204030204" pitchFamily="49" charset="0"/>
              </a:rPr>
              <a:t>\W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b="1" dirty="0">
                <a:latin typeface="Consolas" panose="020B0609020204030204" pitchFamily="49" charset="0"/>
              </a:rPr>
              <a:t>\s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b="1" dirty="0">
                <a:latin typeface="Consolas" panose="020B0609020204030204" pitchFamily="49" charset="0"/>
              </a:rPr>
              <a:t>\S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b="1" dirty="0">
                <a:latin typeface="Consolas" panose="020B0609020204030204" pitchFamily="49" charset="0"/>
              </a:rPr>
              <a:t>\d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b="1" dirty="0">
                <a:latin typeface="Consolas" panose="020B0609020204030204" pitchFamily="49" charset="0"/>
              </a:rPr>
              <a:t>\D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2247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pPr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pPr>
              <a:buClr>
                <a:schemeClr val="tx1"/>
              </a:buClr>
            </a:pP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zero or one time</a:t>
            </a:r>
          </a:p>
          <a:p>
            <a:pPr>
              <a:buClr>
                <a:schemeClr val="tx1"/>
              </a:buClr>
            </a:pP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5528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</a:t>
            </a:r>
            <a:br>
              <a:rPr lang="en-US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558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13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39746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86406-E915-4C99-A5E3-1963E51B0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lookahead</a:t>
            </a:r>
          </a:p>
          <a:p>
            <a:pPr lvl="1"/>
            <a:r>
              <a:rPr lang="en-GB" dirty="0"/>
              <a:t>Find expression A where expression B follows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Negative lookahead</a:t>
            </a:r>
          </a:p>
          <a:p>
            <a:pPr lvl="1"/>
            <a:r>
              <a:rPr lang="en-GB" dirty="0"/>
              <a:t>Find expression A where expression B </a:t>
            </a:r>
            <a:br>
              <a:rPr lang="en-GB" dirty="0"/>
            </a:br>
            <a:r>
              <a:rPr lang="en-GB" dirty="0"/>
              <a:t>does not follow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AD865-AA03-4B28-AFEE-6A3A00B5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Lookahead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D1A4A-21EA-4C48-A93C-85DBFCC6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1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(?=B)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CEF83-B2AD-4EA1-944F-17170091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26216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(?!B)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81C7E-E89E-440E-B453-A4939527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011" y="2518795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(?=\d+)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38BC6F2C-6456-4DD8-A4A0-7DC722273F7B}"/>
              </a:ext>
            </a:extLst>
          </p:cNvPr>
          <p:cNvSpPr/>
          <p:nvPr/>
        </p:nvSpPr>
        <p:spPr>
          <a:xfrm>
            <a:off x="5050876" y="263179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90476-3780-4A6C-8AE1-6D965BD8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461" y="5152082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(?!\d+)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E451C430-B38D-4394-A1EE-4E88BABB6721}"/>
              </a:ext>
            </a:extLst>
          </p:cNvPr>
          <p:cNvSpPr/>
          <p:nvPr/>
        </p:nvSpPr>
        <p:spPr>
          <a:xfrm>
            <a:off x="5050876" y="527137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268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86406-E915-4C99-A5E3-1963E51B0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lookbehind</a:t>
            </a:r>
          </a:p>
          <a:p>
            <a:pPr lvl="1"/>
            <a:r>
              <a:rPr lang="en-GB" dirty="0"/>
              <a:t>Find expression A where expression B precedes</a:t>
            </a:r>
          </a:p>
          <a:p>
            <a:pPr lvl="1"/>
            <a:endParaRPr lang="en-GB" dirty="0"/>
          </a:p>
          <a:p>
            <a:r>
              <a:rPr lang="en-GB" dirty="0"/>
              <a:t>Negative lookbehind</a:t>
            </a:r>
          </a:p>
          <a:p>
            <a:pPr lvl="1"/>
            <a:r>
              <a:rPr lang="en-GB" dirty="0"/>
              <a:t>Find expression A where expression B </a:t>
            </a:r>
            <a:br>
              <a:rPr lang="en-GB" dirty="0"/>
            </a:br>
            <a:r>
              <a:rPr lang="en-GB" dirty="0"/>
              <a:t>does not precede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AD865-AA03-4B28-AFEE-6A3A00B5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Lookbehind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D1A4A-21EA-4C48-A93C-85DBFCC6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1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(?&lt;=B)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CEF83-B2AD-4EA1-944F-17170091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26216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(?&lt;!B)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81C7E-E89E-440E-B453-A4939527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011" y="2518795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(?&lt;=\d)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[a-z]+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38BC6F2C-6456-4DD8-A4A0-7DC722273F7B}"/>
              </a:ext>
            </a:extLst>
          </p:cNvPr>
          <p:cNvSpPr/>
          <p:nvPr/>
        </p:nvSpPr>
        <p:spPr>
          <a:xfrm>
            <a:off x="5050876" y="263179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90476-3780-4A6C-8AE1-6D965BD8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461" y="5152082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(?&lt;!\d)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[a-z]+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E451C430-B38D-4394-A1EE-4E88BABB6721}"/>
              </a:ext>
            </a:extLst>
          </p:cNvPr>
          <p:cNvSpPr/>
          <p:nvPr/>
        </p:nvSpPr>
        <p:spPr>
          <a:xfrm>
            <a:off x="5050876" y="527137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97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101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67" y="1956423"/>
            <a:ext cx="285789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5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8200" y="3352801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856" y="4419601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060753"/>
            <a:ext cx="3657600" cy="578882"/>
          </a:xfrm>
          <a:prstGeom prst="wedgeRoundRectCallout">
            <a:avLst>
              <a:gd name="adj1" fmla="val -34907"/>
              <a:gd name="adj2" fmla="val -71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</p:spTree>
    <p:extLst>
      <p:ext uri="{BB962C8B-B14F-4D97-AF65-F5344CB8AC3E}">
        <p14:creationId xmlns:p14="http://schemas.microsoft.com/office/powerpoint/2010/main" val="29272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797308"/>
            <a:ext cx="1058693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System.out.println(matcher.find());   		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System.out.println(matcher.group());  		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6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)); 		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6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)); 		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)); 		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198" y="2722872"/>
            <a:ext cx="2514600" cy="1384995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1539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76400"/>
            <a:ext cx="10439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</p:spTree>
    <p:extLst>
      <p:ext uri="{BB962C8B-B14F-4D97-AF65-F5344CB8AC3E}">
        <p14:creationId xmlns:p14="http://schemas.microsoft.com/office/powerpoint/2010/main" val="3333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–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1" y="2890898"/>
            <a:ext cx="10515598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671" y="5165721"/>
            <a:ext cx="5275914" cy="646986"/>
          </a:xfrm>
          <a:prstGeom prst="wedgeRoundRectCallout">
            <a:avLst>
              <a:gd name="adj1" fmla="val -34907"/>
              <a:gd name="adj2" fmla="val -71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485" y="3473165"/>
            <a:ext cx="3886200" cy="646986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</p:spTree>
    <p:extLst>
      <p:ext uri="{BB962C8B-B14F-4D97-AF65-F5344CB8AC3E}">
        <p14:creationId xmlns:p14="http://schemas.microsoft.com/office/powerpoint/2010/main" val="12706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Java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r>
              <a:rPr lang="en-US" dirty="0"/>
              <a:t>Strings are enclosed in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200" y="3962401"/>
            <a:ext cx="4724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Java";</a:t>
            </a:r>
          </a:p>
        </p:txBody>
      </p:sp>
    </p:spTree>
    <p:extLst>
      <p:ext uri="{BB962C8B-B14F-4D97-AF65-F5344CB8AC3E}">
        <p14:creationId xmlns:p14="http://schemas.microsoft.com/office/powerpoint/2010/main" val="14512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hlinkClick r:id="rId3"/>
              </a:rPr>
              <a:t>https://regex101.com</a:t>
            </a:r>
            <a:r>
              <a:rPr lang="en-US" sz="3000" dirty="0"/>
              <a:t> and </a:t>
            </a:r>
            <a:r>
              <a:rPr lang="en-US" sz="3000" dirty="0">
                <a:hlinkClick r:id="rId4"/>
              </a:rPr>
              <a:t>http://regexr.com</a:t>
            </a:r>
            <a:r>
              <a:rPr lang="en-US" sz="3000" dirty="0"/>
              <a:t> – websites to test </a:t>
            </a:r>
            <a:br>
              <a:rPr lang="en-US" sz="3000" dirty="0"/>
            </a:br>
            <a:r>
              <a:rPr lang="en-US" sz="3000" dirty="0"/>
              <a:t>Regex using different programming languages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hlinkClick r:id="rId5"/>
              </a:rPr>
              <a:t>https://docs.oracle.com/javase/7/docs/api/java/util/regex/Matcher.html</a:t>
            </a:r>
            <a:r>
              <a:rPr lang="en-US" sz="3000" dirty="0"/>
              <a:t> – a quick reference for Regex from Oracle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hlinkClick r:id="rId6"/>
              </a:rPr>
              <a:t>http://regexone.com</a:t>
            </a:r>
            <a:r>
              <a:rPr lang="en-US" sz="3000" dirty="0"/>
              <a:t> – interactive tutorials for Regex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hlinkClick r:id="rId7"/>
              </a:rPr>
              <a:t>http://www.regular-expressions.info/tutorial.html</a:t>
            </a:r>
            <a:r>
              <a:rPr lang="en-US" sz="3000" dirty="0"/>
              <a:t> – a comprehensive </a:t>
            </a:r>
            <a:br>
              <a:rPr lang="en-US" sz="3000" dirty="0"/>
            </a:br>
            <a:r>
              <a:rPr lang="en-US" sz="3000" dirty="0"/>
              <a:t>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1850" y="1563627"/>
            <a:ext cx="761952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pPr>
              <a:spcBef>
                <a:spcPts val="24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builds / modifies strings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Regular expressions describe patterns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Can utilize character classes, groups,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quantifiers and more</a:t>
            </a:r>
          </a:p>
        </p:txBody>
      </p:sp>
    </p:spTree>
    <p:extLst>
      <p:ext uri="{BB962C8B-B14F-4D97-AF65-F5344CB8AC3E}">
        <p14:creationId xmlns:p14="http://schemas.microsoft.com/office/powerpoint/2010/main" val="9647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163" y="5565810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205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1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Immutable, Use Unicode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268325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</p:spTree>
    <p:extLst>
      <p:ext uri="{BB962C8B-B14F-4D97-AF65-F5344CB8AC3E}">
        <p14:creationId xmlns:p14="http://schemas.microsoft.com/office/powerpoint/2010/main" val="57964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790691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70104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0203" y="4876800"/>
            <a:ext cx="10040797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8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</p:spTree>
    <p:extLst>
      <p:ext uri="{BB962C8B-B14F-4D97-AF65-F5344CB8AC3E}">
        <p14:creationId xmlns:p14="http://schemas.microsoft.com/office/powerpoint/2010/main" val="36841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56112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GB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768397"/>
            <a:ext cx="6469889" cy="1049106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tx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",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"world!";</a:t>
            </a:r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// 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41984" y="4644879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97259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</TotalTime>
  <Words>2884</Words>
  <Application>Microsoft Office PowerPoint</Application>
  <PresentationFormat>Widescreen</PresentationFormat>
  <Paragraphs>536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1_SoftUni3_1</vt:lpstr>
      <vt:lpstr>Text Processing and Regular Expressions</vt:lpstr>
      <vt:lpstr>Questions?</vt:lpstr>
      <vt:lpstr>Table of Contents</vt:lpstr>
      <vt:lpstr>PowerPoint Presentation</vt:lpstr>
      <vt:lpstr>What is a String?</vt:lpstr>
      <vt:lpstr>Strings Are Immutable, Use Unicode</vt:lpstr>
      <vt:lpstr>Initializing a String</vt:lpstr>
      <vt:lpstr>PowerPoint Presentation</vt:lpstr>
      <vt:lpstr>Concatenating</vt:lpstr>
      <vt:lpstr>Problem: Repeat Strings</vt:lpstr>
      <vt:lpstr>Solution: Repeat Strings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PowerPoint Presentation</vt:lpstr>
      <vt:lpstr>PowerPoint Presentation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PowerPoint Presentation</vt:lpstr>
      <vt:lpstr>PowerPoint Presentation</vt:lpstr>
      <vt:lpstr>What are Regular Expressions?</vt:lpstr>
      <vt:lpstr>PowerPoint Presentation</vt:lpstr>
      <vt:lpstr>Regular Expression Pattern – Example</vt:lpstr>
      <vt:lpstr>Character Classes: Ranges</vt:lpstr>
      <vt:lpstr>Predefined Classes</vt:lpstr>
      <vt:lpstr>Quantifiers</vt:lpstr>
      <vt:lpstr>Grouping Constructs</vt:lpstr>
      <vt:lpstr>Problem: Match All Words</vt:lpstr>
      <vt:lpstr>Problem: Email Validation</vt:lpstr>
      <vt:lpstr>Lookahead</vt:lpstr>
      <vt:lpstr>Lookbehind</vt:lpstr>
      <vt:lpstr>Backreferences Match Previous Groups</vt:lpstr>
      <vt:lpstr>PowerPoint Presentation</vt:lpstr>
      <vt:lpstr>Regex in Java</vt:lpstr>
      <vt:lpstr>Checking for a Single Match</vt:lpstr>
      <vt:lpstr>Replacing With Regex</vt:lpstr>
      <vt:lpstr>Splitting With Regex</vt:lpstr>
      <vt:lpstr>Helpful Resources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Text Processing and Regular Expressions - Java</dc:title>
  <dc:subject>Technology Fundamentals 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531</cp:revision>
  <dcterms:created xsi:type="dcterms:W3CDTF">2018-05-23T13:08:44Z</dcterms:created>
  <dcterms:modified xsi:type="dcterms:W3CDTF">2019-03-19T11:46:37Z</dcterms:modified>
  <cp:category>technology fundamentals;computer programming;software development;web development</cp:category>
</cp:coreProperties>
</file>