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276" r:id="rId3"/>
    <p:sldId id="508" r:id="rId4"/>
    <p:sldId id="509" r:id="rId5"/>
    <p:sldId id="510" r:id="rId6"/>
    <p:sldId id="511" r:id="rId7"/>
    <p:sldId id="516" r:id="rId8"/>
    <p:sldId id="517" r:id="rId9"/>
    <p:sldId id="529" r:id="rId10"/>
    <p:sldId id="512" r:id="rId11"/>
    <p:sldId id="513" r:id="rId12"/>
    <p:sldId id="514" r:id="rId13"/>
    <p:sldId id="527" r:id="rId14"/>
    <p:sldId id="528" r:id="rId15"/>
    <p:sldId id="518" r:id="rId16"/>
    <p:sldId id="515" r:id="rId17"/>
    <p:sldId id="519" r:id="rId18"/>
    <p:sldId id="520" r:id="rId19"/>
    <p:sldId id="524" r:id="rId20"/>
    <p:sldId id="521" r:id="rId21"/>
    <p:sldId id="522" r:id="rId22"/>
    <p:sldId id="525" r:id="rId23"/>
    <p:sldId id="523" r:id="rId24"/>
    <p:sldId id="526" r:id="rId25"/>
    <p:sldId id="349" r:id="rId26"/>
    <p:sldId id="530" r:id="rId27"/>
    <p:sldId id="535" r:id="rId28"/>
    <p:sldId id="536" r:id="rId29"/>
    <p:sldId id="533" r:id="rId30"/>
    <p:sldId id="53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Object-Relational Mapping (ORM)" id="{E31CF2FB-66D9-445B-95E1-13856A2E3C35}">
          <p14:sldIdLst>
            <p14:sldId id="509"/>
            <p14:sldId id="510"/>
            <p14:sldId id="511"/>
          </p14:sldIdLst>
        </p14:section>
        <p14:section name="Java Persistence API" id="{6AF9DC4C-796D-4E5E-B21C-3F3057822D30}">
          <p14:sldIdLst>
            <p14:sldId id="516"/>
            <p14:sldId id="517"/>
            <p14:sldId id="529"/>
          </p14:sldIdLst>
        </p14:section>
        <p14:section name="Hibernate" id="{DE290DE7-302F-43C5-93E3-13CEF8EAD282}">
          <p14:sldIdLst>
            <p14:sldId id="512"/>
            <p14:sldId id="513"/>
            <p14:sldId id="514"/>
            <p14:sldId id="527"/>
            <p14:sldId id="528"/>
            <p14:sldId id="518"/>
            <p14:sldId id="515"/>
            <p14:sldId id="519"/>
            <p14:sldId id="520"/>
            <p14:sldId id="524"/>
            <p14:sldId id="521"/>
            <p14:sldId id="522"/>
            <p14:sldId id="525"/>
            <p14:sldId id="523"/>
            <p14:sldId id="526"/>
          </p14:sldIdLst>
        </p14:section>
        <p14:section name="Conclusion" id="{10E03AB1-9AA8-4E86-9A64-D741901E50A2}">
          <p14:sldIdLst>
            <p14:sldId id="349"/>
            <p14:sldId id="530"/>
            <p14:sldId id="535"/>
            <p14:sldId id="536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20" autoAdjust="0"/>
  </p:normalViewPr>
  <p:slideViewPr>
    <p:cSldViewPr snapToGrid="0" showGuides="1">
      <p:cViewPr varScale="1">
        <p:scale>
          <a:sx n="116" d="100"/>
          <a:sy n="116" d="100"/>
        </p:scale>
        <p:origin x="114" y="2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2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5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7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42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39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7.png"/><Relationship Id="rId10" Type="http://schemas.openxmlformats.org/officeDocument/2006/relationships/image" Target="../media/image5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ORM, </a:t>
            </a:r>
            <a:r>
              <a:rPr lang="en-GB" dirty="0"/>
              <a:t>Hibernate and CRUD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CRUD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34666-1DCE-4372-842E-240B0D5CB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08" y="2417765"/>
            <a:ext cx="2589384" cy="27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9E525-E786-444D-8A85-1AD6870B4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Hibernate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28DED-5657-41A7-99A9-4D071D1119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Mapping Java Classes to Database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D1C8A-3CEF-4EFE-951F-E7EB049145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43907-A9FF-4969-B076-3501F02B03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25" y="1388199"/>
            <a:ext cx="2349750" cy="24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D0FF5-D352-41F1-8D10-1C0AE59C5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Hibernate is a </a:t>
            </a:r>
            <a:r>
              <a:rPr lang="en-GB" b="1" dirty="0">
                <a:solidFill>
                  <a:schemeClr val="bg1"/>
                </a:solidFill>
              </a:rPr>
              <a:t>Java ORM framework</a:t>
            </a:r>
          </a:p>
          <a:p>
            <a:r>
              <a:rPr lang="en-GB" dirty="0"/>
              <a:t>Using </a:t>
            </a:r>
            <a:r>
              <a:rPr lang="en-GB" b="1" dirty="0">
                <a:solidFill>
                  <a:schemeClr val="bg1"/>
                </a:solidFill>
              </a:rPr>
              <a:t>Java Annotations</a:t>
            </a:r>
          </a:p>
          <a:p>
            <a:r>
              <a:rPr lang="en-GB" dirty="0"/>
              <a:t>Implements </a:t>
            </a:r>
            <a:r>
              <a:rPr lang="en-GB" b="1" dirty="0">
                <a:solidFill>
                  <a:schemeClr val="bg1"/>
                </a:solidFill>
              </a:rPr>
              <a:t>JPA Standard</a:t>
            </a:r>
          </a:p>
          <a:p>
            <a:r>
              <a:rPr lang="en-GB" dirty="0"/>
              <a:t>Mapping an object-oriented model </a:t>
            </a:r>
            <a:br>
              <a:rPr lang="en-GB" dirty="0"/>
            </a:br>
            <a:r>
              <a:rPr lang="en-GB" dirty="0"/>
              <a:t>to a relational database</a:t>
            </a:r>
          </a:p>
          <a:p>
            <a:r>
              <a:rPr lang="en-GB" dirty="0"/>
              <a:t>Maintain the database schema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6DAE42-0E2E-4E76-942A-131F8724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Framework</a:t>
            </a:r>
          </a:p>
        </p:txBody>
      </p:sp>
    </p:spTree>
    <p:extLst>
      <p:ext uri="{BB962C8B-B14F-4D97-AF65-F5344CB8AC3E}">
        <p14:creationId xmlns:p14="http://schemas.microsoft.com/office/powerpoint/2010/main" val="12122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B7CB39-5687-4768-A1FA-05CAF11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394E7-75A4-430E-BA35-F3767D759D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250DD0-359C-4A77-86F0-AA6B48421713}"/>
              </a:ext>
            </a:extLst>
          </p:cNvPr>
          <p:cNvGrpSpPr/>
          <p:nvPr/>
        </p:nvGrpSpPr>
        <p:grpSpPr>
          <a:xfrm>
            <a:off x="1798196" y="1344862"/>
            <a:ext cx="8595608" cy="5206756"/>
            <a:chOff x="965377" y="1315786"/>
            <a:chExt cx="9990312" cy="5206756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E9B22A5A-E469-4D46-B6C3-DE80E5149F5B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6808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&lt;groupId&gt;org.springframework.boot&lt;/groupId&gt;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&lt;artifactId&gt;spring-boot-starter-thymeleaf&lt;/artifactId&gt;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&lt;/dependency&gt;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&lt;groupId&gt;org.springframework.boot&lt;/groupId&gt;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&lt;artifactId&gt;spring-boot-starter-web&lt;/artifactId&gt;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&lt;/dependency&gt;  </a:t>
              </a:r>
            </a:p>
            <a:p>
              <a:r>
                <a:rPr lang="en-US" sz="2000" i="1" dirty="0">
                  <a:solidFill>
                    <a:schemeClr val="accent2"/>
                  </a:solidFill>
                </a:rPr>
                <a:t>// Continues on the next slide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B25F75B6-5BBC-420D-86DE-A2A43B1A2DB6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315786"/>
              <a:ext cx="999031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2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B7CB39-5687-4768-A1FA-05CAF11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Configuration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394E7-75A4-430E-BA35-F3767D759D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250DD0-359C-4A77-86F0-AA6B48421713}"/>
              </a:ext>
            </a:extLst>
          </p:cNvPr>
          <p:cNvGrpSpPr/>
          <p:nvPr/>
        </p:nvGrpSpPr>
        <p:grpSpPr>
          <a:xfrm>
            <a:off x="1798196" y="1344862"/>
            <a:ext cx="8595608" cy="5206756"/>
            <a:chOff x="965377" y="1315786"/>
            <a:chExt cx="9990312" cy="5206756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E9B22A5A-E469-4D46-B6C3-DE80E5149F5B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6808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dirty="0">
                  <a:solidFill>
                    <a:schemeClr val="tx1"/>
                  </a:solidFill>
                </a:rPr>
                <a:t>  &lt;dependency&gt;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&lt;groupId&gt;org.springframework.boot&lt;/groupId&gt;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&lt;artifactId&gt;spring-boot-starter-data-jpa&lt;/artifactId&gt;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&lt;/dependency&gt;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&lt;dependency&gt;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&lt;groupId&gt;mysql&lt;/groupId&gt;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&lt;artifactId&gt;mysql-connector-java&lt;/artifactId&gt;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&lt;scope&gt;provided&lt;/scope&gt;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&lt;/dependency&gt;   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&lt;/dependencies&gt;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B25F75B6-5BBC-420D-86DE-A2A43B1A2DB6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315786"/>
              <a:ext cx="9990311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0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B7CB39-5687-4768-A1FA-05CAF11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Configuration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394E7-75A4-430E-BA35-F3767D759D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250DD0-359C-4A77-86F0-AA6B48421713}"/>
              </a:ext>
            </a:extLst>
          </p:cNvPr>
          <p:cNvGrpSpPr/>
          <p:nvPr/>
        </p:nvGrpSpPr>
        <p:grpSpPr>
          <a:xfrm>
            <a:off x="807308" y="1371457"/>
            <a:ext cx="10635048" cy="5052462"/>
            <a:chOff x="965378" y="1213512"/>
            <a:chExt cx="10062417" cy="5052462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E9B22A5A-E469-4D46-B6C3-DE80E5149F5B}"/>
                </a:ext>
              </a:extLst>
            </p:cNvPr>
            <p:cNvSpPr txBox="1">
              <a:spLocks/>
            </p:cNvSpPr>
            <p:nvPr/>
          </p:nvSpPr>
          <p:spPr>
            <a:xfrm>
              <a:off x="966812" y="1738993"/>
              <a:ext cx="10060983" cy="452698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dirty="0">
                  <a:solidFill>
                    <a:schemeClr val="tx1"/>
                  </a:solidFill>
                </a:rPr>
                <a:t>spring.datasource.driverClassName = com.mysql.cj.jdbc.Driver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spring.datasource.url = jdbc:mysql://localhost:3306/spring_demo?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                           useSSL=false&amp;createDatabaseIfNotExist=true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spring.datasource.username = root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spring.datasource.password =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spring.jpa.properties.hibernate.dialect=org.hibernate.dialect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                                                    .MySQL57InnoDBDialect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spring.jpa.properties.hibernate.format_sql=TRUE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spring.jpa.hibernate.ddl-auto=update</a:t>
              </a:r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B25F75B6-5BBC-420D-86DE-A2A43B1A2DB6}"/>
                </a:ext>
              </a:extLst>
            </p:cNvPr>
            <p:cNvSpPr txBox="1">
              <a:spLocks/>
            </p:cNvSpPr>
            <p:nvPr/>
          </p:nvSpPr>
          <p:spPr>
            <a:xfrm>
              <a:off x="965378" y="1213512"/>
              <a:ext cx="10060983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application.properties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D97B7B-436C-4EC8-BE6C-7A857ACAD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@Entity  </a:t>
            </a:r>
            <a:r>
              <a:rPr lang="en-GB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@Table  </a:t>
            </a:r>
            <a:r>
              <a:rPr lang="en-GB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@Id </a:t>
            </a:r>
            <a:r>
              <a:rPr lang="en-GB" dirty="0"/>
              <a:t>- Specifies the property, use for identity of the class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@GeneratedValue </a:t>
            </a:r>
            <a:r>
              <a:rPr lang="en-GB" dirty="0"/>
              <a:t>- specifies how the identity attribute </a:t>
            </a:r>
            <a:br>
              <a:rPr lang="en-GB" dirty="0"/>
            </a:br>
            <a:r>
              <a:rPr lang="en-GB" dirty="0"/>
              <a:t>can be initialized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@Transient </a:t>
            </a:r>
            <a:r>
              <a:rPr lang="en-GB" dirty="0"/>
              <a:t>- Specifies the property that is not persistent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@Column </a:t>
            </a:r>
            <a:r>
              <a:rPr lang="en-GB" dirty="0"/>
              <a:t>- Specifies the column attribute </a:t>
            </a:r>
            <a:br>
              <a:rPr lang="en-GB" dirty="0"/>
            </a:br>
            <a:r>
              <a:rPr lang="en-GB" dirty="0"/>
              <a:t>for the persistence property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9C549-A191-48D6-9B9F-C9E57B66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ADBB-EFF4-44E5-BB32-F11B8489BF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35149F-F0DB-4FD2-B71C-89310678B3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Entity = = Java Class + Annotation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D8FC26-F199-415D-9A1B-747A697C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Hibernate Implementation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E7926-CCDF-4CA4-BC66-08D1596625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18D635-95D4-4C47-95B3-0D3A00411CBD}"/>
              </a:ext>
            </a:extLst>
          </p:cNvPr>
          <p:cNvSpPr txBox="1">
            <a:spLocks/>
          </p:cNvSpPr>
          <p:nvPr/>
        </p:nvSpPr>
        <p:spPr>
          <a:xfrm>
            <a:off x="1593189" y="1847090"/>
            <a:ext cx="90056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@Entity</a:t>
            </a:r>
          </a:p>
          <a:p>
            <a:r>
              <a:rPr lang="en-GB" sz="2200" dirty="0">
                <a:solidFill>
                  <a:schemeClr val="bg1"/>
                </a:solidFill>
              </a:rPr>
              <a:t>@Table(name = "students")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Student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</a:t>
            </a:r>
            <a:r>
              <a:rPr lang="en-GB" sz="2200" dirty="0">
                <a:solidFill>
                  <a:schemeClr val="bg1"/>
                </a:solidFill>
              </a:rPr>
              <a:t>@Id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@GeneratedValue(strategy = GenerationType.IDENTITY)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private Integer id;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</a:t>
            </a:r>
            <a:r>
              <a:rPr lang="en-GB" sz="2200" dirty="0">
                <a:solidFill>
                  <a:schemeClr val="bg1"/>
                </a:solidFill>
              </a:rPr>
              <a:t>@Column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private String name;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9CD59769-3607-4195-9DD4-976CBB57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906" y="2088244"/>
            <a:ext cx="4345099" cy="890209"/>
          </a:xfrm>
          <a:prstGeom prst="wedgeRoundRectCallout">
            <a:avLst>
              <a:gd name="adj1" fmla="val -56021"/>
              <a:gd name="adj2" fmla="val -20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javax.persistence.Entity;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javax.persistence.Table;</a:t>
            </a:r>
          </a:p>
        </p:txBody>
      </p:sp>
    </p:spTree>
    <p:extLst>
      <p:ext uri="{BB962C8B-B14F-4D97-AF65-F5344CB8AC3E}">
        <p14:creationId xmlns:p14="http://schemas.microsoft.com/office/powerpoint/2010/main" val="22131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F3760-6FEB-45EA-B795-016BD0F0F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Data JPA provides a built-In repository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Provides bunch of generic CRUD methods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77DBC2-3F31-4F2D-9C31-0114ADF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JPA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32984-745C-4457-B493-FC3E292AC7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B489D4-80AB-4509-81C7-DFD83DC39750}"/>
              </a:ext>
            </a:extLst>
          </p:cNvPr>
          <p:cNvSpPr txBox="1">
            <a:spLocks/>
          </p:cNvSpPr>
          <p:nvPr/>
        </p:nvSpPr>
        <p:spPr>
          <a:xfrm>
            <a:off x="680243" y="1944293"/>
            <a:ext cx="910722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interface</a:t>
            </a:r>
            <a:r>
              <a:rPr lang="en-GB" sz="2400" dirty="0">
                <a:solidFill>
                  <a:schemeClr val="tx1"/>
                </a:solidFill>
              </a:rPr>
              <a:t> StudentRepository </a:t>
            </a:r>
            <a:r>
              <a:rPr lang="en-GB" sz="2400" dirty="0">
                <a:solidFill>
                  <a:schemeClr val="bg1"/>
                </a:solidFill>
              </a:rPr>
              <a:t>extends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</a:t>
            </a:r>
            <a:r>
              <a:rPr lang="en-GB" sz="2400" dirty="0">
                <a:solidFill>
                  <a:schemeClr val="bg1"/>
                </a:solidFill>
              </a:rPr>
              <a:t>JpaRepository&lt;Student, Integer&gt;</a:t>
            </a:r>
            <a:r>
              <a:rPr lang="en-GB" sz="2400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AD57536-3F93-4FA5-8A2A-2B8FE12B8F6F}"/>
              </a:ext>
            </a:extLst>
          </p:cNvPr>
          <p:cNvSpPr txBox="1">
            <a:spLocks/>
          </p:cNvSpPr>
          <p:nvPr/>
        </p:nvSpPr>
        <p:spPr>
          <a:xfrm>
            <a:off x="680243" y="4015804"/>
            <a:ext cx="9107223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studentReposity.</a:t>
            </a:r>
            <a:r>
              <a:rPr lang="en-GB" sz="2400" dirty="0">
                <a:solidFill>
                  <a:schemeClr val="bg1"/>
                </a:solidFill>
              </a:rPr>
              <a:t>findAll</a:t>
            </a:r>
            <a:r>
              <a:rPr lang="en-GB" sz="2400" dirty="0">
                <a:solidFill>
                  <a:schemeClr val="tx1"/>
                </a:solidFill>
              </a:rPr>
              <a:t>();      </a:t>
            </a:r>
            <a:r>
              <a:rPr lang="en-GB" sz="2400" i="1" dirty="0">
                <a:solidFill>
                  <a:schemeClr val="accent2"/>
                </a:solidFill>
              </a:rPr>
              <a:t>//Finds all records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studentReposity.</a:t>
            </a:r>
            <a:r>
              <a:rPr lang="en-GB" sz="2400" dirty="0">
                <a:solidFill>
                  <a:schemeClr val="bg1"/>
                </a:solidFill>
              </a:rPr>
              <a:t>findById</a:t>
            </a:r>
            <a:r>
              <a:rPr lang="en-GB" sz="2400" dirty="0">
                <a:solidFill>
                  <a:schemeClr val="tx1"/>
                </a:solidFill>
              </a:rPr>
              <a:t>();     </a:t>
            </a:r>
            <a:r>
              <a:rPr lang="en-GB" sz="2400" i="1" dirty="0">
                <a:solidFill>
                  <a:schemeClr val="accent2"/>
                </a:solidFill>
              </a:rPr>
              <a:t>//Finds record by id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studentReposity.</a:t>
            </a:r>
            <a:r>
              <a:rPr lang="en-GB" sz="2400" dirty="0">
                <a:solidFill>
                  <a:schemeClr val="bg1"/>
                </a:solidFill>
              </a:rPr>
              <a:t>saveAndFlush</a:t>
            </a:r>
            <a:r>
              <a:rPr lang="en-GB" sz="2400" dirty="0">
                <a:solidFill>
                  <a:schemeClr val="tx1"/>
                </a:solidFill>
              </a:rPr>
              <a:t>(); </a:t>
            </a:r>
            <a:r>
              <a:rPr lang="en-GB" sz="2400" i="1" dirty="0">
                <a:solidFill>
                  <a:schemeClr val="accent2"/>
                </a:solidFill>
              </a:rPr>
              <a:t>//Inserts an entity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studentReposity.</a:t>
            </a:r>
            <a:r>
              <a:rPr lang="en-GB" sz="2400" dirty="0">
                <a:solidFill>
                  <a:schemeClr val="bg1"/>
                </a:solidFill>
              </a:rPr>
              <a:t>delete</a:t>
            </a:r>
            <a:r>
              <a:rPr lang="en-GB" sz="2400" dirty="0">
                <a:solidFill>
                  <a:schemeClr val="tx1"/>
                </a:solidFill>
              </a:rPr>
              <a:t>();       </a:t>
            </a:r>
            <a:r>
              <a:rPr lang="en-GB" sz="2400" i="1" dirty="0">
                <a:solidFill>
                  <a:schemeClr val="accent2"/>
                </a:solidFill>
              </a:rPr>
              <a:t>//Removes an entity</a:t>
            </a:r>
          </a:p>
        </p:txBody>
      </p:sp>
    </p:spTree>
    <p:extLst>
      <p:ext uri="{BB962C8B-B14F-4D97-AF65-F5344CB8AC3E}">
        <p14:creationId xmlns:p14="http://schemas.microsoft.com/office/powerpoint/2010/main" val="35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E5E21E-EC20-4574-8303-5BBE01E2B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First, we need a html form</a:t>
            </a:r>
          </a:p>
          <a:p>
            <a:endParaRPr lang="en-GB" dirty="0"/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Render the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an Entity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774744" y="1803868"/>
            <a:ext cx="7978335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tx1"/>
                </a:solidFill>
              </a:rPr>
              <a:t>&lt;form </a:t>
            </a:r>
            <a:r>
              <a:rPr lang="en-GB" sz="2000" dirty="0">
                <a:solidFill>
                  <a:schemeClr val="bg1"/>
                </a:solidFill>
              </a:rPr>
              <a:t>th:action="@{/create}"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th:method</a:t>
            </a:r>
            <a:r>
              <a:rPr lang="en-GB" sz="2000" dirty="0">
                <a:solidFill>
                  <a:schemeClr val="bg1"/>
                </a:solidFill>
              </a:rPr>
              <a:t>="POST"</a:t>
            </a:r>
            <a:r>
              <a:rPr lang="en-GB" sz="20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tx1"/>
                </a:solidFill>
              </a:rPr>
              <a:t>    &lt;div&gt;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tx1"/>
                </a:solidFill>
              </a:rPr>
              <a:t>        &lt;label&gt;Name: &lt;/label&gt;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tx1"/>
                </a:solidFill>
              </a:rPr>
              <a:t>        </a:t>
            </a:r>
            <a:r>
              <a:rPr lang="en-GB" sz="2000" dirty="0">
                <a:solidFill>
                  <a:schemeClr val="bg1"/>
                </a:solidFill>
              </a:rPr>
              <a:t>&lt;input type="text" name="name"/&gt;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tx1"/>
                </a:solidFill>
              </a:rPr>
              <a:t>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tx1"/>
                </a:solidFill>
              </a:rPr>
              <a:t>    &lt;input type="submit"&gt;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26DAD8-2FF4-4EEB-B13B-FC5E52AD53D3}"/>
              </a:ext>
            </a:extLst>
          </p:cNvPr>
          <p:cNvSpPr txBox="1">
            <a:spLocks/>
          </p:cNvSpPr>
          <p:nvPr/>
        </p:nvSpPr>
        <p:spPr>
          <a:xfrm>
            <a:off x="774744" y="4736384"/>
            <a:ext cx="7978335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@GetMapping("/create")</a:t>
            </a:r>
          </a:p>
          <a:p>
            <a:r>
              <a:rPr lang="en-GB" sz="2000" dirty="0">
                <a:solidFill>
                  <a:schemeClr val="tx1"/>
                </a:solidFill>
              </a:rPr>
              <a:t>public ModelAndView create(ModelAndView modelAndView) {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</a:t>
            </a:r>
            <a:r>
              <a:rPr lang="en-GB" sz="2000" dirty="0" err="1">
                <a:solidFill>
                  <a:schemeClr val="tx1"/>
                </a:solidFill>
              </a:rPr>
              <a:t>modelAndView.</a:t>
            </a:r>
            <a:r>
              <a:rPr lang="en-GB" sz="2000" dirty="0" err="1">
                <a:solidFill>
                  <a:schemeClr val="bg1"/>
                </a:solidFill>
              </a:rPr>
              <a:t>setViewName</a:t>
            </a:r>
            <a:r>
              <a:rPr lang="en-GB" sz="2000" dirty="0">
                <a:solidFill>
                  <a:schemeClr val="tx1"/>
                </a:solidFill>
              </a:rPr>
              <a:t>("create");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return </a:t>
            </a:r>
            <a:r>
              <a:rPr lang="en-GB" sz="2000" dirty="0">
                <a:solidFill>
                  <a:schemeClr val="bg1"/>
                </a:solidFill>
              </a:rPr>
              <a:t>modelAndView</a:t>
            </a:r>
            <a:r>
              <a:rPr lang="en-GB" sz="2000" dirty="0">
                <a:solidFill>
                  <a:schemeClr val="tx1"/>
                </a:solidFill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24054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E5E21E-EC20-4574-8303-5BBE01E2B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Mappin the data to an object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response, redirect to "/"</a:t>
            </a:r>
          </a:p>
          <a:p>
            <a:pPr lvl="1"/>
            <a:r>
              <a:rPr lang="en-GB" dirty="0"/>
              <a:t>"/" is equivalent to home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EE2A0E-41CC-4462-B0F0-8AF700E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an Entity (2)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9F4E-E5E9-487A-BD6E-FD179381CD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15C65A6-2676-4193-B2CC-7A1DB2DFCD41}"/>
              </a:ext>
            </a:extLst>
          </p:cNvPr>
          <p:cNvSpPr txBox="1">
            <a:spLocks/>
          </p:cNvSpPr>
          <p:nvPr/>
        </p:nvSpPr>
        <p:spPr>
          <a:xfrm>
            <a:off x="733399" y="1935015"/>
            <a:ext cx="842005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@PostMapping("/create")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String</a:t>
            </a:r>
            <a:r>
              <a:rPr lang="en-GB" sz="2400" dirty="0">
                <a:solidFill>
                  <a:schemeClr val="tx1"/>
                </a:solidFill>
              </a:rPr>
              <a:t> createProcess(</a:t>
            </a:r>
            <a:r>
              <a:rPr lang="en-GB" sz="2400" dirty="0">
                <a:solidFill>
                  <a:schemeClr val="bg1"/>
                </a:solidFill>
              </a:rPr>
              <a:t>Student student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this.studentRepository.</a:t>
            </a:r>
            <a:r>
              <a:rPr lang="en-GB" sz="2400" dirty="0">
                <a:solidFill>
                  <a:schemeClr val="bg1"/>
                </a:solidFill>
              </a:rPr>
              <a:t>saveAndFlush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</a:t>
            </a:r>
            <a:r>
              <a:rPr lang="en-GB" sz="2400" dirty="0">
                <a:solidFill>
                  <a:schemeClr val="bg1"/>
                </a:solidFill>
              </a:rPr>
              <a:t>"redirect:/"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46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Object-Relational Mapping (ORM)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Spring Data (Hibernate)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Basic CRUD 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Create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Read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Update</a:t>
            </a:r>
          </a:p>
          <a:p>
            <a:pPr marL="933139" lvl="1" indent="-457200">
              <a:lnSpc>
                <a:spcPts val="4000"/>
              </a:lnSpc>
            </a:pPr>
            <a:r>
              <a:rPr lang="en-GB" dirty="0"/>
              <a:t>Delete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422DE-A06C-417A-A5BB-2675CE0DE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find easily an entity by id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E3CE9-3389-43C7-A8AC-BA422243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an 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41AA2-374F-4A66-A806-6C7DED057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BBD7B5-083B-40DE-BABD-039C4BC299C0}"/>
              </a:ext>
            </a:extLst>
          </p:cNvPr>
          <p:cNvSpPr txBox="1">
            <a:spLocks/>
          </p:cNvSpPr>
          <p:nvPr/>
        </p:nvSpPr>
        <p:spPr>
          <a:xfrm>
            <a:off x="373904" y="1899974"/>
            <a:ext cx="1162133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@GetMapping("/details/</a:t>
            </a:r>
            <a:r>
              <a:rPr lang="en-GB" sz="2400" dirty="0">
                <a:solidFill>
                  <a:schemeClr val="bg1"/>
                </a:solidFill>
              </a:rPr>
              <a:t>{id}</a:t>
            </a:r>
            <a:r>
              <a:rPr lang="en-GB" sz="2400" dirty="0">
                <a:solidFill>
                  <a:schemeClr val="tx1"/>
                </a:solidFill>
              </a:rPr>
              <a:t>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ModelAndView details</a:t>
            </a:r>
            <a:r>
              <a:rPr lang="en-GB" sz="2400" dirty="0">
                <a:solidFill>
                  <a:schemeClr val="bg1"/>
                </a:solidFill>
              </a:rPr>
              <a:t>(@PathVariable(value = "id") Integer id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            ModelAndView modelAndView)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Student student = this.studentRepository.</a:t>
            </a:r>
            <a:r>
              <a:rPr lang="en-GB" sz="2400" dirty="0">
                <a:solidFill>
                  <a:schemeClr val="bg1"/>
                </a:solidFill>
              </a:rPr>
              <a:t>findById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id</a:t>
            </a:r>
            <a:r>
              <a:rPr lang="en-GB" sz="2400" dirty="0">
                <a:solidFill>
                  <a:schemeClr val="tx1"/>
                </a:solidFill>
              </a:rPr>
              <a:t>).</a:t>
            </a:r>
            <a:r>
              <a:rPr lang="en-GB" sz="2400" dirty="0">
                <a:solidFill>
                  <a:schemeClr val="bg1"/>
                </a:solidFill>
              </a:rPr>
              <a:t>get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modelAndView.setViewName(</a:t>
            </a:r>
            <a:r>
              <a:rPr lang="en-GB" sz="2400" dirty="0">
                <a:solidFill>
                  <a:schemeClr val="bg1"/>
                </a:solidFill>
              </a:rPr>
              <a:t>"details"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modelAndView.addObject(</a:t>
            </a:r>
            <a:r>
              <a:rPr lang="en-GB" sz="2400" dirty="0">
                <a:solidFill>
                  <a:schemeClr val="bg1"/>
                </a:solidFill>
              </a:rPr>
              <a:t>"student"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AAC4FCA-AAE5-4085-BE3B-D9B1E70A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624" y="4047543"/>
            <a:ext cx="3232353" cy="535746"/>
          </a:xfrm>
          <a:prstGeom prst="wedgeRoundRectCallout">
            <a:avLst>
              <a:gd name="adj1" fmla="val -54624"/>
              <a:gd name="adj2" fmla="val -3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the view</a:t>
            </a:r>
          </a:p>
        </p:txBody>
      </p:sp>
    </p:spTree>
    <p:extLst>
      <p:ext uri="{BB962C8B-B14F-4D97-AF65-F5344CB8AC3E}">
        <p14:creationId xmlns:p14="http://schemas.microsoft.com/office/powerpoint/2010/main" val="26415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70B416-B77A-4D7E-A17D-73C1B161F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First, we need to find the entity by id and pass it to the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B58AF8-2AE8-4D2C-AC53-E6A3CAC0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an 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AB619-05B2-4D05-9EE3-A2DD99DA1A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DFAA5-46C1-4C43-889D-EF5678BBF54F}"/>
              </a:ext>
            </a:extLst>
          </p:cNvPr>
          <p:cNvSpPr txBox="1">
            <a:spLocks/>
          </p:cNvSpPr>
          <p:nvPr/>
        </p:nvSpPr>
        <p:spPr>
          <a:xfrm>
            <a:off x="477480" y="1904335"/>
            <a:ext cx="1120652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@GetMapping("/edit/</a:t>
            </a:r>
            <a:r>
              <a:rPr lang="en-GB" sz="2400" dirty="0">
                <a:solidFill>
                  <a:schemeClr val="bg1"/>
                </a:solidFill>
              </a:rPr>
              <a:t>{id}</a:t>
            </a:r>
            <a:r>
              <a:rPr lang="en-GB" sz="2400" dirty="0">
                <a:solidFill>
                  <a:schemeClr val="tx1"/>
                </a:solidFill>
              </a:rPr>
              <a:t>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ModelAndView edit(</a:t>
            </a:r>
            <a:r>
              <a:rPr lang="en-GB" sz="2400" dirty="0">
                <a:solidFill>
                  <a:schemeClr val="bg1"/>
                </a:solidFill>
              </a:rPr>
              <a:t>@PathVariable(value = "id") Integer id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         ModelAndView modelAndView)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Student student = this.studentRepository.</a:t>
            </a:r>
            <a:r>
              <a:rPr lang="en-GB" sz="2400" dirty="0">
                <a:solidFill>
                  <a:schemeClr val="bg1"/>
                </a:solidFill>
              </a:rPr>
              <a:t>findById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id</a:t>
            </a:r>
            <a:r>
              <a:rPr lang="en-GB" sz="2400" dirty="0">
                <a:solidFill>
                  <a:schemeClr val="tx1"/>
                </a:solidFill>
              </a:rPr>
              <a:t>).get();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modelAndView.setViewName("edit");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modelAndView.addObject(</a:t>
            </a:r>
            <a:r>
              <a:rPr lang="en-GB" sz="2400" dirty="0">
                <a:solidFill>
                  <a:schemeClr val="bg1"/>
                </a:solidFill>
              </a:rPr>
              <a:t>"student"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8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70B416-B77A-4D7E-A17D-73C1B161FC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To update the entity, process the post request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saveAndFlush</a:t>
            </a:r>
            <a:r>
              <a:rPr lang="en-GB" dirty="0"/>
              <a:t> updates the entity</a:t>
            </a:r>
          </a:p>
          <a:p>
            <a:pPr>
              <a:buClr>
                <a:schemeClr val="tx1"/>
              </a:buClr>
            </a:pPr>
            <a:r>
              <a:rPr lang="en-GB" dirty="0"/>
              <a:t>As a response, redirect to </a:t>
            </a:r>
            <a:r>
              <a:rPr lang="en-GB" b="1" dirty="0">
                <a:solidFill>
                  <a:schemeClr val="bg1"/>
                </a:solidFill>
              </a:rPr>
              <a:t>"/"</a:t>
            </a:r>
            <a:r>
              <a:rPr lang="en-GB" dirty="0"/>
              <a:t> – the </a:t>
            </a:r>
            <a:r>
              <a:rPr lang="en-GB" b="1" dirty="0">
                <a:solidFill>
                  <a:schemeClr val="bg1"/>
                </a:solidFill>
              </a:rPr>
              <a:t>index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B58AF8-2AE8-4D2C-AC53-E6A3CAC0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an Entity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AB619-05B2-4D05-9EE3-A2DD99DA1A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DFAA5-46C1-4C43-889D-EF5678BBF54F}"/>
              </a:ext>
            </a:extLst>
          </p:cNvPr>
          <p:cNvSpPr txBox="1">
            <a:spLocks/>
          </p:cNvSpPr>
          <p:nvPr/>
        </p:nvSpPr>
        <p:spPr>
          <a:xfrm>
            <a:off x="734346" y="1893047"/>
            <a:ext cx="841816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@PostMapping("/edit/{id}")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</a:t>
            </a:r>
            <a:r>
              <a:rPr lang="en-GB" sz="2400" dirty="0">
                <a:solidFill>
                  <a:schemeClr val="bg1"/>
                </a:solidFill>
              </a:rPr>
              <a:t>String</a:t>
            </a:r>
            <a:r>
              <a:rPr lang="en-GB" sz="2400" dirty="0">
                <a:solidFill>
                  <a:schemeClr val="tx1"/>
                </a:solidFill>
              </a:rPr>
              <a:t> edit(</a:t>
            </a:r>
            <a:r>
              <a:rPr lang="en-GB" sz="2400" dirty="0">
                <a:solidFill>
                  <a:schemeClr val="bg1"/>
                </a:solidFill>
              </a:rPr>
              <a:t>Student student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this.studentRepository.</a:t>
            </a:r>
            <a:r>
              <a:rPr lang="en-GB" sz="2400" dirty="0">
                <a:solidFill>
                  <a:schemeClr val="bg1"/>
                </a:solidFill>
              </a:rPr>
              <a:t>saveAndFlush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</a:t>
            </a:r>
            <a:r>
              <a:rPr lang="en-GB" sz="2400" dirty="0">
                <a:solidFill>
                  <a:schemeClr val="bg1"/>
                </a:solidFill>
              </a:rPr>
              <a:t>"redirect:/"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8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33C77-F36A-4A65-A15D-955D2149F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3815"/>
            <a:ext cx="11818096" cy="5201066"/>
          </a:xfrm>
        </p:spPr>
        <p:txBody>
          <a:bodyPr/>
          <a:lstStyle/>
          <a:p>
            <a:r>
              <a:rPr lang="en-GB" dirty="0"/>
              <a:t>Very similar to edit operation</a:t>
            </a:r>
          </a:p>
          <a:p>
            <a:r>
              <a:rPr lang="en-GB" dirty="0"/>
              <a:t>First, find an entity by id and pass It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9A2A9D-0335-46F8-9BFA-7A303CA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an 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C9FFE-D09C-4B72-998B-E75773018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10BD13-55BD-4C34-9D67-F6BF0AACC2C2}"/>
              </a:ext>
            </a:extLst>
          </p:cNvPr>
          <p:cNvSpPr txBox="1">
            <a:spLocks/>
          </p:cNvSpPr>
          <p:nvPr/>
        </p:nvSpPr>
        <p:spPr>
          <a:xfrm>
            <a:off x="309656" y="2451852"/>
            <a:ext cx="1140177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@GetMapping("/delete/{id}")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ModelAndView delete(</a:t>
            </a:r>
            <a:r>
              <a:rPr lang="en-GB" sz="2400" dirty="0">
                <a:solidFill>
                  <a:schemeClr val="bg1"/>
                </a:solidFill>
              </a:rPr>
              <a:t>@PathVariable(value = "id") Integer id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                     ModelAndView modelAndView)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Student student = this.studentRepository.</a:t>
            </a:r>
            <a:r>
              <a:rPr lang="en-GB" sz="2400" dirty="0">
                <a:solidFill>
                  <a:schemeClr val="bg1"/>
                </a:solidFill>
              </a:rPr>
              <a:t>findById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id</a:t>
            </a:r>
            <a:r>
              <a:rPr lang="en-GB" sz="2400" dirty="0">
                <a:solidFill>
                  <a:schemeClr val="tx1"/>
                </a:solidFill>
              </a:rPr>
              <a:t>).get();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modelAndView.setViewName("delete");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modelAndView.</a:t>
            </a:r>
            <a:r>
              <a:rPr lang="en-GB" sz="2400" dirty="0">
                <a:solidFill>
                  <a:schemeClr val="bg1"/>
                </a:solidFill>
              </a:rPr>
              <a:t>addObject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"student"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2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67FC8-3F55-4C2B-834D-73F2DD80A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To delete an entity, process the post request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deleteById</a:t>
            </a:r>
            <a:r>
              <a:rPr lang="en-GB" dirty="0"/>
              <a:t> – deletes an entity by id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flush</a:t>
            </a:r>
            <a:r>
              <a:rPr lang="en-GB" dirty="0"/>
              <a:t> – changes will be saved </a:t>
            </a:r>
            <a:r>
              <a:rPr lang="en-GB" b="1" dirty="0">
                <a:solidFill>
                  <a:schemeClr val="bg1"/>
                </a:solidFill>
              </a:rPr>
              <a:t>immediately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63587-FEF3-4120-9787-534055C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an Entity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FB3B-C36C-4B18-8159-7B67979A00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9C46827-DEBD-4290-A396-D471FD841FB1}"/>
              </a:ext>
            </a:extLst>
          </p:cNvPr>
          <p:cNvSpPr txBox="1">
            <a:spLocks/>
          </p:cNvSpPr>
          <p:nvPr/>
        </p:nvSpPr>
        <p:spPr>
          <a:xfrm>
            <a:off x="722773" y="1770785"/>
            <a:ext cx="1074645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@PostMapping("/delete/{id}")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String delete(</a:t>
            </a:r>
            <a:r>
              <a:rPr lang="en-GB" sz="2400" dirty="0">
                <a:solidFill>
                  <a:schemeClr val="bg1"/>
                </a:solidFill>
              </a:rPr>
              <a:t>@PathVariable(value = "id") Integer id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this.studentRepository.</a:t>
            </a:r>
            <a:r>
              <a:rPr lang="en-GB" sz="2400" dirty="0">
                <a:solidFill>
                  <a:schemeClr val="bg1"/>
                </a:solidFill>
              </a:rPr>
              <a:t>deleteById</a:t>
            </a:r>
            <a:r>
              <a:rPr lang="en-GB" sz="2400" dirty="0">
                <a:solidFill>
                  <a:schemeClr val="tx1"/>
                </a:solidFill>
              </a:rPr>
              <a:t>(id);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this.studentRepository.</a:t>
            </a:r>
            <a:r>
              <a:rPr lang="en-GB" sz="2400" dirty="0">
                <a:solidFill>
                  <a:schemeClr val="bg1"/>
                </a:solidFill>
              </a:rPr>
              <a:t>flush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return "redirect:/";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2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053" y="1745798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ORM is used to </a:t>
            </a:r>
            <a:r>
              <a:rPr lang="en-US" sz="3600" b="1" dirty="0">
                <a:solidFill>
                  <a:schemeClr val="bg1"/>
                </a:solidFill>
              </a:rPr>
              <a:t>map objects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to </a:t>
            </a:r>
            <a:r>
              <a:rPr lang="en-US" sz="3600" b="1" dirty="0">
                <a:solidFill>
                  <a:schemeClr val="bg1"/>
                </a:solidFill>
              </a:rPr>
              <a:t>database tables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Java Persistence API is an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official standard </a:t>
            </a:r>
            <a:r>
              <a:rPr lang="en-US" sz="3600" dirty="0">
                <a:solidFill>
                  <a:schemeClr val="bg2"/>
                </a:solidFill>
              </a:rPr>
              <a:t>for Java ORM's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Hibernate is a widely used </a:t>
            </a:r>
            <a:r>
              <a:rPr lang="en-US" sz="3600" b="1" dirty="0">
                <a:solidFill>
                  <a:schemeClr val="bg1"/>
                </a:solidFill>
              </a:rPr>
              <a:t>ORM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Implements </a:t>
            </a:r>
            <a:r>
              <a:rPr lang="en-US" sz="3400" b="1" dirty="0">
                <a:solidFill>
                  <a:schemeClr val="bg1"/>
                </a:solidFill>
              </a:rPr>
              <a:t>JPA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en-US" sz="3600" dirty="0">
                <a:solidFill>
                  <a:schemeClr val="bg2"/>
                </a:solidFill>
              </a:rPr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7304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8138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53E78-4F45-4582-880A-65468CB3B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14AE4-9CB7-4B24-8878-61AFDCB8A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ORM Concepts and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0E7CB-A32A-4569-8835-9D8DDF37C0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3768B-E3D4-4317-8594-49D0DF67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58" y="1478844"/>
            <a:ext cx="2287884" cy="2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4D868-501C-4F63-948B-2CDF7BFA0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Frameworks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maps OOP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 database </a:t>
            </a:r>
            <a:r>
              <a:rPr lang="en-GB" b="1" dirty="0">
                <a:solidFill>
                  <a:schemeClr val="bg1"/>
                </a:solidFill>
              </a:rPr>
              <a:t>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2C3F5B-D35D-4E4F-901F-394D9C61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CADBD-516D-4998-A8A0-E0AF0203BCFE}"/>
              </a:ext>
            </a:extLst>
          </p:cNvPr>
          <p:cNvSpPr/>
          <p:nvPr/>
        </p:nvSpPr>
        <p:spPr bwMode="auto">
          <a:xfrm rot="16200000">
            <a:off x="5111221" y="3858666"/>
            <a:ext cx="3488268" cy="7422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7C029-88B4-424A-8999-6E126F2C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55" y="2658247"/>
            <a:ext cx="2771244" cy="2771244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9923837-3715-4EA6-ACDD-06CEC9F56E4E}"/>
              </a:ext>
            </a:extLst>
          </p:cNvPr>
          <p:cNvSpPr/>
          <p:nvPr/>
        </p:nvSpPr>
        <p:spPr bwMode="auto">
          <a:xfrm>
            <a:off x="3015837" y="2911361"/>
            <a:ext cx="2383221" cy="2307856"/>
          </a:xfrm>
          <a:prstGeom prst="flowChartConnec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pPr algn="ctr"/>
            <a:r>
              <a:rPr lang="en-GB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BF258-5038-4FAE-B8D0-E2C0265845C9}"/>
              </a:ext>
            </a:extLst>
          </p:cNvPr>
          <p:cNvSpPr/>
          <p:nvPr/>
        </p:nvSpPr>
        <p:spPr>
          <a:xfrm>
            <a:off x="2374830" y="5387880"/>
            <a:ext cx="36652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tx1"/>
                </a:solidFill>
              </a:rPr>
              <a:t>Object in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A12A2-B2D7-4FBF-A411-158DB06616EE}"/>
              </a:ext>
            </a:extLst>
          </p:cNvPr>
          <p:cNvSpPr/>
          <p:nvPr/>
        </p:nvSpPr>
        <p:spPr>
          <a:xfrm>
            <a:off x="7670647" y="5387880"/>
            <a:ext cx="4015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</a:rPr>
              <a:t>Relational Database</a:t>
            </a:r>
            <a:endParaRPr lang="en-US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C6579BA-81C1-46CA-A83D-ED95ABAF9A68}"/>
              </a:ext>
            </a:extLst>
          </p:cNvPr>
          <p:cNvSpPr/>
          <p:nvPr/>
        </p:nvSpPr>
        <p:spPr bwMode="auto">
          <a:xfrm>
            <a:off x="5540704" y="3898922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CABC206-E8A2-4330-8F63-6AE6C93EF2FD}"/>
              </a:ext>
            </a:extLst>
          </p:cNvPr>
          <p:cNvSpPr/>
          <p:nvPr/>
        </p:nvSpPr>
        <p:spPr bwMode="auto">
          <a:xfrm>
            <a:off x="7427762" y="3882307"/>
            <a:ext cx="742244" cy="323124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33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56A5C0-867A-49B4-90D3-F73B6F64C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Java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are mapped to DB </a:t>
            </a:r>
            <a:r>
              <a:rPr lang="en-GB" b="1" dirty="0">
                <a:solidFill>
                  <a:schemeClr val="bg1"/>
                </a:solidFill>
              </a:rPr>
              <a:t>tables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DB </a:t>
            </a:r>
            <a:r>
              <a:rPr lang="en-GB" b="1" dirty="0">
                <a:solidFill>
                  <a:schemeClr val="bg1"/>
                </a:solidFill>
              </a:rPr>
              <a:t>relationships</a:t>
            </a:r>
            <a:r>
              <a:rPr lang="en-GB" dirty="0"/>
              <a:t> are mapped to class </a:t>
            </a:r>
            <a:r>
              <a:rPr lang="en-GB" b="1" dirty="0">
                <a:solidFill>
                  <a:schemeClr val="bg1"/>
                </a:solidFill>
              </a:rPr>
              <a:t>associations</a:t>
            </a:r>
          </a:p>
          <a:p>
            <a:pPr>
              <a:buClr>
                <a:schemeClr val="tx1"/>
              </a:buClr>
            </a:pPr>
            <a:r>
              <a:rPr lang="en-GB" dirty="0"/>
              <a:t>ORM provides API for </a:t>
            </a:r>
            <a:r>
              <a:rPr lang="en-GB" b="1" dirty="0">
                <a:solidFill>
                  <a:schemeClr val="bg1"/>
                </a:solidFill>
              </a:rPr>
              <a:t>CRUD</a:t>
            </a:r>
            <a:r>
              <a:rPr lang="en-GB" dirty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List</a:t>
            </a:r>
            <a:r>
              <a:rPr lang="en-GB" dirty="0"/>
              <a:t> objects / query database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Create</a:t>
            </a:r>
            <a:r>
              <a:rPr lang="en-GB" dirty="0"/>
              <a:t> new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existing object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existing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ORM provides </a:t>
            </a:r>
            <a:r>
              <a:rPr lang="en-US" b="1" dirty="0">
                <a:solidFill>
                  <a:schemeClr val="bg1"/>
                </a:solidFill>
              </a:rPr>
              <a:t>schema synchronization </a:t>
            </a:r>
            <a:r>
              <a:rPr lang="en-US" dirty="0"/>
              <a:t>(DB migrations)</a:t>
            </a:r>
            <a:endParaRPr lang="en-GB" dirty="0"/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88A44E-62F7-47A5-A7AD-80C96535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ORM Frameworks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7ED9-9A99-4266-814C-0F7BFABFBC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C4B99CF-A09D-449A-9FD1-C10CA640EA04}"/>
              </a:ext>
            </a:extLst>
          </p:cNvPr>
          <p:cNvSpPr/>
          <p:nvPr/>
        </p:nvSpPr>
        <p:spPr>
          <a:xfrm>
            <a:off x="5228924" y="3937651"/>
            <a:ext cx="678203" cy="1359877"/>
          </a:xfrm>
          <a:prstGeom prst="righ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1CEA-81C7-4E66-B42B-7D103B6C6DC4}"/>
              </a:ext>
            </a:extLst>
          </p:cNvPr>
          <p:cNvSpPr/>
          <p:nvPr/>
        </p:nvSpPr>
        <p:spPr>
          <a:xfrm>
            <a:off x="6096000" y="4048202"/>
            <a:ext cx="466942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400" dirty="0">
                <a:ln w="0"/>
              </a:rPr>
              <a:t>CRUD operations execute</a:t>
            </a:r>
          </a:p>
          <a:p>
            <a:pPr algn="ctr"/>
            <a:r>
              <a:rPr lang="en-GB" sz="3400" b="1" dirty="0">
                <a:ln w="0"/>
                <a:solidFill>
                  <a:schemeClr val="bg1"/>
                </a:solidFill>
              </a:rPr>
              <a:t>SQL commands </a:t>
            </a:r>
            <a:r>
              <a:rPr lang="en-GB" sz="3400" dirty="0">
                <a:ln w="0"/>
              </a:rPr>
              <a:t>in the DB</a:t>
            </a:r>
          </a:p>
        </p:txBody>
      </p:sp>
    </p:spTree>
    <p:extLst>
      <p:ext uri="{BB962C8B-B14F-4D97-AF65-F5344CB8AC3E}">
        <p14:creationId xmlns:p14="http://schemas.microsoft.com/office/powerpoint/2010/main" val="27533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C3B66-4A7D-4C0E-BF68-DB773AFE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JPA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E96B60-4444-4477-92B4-CAD720836C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Java Persistence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7B9BC-A0BA-40F4-BBA1-2995484411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41900303-733B-4A9B-BAF2-D6366FBD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8695" y="1125446"/>
            <a:ext cx="3114609" cy="311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1744-37E8-4116-B6A8-D6A26B0E35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Database persistence technology </a:t>
            </a:r>
            <a:br>
              <a:rPr lang="en-GB" dirty="0"/>
            </a:br>
            <a:r>
              <a:rPr lang="en-GB" dirty="0"/>
              <a:t>for Java (</a:t>
            </a:r>
            <a:r>
              <a:rPr lang="en-GB" b="1" dirty="0">
                <a:solidFill>
                  <a:schemeClr val="bg1"/>
                </a:solidFill>
              </a:rPr>
              <a:t>official standard</a:t>
            </a:r>
            <a:r>
              <a:rPr lang="en-GB" dirty="0"/>
              <a:t>)</a:t>
            </a:r>
          </a:p>
          <a:p>
            <a:r>
              <a:rPr lang="en-GB" dirty="0"/>
              <a:t>Object-relational mapping (</a:t>
            </a:r>
            <a:r>
              <a:rPr lang="en-GB" b="1" dirty="0">
                <a:solidFill>
                  <a:schemeClr val="bg1"/>
                </a:solidFill>
              </a:rPr>
              <a:t>ORM</a:t>
            </a:r>
            <a:r>
              <a:rPr lang="en-GB" dirty="0"/>
              <a:t>) technology</a:t>
            </a:r>
          </a:p>
          <a:p>
            <a:r>
              <a:rPr lang="en-GB" dirty="0"/>
              <a:t>Operates with </a:t>
            </a:r>
            <a:r>
              <a:rPr lang="en-GB" b="1" dirty="0">
                <a:solidFill>
                  <a:schemeClr val="bg1"/>
                </a:solidFill>
              </a:rPr>
              <a:t>POJO</a:t>
            </a:r>
            <a:r>
              <a:rPr lang="en-GB" dirty="0"/>
              <a:t> entities with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annotations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XML</a:t>
            </a:r>
            <a:r>
              <a:rPr lang="en-GB" dirty="0"/>
              <a:t> mappings</a:t>
            </a:r>
          </a:p>
          <a:p>
            <a:r>
              <a:rPr lang="en-GB" dirty="0"/>
              <a:t>Implemented by many ORM engines: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Hibernate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EclipseLink</a:t>
            </a:r>
            <a:r>
              <a:rPr lang="en-GB" dirty="0"/>
              <a:t>, …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30697-58A1-4DC3-8AD2-809F7733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JPA Overview</a:t>
            </a:r>
          </a:p>
        </p:txBody>
      </p:sp>
    </p:spTree>
    <p:extLst>
      <p:ext uri="{BB962C8B-B14F-4D97-AF65-F5344CB8AC3E}">
        <p14:creationId xmlns:p14="http://schemas.microsoft.com/office/powerpoint/2010/main" val="29965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AB1664-65DC-4AE0-A63C-E1817DBF0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/>
          <a:lstStyle/>
          <a:p>
            <a:r>
              <a:rPr lang="en-GB" dirty="0"/>
              <a:t>A JPA entity is just a </a:t>
            </a:r>
            <a:r>
              <a:rPr lang="en-GB" b="1" dirty="0">
                <a:solidFill>
                  <a:schemeClr val="bg1"/>
                </a:solidFill>
              </a:rPr>
              <a:t>POJO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class</a:t>
            </a:r>
          </a:p>
          <a:p>
            <a:pPr lvl="1"/>
            <a:r>
              <a:rPr lang="en-GB" dirty="0"/>
              <a:t>Abstract or concrete </a:t>
            </a:r>
            <a:r>
              <a:rPr lang="en-GB" b="1" dirty="0">
                <a:solidFill>
                  <a:schemeClr val="bg1"/>
                </a:solidFill>
              </a:rPr>
              <a:t>top level </a:t>
            </a:r>
            <a:r>
              <a:rPr lang="en-GB" dirty="0"/>
              <a:t>Java class </a:t>
            </a:r>
          </a:p>
          <a:p>
            <a:pPr lvl="1"/>
            <a:r>
              <a:rPr lang="en-GB" dirty="0"/>
              <a:t>Non-final fields/properties, </a:t>
            </a:r>
            <a:br>
              <a:rPr lang="en-GB" dirty="0"/>
            </a:br>
            <a:r>
              <a:rPr lang="en-GB" dirty="0"/>
              <a:t>no-arguments constructor</a:t>
            </a:r>
          </a:p>
          <a:p>
            <a:pPr lvl="1"/>
            <a:r>
              <a:rPr lang="en-GB" dirty="0"/>
              <a:t>Direct field or property-based access</a:t>
            </a:r>
          </a:p>
          <a:p>
            <a:r>
              <a:rPr lang="en-GB" dirty="0"/>
              <a:t>Getter/setter </a:t>
            </a:r>
            <a:r>
              <a:rPr lang="en-GB" b="1" dirty="0">
                <a:solidFill>
                  <a:schemeClr val="bg1"/>
                </a:solidFill>
              </a:rPr>
              <a:t>can contain logic </a:t>
            </a:r>
            <a:r>
              <a:rPr lang="en-GB" dirty="0"/>
              <a:t>(e.g. validation)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D4FDD-F520-4E25-8861-B2AEF8D7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in JPA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0099C-666D-4BA7-8E2D-01A441D6DF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1335</Words>
  <Application>Microsoft Office PowerPoint</Application>
  <PresentationFormat>Widescreen</PresentationFormat>
  <Paragraphs>283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1_SoftUni3_1</vt:lpstr>
      <vt:lpstr>Basic CRUD</vt:lpstr>
      <vt:lpstr>Table of Contents</vt:lpstr>
      <vt:lpstr>Have a Question?</vt:lpstr>
      <vt:lpstr>PowerPoint Presentation</vt:lpstr>
      <vt:lpstr>ORM Overview</vt:lpstr>
      <vt:lpstr>ORM Frameworks - Features</vt:lpstr>
      <vt:lpstr>PowerPoint Presentation</vt:lpstr>
      <vt:lpstr>JPA Overview</vt:lpstr>
      <vt:lpstr>Entities in JPA</vt:lpstr>
      <vt:lpstr>PowerPoint Presentation</vt:lpstr>
      <vt:lpstr>Hibernate Framework</vt:lpstr>
      <vt:lpstr>Hibernate Configuration</vt:lpstr>
      <vt:lpstr>Hibernate Configuration (2)</vt:lpstr>
      <vt:lpstr>Hibernate Configuration (3)</vt:lpstr>
      <vt:lpstr>Annotations</vt:lpstr>
      <vt:lpstr>Hibernate Implementation </vt:lpstr>
      <vt:lpstr>JPA Repository</vt:lpstr>
      <vt:lpstr>Saving an Entity </vt:lpstr>
      <vt:lpstr>Saving an Entity (2) </vt:lpstr>
      <vt:lpstr>Find an Entity</vt:lpstr>
      <vt:lpstr>Editing an Entity</vt:lpstr>
      <vt:lpstr>Editing an Entity (2)</vt:lpstr>
      <vt:lpstr>Deleting an Entity</vt:lpstr>
      <vt:lpstr>Deleting an Entity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Java Basic CRUD</dc:title>
  <dc:subject>Technology Fundamentals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199</cp:revision>
  <dcterms:created xsi:type="dcterms:W3CDTF">2018-05-23T13:08:44Z</dcterms:created>
  <dcterms:modified xsi:type="dcterms:W3CDTF">2019-03-21T09:10:26Z</dcterms:modified>
  <cp:category>programming, education, software engineering, software development </cp:category>
</cp:coreProperties>
</file>