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3" r:id="rId3"/>
    <p:sldId id="292" r:id="rId4"/>
    <p:sldId id="257" r:id="rId5"/>
    <p:sldId id="270" r:id="rId6"/>
    <p:sldId id="258" r:id="rId7"/>
    <p:sldId id="265" r:id="rId8"/>
    <p:sldId id="269" r:id="rId9"/>
    <p:sldId id="291" r:id="rId10"/>
  </p:sldIdLst>
  <p:sldSz cx="9144000" cy="5143500" type="screen16x9"/>
  <p:notesSz cx="6858000" cy="9144000"/>
  <p:embeddedFontLst>
    <p:embeddedFont>
      <p:font typeface="Fira Sans Condensed" panose="020B0604020202020204" charset="0"/>
      <p:regular r:id="rId12"/>
      <p:bold r:id="rId13"/>
      <p:italic r:id="rId14"/>
      <p:boldItalic r:id="rId15"/>
    </p:embeddedFont>
    <p:embeddedFont>
      <p:font typeface="Fira Sans Condensed Light" panose="020B0604020202020204" charset="0"/>
      <p:regular r:id="rId16"/>
      <p:bold r:id="rId17"/>
      <p:italic r:id="rId18"/>
      <p:boldItalic r:id="rId19"/>
    </p:embeddedFont>
    <p:embeddedFont>
      <p:font typeface="Rajdhani" panose="020B0604020202020204" charset="-18"/>
      <p:regular r:id="rId20"/>
      <p:bold r:id="rId21"/>
    </p:embeddedFont>
    <p:embeddedFont>
      <p:font typeface="Roboto Condensed Light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58FBA-0A2E-4CC1-8B03-3A02C8B9BF42}">
  <a:tblStyle styleId="{74858FBA-0A2E-4CC1-8B03-3A02C8B9B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84561" autoAdjust="0"/>
  </p:normalViewPr>
  <p:slideViewPr>
    <p:cSldViewPr snapToGrid="0">
      <p:cViewPr varScale="1">
        <p:scale>
          <a:sx n="128" d="100"/>
          <a:sy n="128" d="100"/>
        </p:scale>
        <p:origin x="1464" y="114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Proces – </a:t>
            </a:r>
            <a:r>
              <a:rPr lang="cs-CZ" dirty="0" err="1"/>
              <a:t>Kdy,Kde,Kdo</a:t>
            </a:r>
            <a:r>
              <a:rPr lang="cs-CZ" dirty="0"/>
              <a:t> a Jak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Kamera – Skript v Pythonu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Trénovací sada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Optimalizace – </a:t>
            </a:r>
            <a:r>
              <a:rPr lang="cs-CZ" dirty="0" err="1"/>
              <a:t>Loss</a:t>
            </a:r>
            <a:r>
              <a:rPr lang="cs-CZ" dirty="0"/>
              <a:t> </a:t>
            </a:r>
            <a:r>
              <a:rPr lang="cs-CZ" dirty="0" err="1"/>
              <a:t>edge</a:t>
            </a:r>
            <a:r>
              <a:rPr lang="cs-CZ" dirty="0"/>
              <a:t>, trénovací/testovací data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bcecd75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bcecd75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Python – 1. ročník + Erasmus – </a:t>
            </a:r>
            <a:r>
              <a:rPr lang="cs-CZ" dirty="0" err="1"/>
              <a:t>Numpy</a:t>
            </a:r>
            <a:r>
              <a:rPr lang="cs-CZ" dirty="0"/>
              <a:t> a </a:t>
            </a:r>
            <a:r>
              <a:rPr lang="cs-CZ" dirty="0" err="1"/>
              <a:t>Pandas</a:t>
            </a:r>
            <a:endParaRPr lang="cs-CZ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Strojové učení – Pokus pomocí tutoriálu na vytvoření Titanic datového modelu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Erasmus/Práce – Analýza datových sad zdravotních skenů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Aktualita – </a:t>
            </a:r>
            <a:r>
              <a:rPr lang="cs-CZ" dirty="0" err="1"/>
              <a:t>ChatGPT</a:t>
            </a:r>
            <a:r>
              <a:rPr lang="cs-CZ" dirty="0"/>
              <a:t>, Vyhledávání, Asistenti v mobilu, Vyhledávač tras, Doporučení na co se koukat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Zajímavost – Osobní zvědavost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P – Zkušenost z Erasmu, a z Práce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Vidim potenciál / Například Jídelna / reálné použití sbírat data s návštěv </a:t>
            </a:r>
            <a:r>
              <a:rPr lang="cs-CZ" dirty="0" err="1"/>
              <a:t>Coffee</a:t>
            </a:r>
            <a:r>
              <a:rPr lang="cs-CZ" dirty="0"/>
              <a:t> shopu a plánovat podle něho směny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bcecd75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6bcecd75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Python – Hlavní jazyk na datovou analýzu a vyvíjení AI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Framework který se učíme na UIN / oponuje mu </a:t>
            </a:r>
            <a:r>
              <a:rPr lang="cs-CZ" dirty="0" err="1"/>
              <a:t>PyTorch</a:t>
            </a:r>
            <a:r>
              <a:rPr lang="cs-CZ" dirty="0"/>
              <a:t> – možnost porovnat / </a:t>
            </a:r>
            <a:r>
              <a:rPr lang="cs-CZ" dirty="0" err="1"/>
              <a:t>TensorFlow</a:t>
            </a:r>
            <a:r>
              <a:rPr lang="cs-CZ" dirty="0"/>
              <a:t> jednodušší na začátek jsem slyšel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 err="1"/>
              <a:t>Jupyter</a:t>
            </a:r>
            <a:r>
              <a:rPr lang="cs-CZ" dirty="0"/>
              <a:t> Notebook – Usnadnění pracování na AI / Jednoduché načítání dat / </a:t>
            </a:r>
            <a:r>
              <a:rPr lang="cs-CZ" dirty="0" err="1"/>
              <a:t>Vyzualizace</a:t>
            </a:r>
            <a:r>
              <a:rPr lang="cs-CZ" dirty="0"/>
              <a:t> / Možnost spouštět </a:t>
            </a:r>
            <a:r>
              <a:rPr lang="cs-CZ" dirty="0" err="1"/>
              <a:t>kod</a:t>
            </a:r>
            <a:r>
              <a:rPr lang="cs-CZ" dirty="0"/>
              <a:t> po částech / </a:t>
            </a:r>
            <a:r>
              <a:rPr lang="cs-CZ" dirty="0" err="1"/>
              <a:t>OpenSource</a:t>
            </a:r>
            <a:endParaRPr lang="cs-CZ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Nejlepší nástroje pro datovou </a:t>
            </a:r>
            <a:r>
              <a:rPr lang="cs-CZ" dirty="0" err="1"/>
              <a:t>vyzualizaci</a:t>
            </a:r>
            <a:r>
              <a:rPr lang="cs-CZ" dirty="0"/>
              <a:t> a pro pracování s velkým množstvím dat / předchozí zkušenosti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6bcecd75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6bcecd75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Možnost navázat na mojí práci a posílat data do jednotlivých HW a ukazovat je po škole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Ukázka pro další ročníky jak se s tímhle pracuje / možnost navázat v </a:t>
            </a:r>
            <a:r>
              <a:rPr lang="cs-CZ" dirty="0" err="1"/>
              <a:t>prvím</a:t>
            </a:r>
            <a:r>
              <a:rPr lang="cs-CZ" dirty="0"/>
              <a:t> bodě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cs-CZ" dirty="0"/>
              <a:t>Touha udělat i datovou analýzu získaných dat / Jinak možnost ji kdykoli udělat a vytvářet rozhodnutí kdy je jídelna nejvíc zaplněná (jiné místnosti)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9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Odhad naplněnosti místnosti pomocí UI</a:t>
            </a:r>
            <a:endParaRPr sz="48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Adam Nedoma (</a:t>
            </a:r>
            <a:r>
              <a:rPr lang="cs-CZ"/>
              <a:t>Větší jméno) + SPŠ a VOŠ Liberec, P4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E25404-DE19-496D-B196-09364A7C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600" y="1434600"/>
            <a:ext cx="3532800" cy="2274300"/>
          </a:xfrm>
        </p:spPr>
        <p:txBody>
          <a:bodyPr/>
          <a:lstStyle/>
          <a:p>
            <a:r>
              <a:rPr lang="cs-CZ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3369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85A49-2E8A-44BD-99DD-387441F5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620" y="1434600"/>
            <a:ext cx="6825315" cy="2274300"/>
          </a:xfrm>
        </p:spPr>
        <p:txBody>
          <a:bodyPr/>
          <a:lstStyle/>
          <a:p>
            <a:r>
              <a:rPr lang="cs-CZ" dirty="0"/>
              <a:t>Spíše zde představit problém a využití</a:t>
            </a:r>
          </a:p>
        </p:txBody>
      </p:sp>
    </p:spTree>
    <p:extLst>
      <p:ext uri="{BB962C8B-B14F-4D97-AF65-F5344CB8AC3E}">
        <p14:creationId xmlns:p14="http://schemas.microsoft.com/office/powerpoint/2010/main" val="170396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79882" y="233127"/>
            <a:ext cx="8656820" cy="8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dirty="0"/>
              <a:t>Téma (ROZDĚLIT TÉMA A POSTUP)</a:t>
            </a:r>
            <a:endParaRPr sz="48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077061"/>
            <a:ext cx="6913800" cy="3424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Vytvoření systému pro odhad naplněnosti místnosti pomocí umělé inteligence 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Navržení a použití autonomního HW pro získávání dat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Periodické zachycování místa a následné ukládání získaných dat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Úprava jednotlivých dat pro následné využití jako trénovací sadu pro UI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Trénování datového modelu pro určité místo ve škole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Nasazení systému na určité vytrénované místo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cs-CZ" sz="1800" dirty="0">
                <a:solidFill>
                  <a:schemeClr val="lt2"/>
                </a:solidFill>
              </a:rPr>
              <a:t>Optimalizace a odladění datového modelu </a:t>
            </a: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Předchozí zkušenosti</a:t>
            </a:r>
            <a:endParaRPr dirty="0"/>
          </a:p>
        </p:txBody>
      </p:sp>
      <p:sp>
        <p:nvSpPr>
          <p:cNvPr id="655" name="Google Shape;655;p29"/>
          <p:cNvSpPr/>
          <p:nvPr/>
        </p:nvSpPr>
        <p:spPr>
          <a:xfrm>
            <a:off x="1561214" y="1928323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29"/>
          <p:cNvGrpSpPr/>
          <p:nvPr/>
        </p:nvGrpSpPr>
        <p:grpSpPr>
          <a:xfrm>
            <a:off x="2137076" y="1733670"/>
            <a:ext cx="5397462" cy="713400"/>
            <a:chOff x="2137076" y="1651470"/>
            <a:chExt cx="5397462" cy="713400"/>
          </a:xfrm>
        </p:grpSpPr>
        <p:sp>
          <p:nvSpPr>
            <p:cNvPr id="681" name="Google Shape;681;p29"/>
            <p:cNvSpPr/>
            <p:nvPr/>
          </p:nvSpPr>
          <p:spPr>
            <a:xfrm>
              <a:off x="2137076" y="165147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Jazyk Python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82" name="Google Shape;682;p29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Práce v jazyce Python s knihovnami </a:t>
              </a:r>
              <a:r>
                <a:rPr lang="cs-CZ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Numpy</a:t>
              </a: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a </a:t>
              </a:r>
              <a:r>
                <a:rPr lang="cs-CZ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Pandas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137076" y="2675320"/>
            <a:ext cx="5397462" cy="713400"/>
            <a:chOff x="2137076" y="2593120"/>
            <a:chExt cx="5397462" cy="713400"/>
          </a:xfrm>
        </p:grpSpPr>
        <p:sp>
          <p:nvSpPr>
            <p:cNvPr id="685" name="Google Shape;685;p29"/>
            <p:cNvSpPr/>
            <p:nvPr/>
          </p:nvSpPr>
          <p:spPr>
            <a:xfrm>
              <a:off x="2137076" y="259312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Strojové učení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86" name="Google Shape;686;p29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Základní zkušenost s vytvořením ML modelu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2137076" y="3616970"/>
            <a:ext cx="5397462" cy="713400"/>
            <a:chOff x="2137076" y="3534770"/>
            <a:chExt cx="5397462" cy="713400"/>
          </a:xfrm>
        </p:grpSpPr>
        <p:sp>
          <p:nvSpPr>
            <p:cNvPr id="689" name="Google Shape;689;p29"/>
            <p:cNvSpPr/>
            <p:nvPr/>
          </p:nvSpPr>
          <p:spPr>
            <a:xfrm>
              <a:off x="2137076" y="353477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Datová analýza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90" name="Google Shape;690;p29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Zkušenost s analyzováním datových sad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4" name="Google Shape;965;p34">
            <a:extLst>
              <a:ext uri="{FF2B5EF4-FFF2-40B4-BE49-F238E27FC236}">
                <a16:creationId xmlns:a16="http://schemas.microsoft.com/office/drawing/2014/main" id="{6E30B670-9502-10DD-3874-4471ECA9158D}"/>
              </a:ext>
            </a:extLst>
          </p:cNvPr>
          <p:cNvGrpSpPr/>
          <p:nvPr/>
        </p:nvGrpSpPr>
        <p:grpSpPr>
          <a:xfrm>
            <a:off x="1561214" y="3726746"/>
            <a:ext cx="405446" cy="457217"/>
            <a:chOff x="2206122" y="3360748"/>
            <a:chExt cx="308183" cy="347561"/>
          </a:xfrm>
        </p:grpSpPr>
        <p:sp>
          <p:nvSpPr>
            <p:cNvPr id="5" name="Google Shape;966;p34">
              <a:extLst>
                <a:ext uri="{FF2B5EF4-FFF2-40B4-BE49-F238E27FC236}">
                  <a16:creationId xmlns:a16="http://schemas.microsoft.com/office/drawing/2014/main" id="{6123DD9D-89B9-7406-D23C-5ADDBA32ACE3}"/>
                </a:ext>
              </a:extLst>
            </p:cNvPr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7;p34">
              <a:extLst>
                <a:ext uri="{FF2B5EF4-FFF2-40B4-BE49-F238E27FC236}">
                  <a16:creationId xmlns:a16="http://schemas.microsoft.com/office/drawing/2014/main" id="{9E654250-BADE-F91F-EDA8-E8ADBB85B42E}"/>
                </a:ext>
              </a:extLst>
            </p:cNvPr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8;p34">
              <a:extLst>
                <a:ext uri="{FF2B5EF4-FFF2-40B4-BE49-F238E27FC236}">
                  <a16:creationId xmlns:a16="http://schemas.microsoft.com/office/drawing/2014/main" id="{F98A9A49-2DDA-6734-8873-6CD22315219E}"/>
                </a:ext>
              </a:extLst>
            </p:cNvPr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9;p34">
              <a:extLst>
                <a:ext uri="{FF2B5EF4-FFF2-40B4-BE49-F238E27FC236}">
                  <a16:creationId xmlns:a16="http://schemas.microsoft.com/office/drawing/2014/main" id="{2E603F47-E026-E29B-8672-21B586135B73}"/>
                </a:ext>
              </a:extLst>
            </p:cNvPr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0;p34">
              <a:extLst>
                <a:ext uri="{FF2B5EF4-FFF2-40B4-BE49-F238E27FC236}">
                  <a16:creationId xmlns:a16="http://schemas.microsoft.com/office/drawing/2014/main" id="{0D0E788B-2523-9376-3848-63C40FDD78A7}"/>
                </a:ext>
              </a:extLst>
            </p:cNvPr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210;p39">
            <a:extLst>
              <a:ext uri="{FF2B5EF4-FFF2-40B4-BE49-F238E27FC236}">
                <a16:creationId xmlns:a16="http://schemas.microsoft.com/office/drawing/2014/main" id="{88A69E48-90A0-BEF2-C988-A0AE69984C46}"/>
              </a:ext>
            </a:extLst>
          </p:cNvPr>
          <p:cNvSpPr/>
          <p:nvPr/>
        </p:nvSpPr>
        <p:spPr>
          <a:xfrm>
            <a:off x="1556613" y="2876191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Důvod výběru</a:t>
            </a:r>
            <a:endParaRPr dirty="0"/>
          </a:p>
        </p:txBody>
      </p:sp>
      <p:grpSp>
        <p:nvGrpSpPr>
          <p:cNvPr id="80" name="Google Shape;80;p17"/>
          <p:cNvGrpSpPr/>
          <p:nvPr/>
        </p:nvGrpSpPr>
        <p:grpSpPr>
          <a:xfrm>
            <a:off x="2313744" y="1508234"/>
            <a:ext cx="2155206" cy="1067708"/>
            <a:chOff x="2313750" y="1566323"/>
            <a:chExt cx="2155206" cy="804056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2313750" y="1566323"/>
              <a:ext cx="2155200" cy="367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Aktuálnost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 dnešní době jsme vystavování umělé inteligenci každý den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Z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V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" name="Google Shape;80;p17">
            <a:extLst>
              <a:ext uri="{FF2B5EF4-FFF2-40B4-BE49-F238E27FC236}">
                <a16:creationId xmlns:a16="http://schemas.microsoft.com/office/drawing/2014/main" id="{272E92FE-72BA-638C-23DA-6E328C1A66C9}"/>
              </a:ext>
            </a:extLst>
          </p:cNvPr>
          <p:cNvGrpSpPr/>
          <p:nvPr/>
        </p:nvGrpSpPr>
        <p:grpSpPr>
          <a:xfrm>
            <a:off x="5753542" y="1504042"/>
            <a:ext cx="2155206" cy="1067708"/>
            <a:chOff x="2313750" y="1566323"/>
            <a:chExt cx="2155206" cy="804056"/>
          </a:xfrm>
        </p:grpSpPr>
        <p:sp>
          <p:nvSpPr>
            <p:cNvPr id="3" name="Google Shape;81;p17">
              <a:extLst>
                <a:ext uri="{FF2B5EF4-FFF2-40B4-BE49-F238E27FC236}">
                  <a16:creationId xmlns:a16="http://schemas.microsoft.com/office/drawing/2014/main" id="{C22ABAFC-67C5-79C9-E25B-6FEB8A8B1C5E}"/>
                </a:ext>
              </a:extLst>
            </p:cNvPr>
            <p:cNvSpPr txBox="1"/>
            <p:nvPr/>
          </p:nvSpPr>
          <p:spPr>
            <a:xfrm>
              <a:off x="2313750" y="1566323"/>
              <a:ext cx="2155200" cy="367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Zajímavost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" name="Google Shape;82;p17">
              <a:extLst>
                <a:ext uri="{FF2B5EF4-FFF2-40B4-BE49-F238E27FC236}">
                  <a16:creationId xmlns:a16="http://schemas.microsoft.com/office/drawing/2014/main" id="{9C7E1A99-843B-5201-E8B5-CB46E6E3E25B}"/>
                </a:ext>
              </a:extLst>
            </p:cNvPr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Osobní zvědavost a touha se dozvědět jak se UI vyvíjí a jak se používá </a:t>
              </a:r>
            </a:p>
          </p:txBody>
        </p:sp>
      </p:grpSp>
      <p:grpSp>
        <p:nvGrpSpPr>
          <p:cNvPr id="5" name="Google Shape;80;p17">
            <a:extLst>
              <a:ext uri="{FF2B5EF4-FFF2-40B4-BE49-F238E27FC236}">
                <a16:creationId xmlns:a16="http://schemas.microsoft.com/office/drawing/2014/main" id="{FAE6DD46-3D3A-C848-5B08-C06741B86676}"/>
              </a:ext>
            </a:extLst>
          </p:cNvPr>
          <p:cNvGrpSpPr/>
          <p:nvPr/>
        </p:nvGrpSpPr>
        <p:grpSpPr>
          <a:xfrm>
            <a:off x="2313738" y="3628124"/>
            <a:ext cx="2155206" cy="1067708"/>
            <a:chOff x="2313750" y="1566323"/>
            <a:chExt cx="2155206" cy="804056"/>
          </a:xfrm>
        </p:grpSpPr>
        <p:sp>
          <p:nvSpPr>
            <p:cNvPr id="6" name="Google Shape;81;p17">
              <a:extLst>
                <a:ext uri="{FF2B5EF4-FFF2-40B4-BE49-F238E27FC236}">
                  <a16:creationId xmlns:a16="http://schemas.microsoft.com/office/drawing/2014/main" id="{6C7F2E8C-DB07-0185-4741-FBBC34B3EFD2}"/>
                </a:ext>
              </a:extLst>
            </p:cNvPr>
            <p:cNvSpPr txBox="1"/>
            <p:nvPr/>
          </p:nvSpPr>
          <p:spPr>
            <a:xfrm>
              <a:off x="2313750" y="1566323"/>
              <a:ext cx="2155200" cy="367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Předchozí zkušenost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" name="Google Shape;82;p17">
              <a:extLst>
                <a:ext uri="{FF2B5EF4-FFF2-40B4-BE49-F238E27FC236}">
                  <a16:creationId xmlns:a16="http://schemas.microsoft.com/office/drawing/2014/main" id="{C5D67056-BB02-EBDF-ED8B-157DE6BDA39F}"/>
                </a:ext>
              </a:extLst>
            </p:cNvPr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Zkušenost se základy datové analýzy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" name="Google Shape;80;p17">
            <a:extLst>
              <a:ext uri="{FF2B5EF4-FFF2-40B4-BE49-F238E27FC236}">
                <a16:creationId xmlns:a16="http://schemas.microsoft.com/office/drawing/2014/main" id="{6A49736E-1CA1-341B-CF8F-36C8049731E0}"/>
              </a:ext>
            </a:extLst>
          </p:cNvPr>
          <p:cNvGrpSpPr/>
          <p:nvPr/>
        </p:nvGrpSpPr>
        <p:grpSpPr>
          <a:xfrm>
            <a:off x="5753536" y="3439333"/>
            <a:ext cx="2155206" cy="1067708"/>
            <a:chOff x="2313750" y="1566323"/>
            <a:chExt cx="2155206" cy="804056"/>
          </a:xfrm>
        </p:grpSpPr>
        <p:sp>
          <p:nvSpPr>
            <p:cNvPr id="9" name="Google Shape;81;p17">
              <a:extLst>
                <a:ext uri="{FF2B5EF4-FFF2-40B4-BE49-F238E27FC236}">
                  <a16:creationId xmlns:a16="http://schemas.microsoft.com/office/drawing/2014/main" id="{C1F76871-9157-11CA-B113-EA3FA2E2F4BC}"/>
                </a:ext>
              </a:extLst>
            </p:cNvPr>
            <p:cNvSpPr txBox="1"/>
            <p:nvPr/>
          </p:nvSpPr>
          <p:spPr>
            <a:xfrm>
              <a:off x="2313750" y="1566323"/>
              <a:ext cx="2155200" cy="367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Využitelnost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" name="Google Shape;82;p17">
              <a:extLst>
                <a:ext uri="{FF2B5EF4-FFF2-40B4-BE49-F238E27FC236}">
                  <a16:creationId xmlns:a16="http://schemas.microsoft.com/office/drawing/2014/main" id="{B9C846A3-2478-9D6F-6625-8B49931E3C3E}"/>
                </a:ext>
              </a:extLst>
            </p:cNvPr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Praktické aplikování jak ve škole tak mimo ni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Plánované</a:t>
            </a:r>
            <a:endParaRPr dirty="0"/>
          </a:p>
        </p:txBody>
      </p:sp>
      <p:sp>
        <p:nvSpPr>
          <p:cNvPr id="400" name="Google Shape;400;p24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Technologie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72762" y="2283881"/>
            <a:ext cx="1482000" cy="1911138"/>
            <a:chOff x="1072763" y="2283881"/>
            <a:chExt cx="1482000" cy="1911138"/>
          </a:xfrm>
        </p:grpSpPr>
        <p:sp>
          <p:nvSpPr>
            <p:cNvPr id="402" name="Google Shape;402;p24"/>
            <p:cNvSpPr txBox="1"/>
            <p:nvPr/>
          </p:nvSpPr>
          <p:spPr>
            <a:xfrm>
              <a:off x="1434263" y="2283881"/>
              <a:ext cx="759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403" name="Google Shape;403;p24"/>
            <p:cNvGrpSpPr/>
            <p:nvPr/>
          </p:nvGrpSpPr>
          <p:grpSpPr>
            <a:xfrm>
              <a:off x="1072763" y="2670817"/>
              <a:ext cx="1482000" cy="1524202"/>
              <a:chOff x="1072763" y="2663761"/>
              <a:chExt cx="1482000" cy="1524202"/>
            </a:xfrm>
          </p:grpSpPr>
          <p:sp>
            <p:nvSpPr>
              <p:cNvPr id="404" name="Google Shape;404;p24"/>
              <p:cNvSpPr txBox="1"/>
              <p:nvPr/>
            </p:nvSpPr>
            <p:spPr>
              <a:xfrm>
                <a:off x="1072763" y="3029567"/>
                <a:ext cx="1470600" cy="1158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Hlavní využívaný programovací jazyk </a:t>
                </a:r>
                <a:r>
                  <a:rPr lang="it-IT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pro implementaci a řízení modelů AI</a:t>
                </a: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405" name="Google Shape;405;p24"/>
              <p:cNvSpPr txBox="1"/>
              <p:nvPr/>
            </p:nvSpPr>
            <p:spPr>
              <a:xfrm>
                <a:off x="1084163" y="2663761"/>
                <a:ext cx="1470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Python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grpSp>
        <p:nvGrpSpPr>
          <p:cNvPr id="411" name="Google Shape;411;p24"/>
          <p:cNvGrpSpPr/>
          <p:nvPr/>
        </p:nvGrpSpPr>
        <p:grpSpPr>
          <a:xfrm>
            <a:off x="4623763" y="2283775"/>
            <a:ext cx="1926328" cy="1643251"/>
            <a:chOff x="4756107" y="2283881"/>
            <a:chExt cx="1470600" cy="1396139"/>
          </a:xfrm>
        </p:grpSpPr>
        <p:sp>
          <p:nvSpPr>
            <p:cNvPr id="412" name="Google Shape;412;p24"/>
            <p:cNvSpPr txBox="1"/>
            <p:nvPr/>
          </p:nvSpPr>
          <p:spPr>
            <a:xfrm>
              <a:off x="5110407" y="2283881"/>
              <a:ext cx="762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413" name="Google Shape;413;p24"/>
            <p:cNvGrpSpPr/>
            <p:nvPr/>
          </p:nvGrpSpPr>
          <p:grpSpPr>
            <a:xfrm>
              <a:off x="4756107" y="2834690"/>
              <a:ext cx="1470600" cy="845330"/>
              <a:chOff x="4756107" y="2834690"/>
              <a:chExt cx="1470600" cy="845330"/>
            </a:xfrm>
          </p:grpSpPr>
          <p:sp>
            <p:nvSpPr>
              <p:cNvPr id="414" name="Google Shape;414;p24"/>
              <p:cNvSpPr txBox="1"/>
              <p:nvPr/>
            </p:nvSpPr>
            <p:spPr>
              <a:xfrm>
                <a:off x="4756107" y="3195520"/>
                <a:ext cx="14706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Programování pomocí webového rozhraní a vizualizaci dat</a:t>
                </a: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415" name="Google Shape;415;p24"/>
              <p:cNvSpPr txBox="1"/>
              <p:nvPr/>
            </p:nvSpPr>
            <p:spPr>
              <a:xfrm>
                <a:off x="4756107" y="2834690"/>
                <a:ext cx="1470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Jupyter</a:t>
                </a:r>
                <a:r>
                  <a:rPr lang="cs-CZ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 Notebook</a:t>
                </a:r>
              </a:p>
            </p:txBody>
          </p:sp>
        </p:grpSp>
      </p:grpSp>
      <p:cxnSp>
        <p:nvCxnSpPr>
          <p:cNvPr id="455" name="Google Shape;455;p24"/>
          <p:cNvCxnSpPr>
            <a:stCxn id="400" idx="2"/>
            <a:endCxn id="402" idx="0"/>
          </p:cNvCxnSpPr>
          <p:nvPr/>
        </p:nvCxnSpPr>
        <p:spPr>
          <a:xfrm rot="5400000">
            <a:off x="2868678" y="580559"/>
            <a:ext cx="648406" cy="27582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6" name="Google Shape;456;p24"/>
          <p:cNvCxnSpPr>
            <a:cxnSpLocks/>
            <a:stCxn id="400" idx="2"/>
            <a:endCxn id="34" idx="0"/>
          </p:cNvCxnSpPr>
          <p:nvPr/>
        </p:nvCxnSpPr>
        <p:spPr>
          <a:xfrm rot="5400000">
            <a:off x="3765631" y="1498748"/>
            <a:ext cx="669642" cy="943097"/>
          </a:xfrm>
          <a:prstGeom prst="bentConnector3">
            <a:avLst>
              <a:gd name="adj1" fmla="val 4859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7" name="Google Shape;457;p24"/>
          <p:cNvCxnSpPr>
            <a:stCxn id="400" idx="2"/>
            <a:endCxn id="412" idx="0"/>
          </p:cNvCxnSpPr>
          <p:nvPr/>
        </p:nvCxnSpPr>
        <p:spPr>
          <a:xfrm rot="16200000" flipH="1">
            <a:off x="4755313" y="1452161"/>
            <a:ext cx="648300" cy="10149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8" name="Google Shape;458;p24"/>
          <p:cNvCxnSpPr>
            <a:cxnSpLocks/>
            <a:stCxn id="400" idx="2"/>
          </p:cNvCxnSpPr>
          <p:nvPr/>
        </p:nvCxnSpPr>
        <p:spPr>
          <a:xfrm rot="-5400000" flipH="1">
            <a:off x="5626950" y="580525"/>
            <a:ext cx="648300" cy="2758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3" name="Google Shape;401;p24">
            <a:extLst>
              <a:ext uri="{FF2B5EF4-FFF2-40B4-BE49-F238E27FC236}">
                <a16:creationId xmlns:a16="http://schemas.microsoft.com/office/drawing/2014/main" id="{9B26B6F0-CC62-7571-194A-67E91B050422}"/>
              </a:ext>
            </a:extLst>
          </p:cNvPr>
          <p:cNvGrpSpPr/>
          <p:nvPr/>
        </p:nvGrpSpPr>
        <p:grpSpPr>
          <a:xfrm>
            <a:off x="2806593" y="2305117"/>
            <a:ext cx="1655247" cy="1911138"/>
            <a:chOff x="993024" y="2248662"/>
            <a:chExt cx="1655247" cy="1911138"/>
          </a:xfrm>
        </p:grpSpPr>
        <p:sp>
          <p:nvSpPr>
            <p:cNvPr id="34" name="Google Shape;402;p24">
              <a:extLst>
                <a:ext uri="{FF2B5EF4-FFF2-40B4-BE49-F238E27FC236}">
                  <a16:creationId xmlns:a16="http://schemas.microsoft.com/office/drawing/2014/main" id="{8D5A28B7-37A1-01CC-BA2B-8971EC23CB9B}"/>
                </a:ext>
              </a:extLst>
            </p:cNvPr>
            <p:cNvSpPr txBox="1"/>
            <p:nvPr/>
          </p:nvSpPr>
          <p:spPr>
            <a:xfrm>
              <a:off x="1435834" y="2248662"/>
              <a:ext cx="759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</a:t>
              </a: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35" name="Google Shape;403;p24">
              <a:extLst>
                <a:ext uri="{FF2B5EF4-FFF2-40B4-BE49-F238E27FC236}">
                  <a16:creationId xmlns:a16="http://schemas.microsoft.com/office/drawing/2014/main" id="{2AAFCD25-5CD8-F47D-2574-6999CE0BDEE4}"/>
                </a:ext>
              </a:extLst>
            </p:cNvPr>
            <p:cNvGrpSpPr/>
            <p:nvPr/>
          </p:nvGrpSpPr>
          <p:grpSpPr>
            <a:xfrm>
              <a:off x="993024" y="2635598"/>
              <a:ext cx="1655247" cy="1524202"/>
              <a:chOff x="993024" y="2628542"/>
              <a:chExt cx="1655247" cy="1524202"/>
            </a:xfrm>
          </p:grpSpPr>
          <p:sp>
            <p:nvSpPr>
              <p:cNvPr id="36" name="Google Shape;404;p24">
                <a:extLst>
                  <a:ext uri="{FF2B5EF4-FFF2-40B4-BE49-F238E27FC236}">
                    <a16:creationId xmlns:a16="http://schemas.microsoft.com/office/drawing/2014/main" id="{241F638D-06E8-7C5B-D29E-203925F343ED}"/>
                  </a:ext>
                </a:extLst>
              </p:cNvPr>
              <p:cNvSpPr txBox="1"/>
              <p:nvPr/>
            </p:nvSpPr>
            <p:spPr>
              <a:xfrm>
                <a:off x="1061607" y="2994348"/>
                <a:ext cx="1470600" cy="1158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Hlavní framework pro vývoj a trénink neuronových sítí</a:t>
                </a:r>
              </a:p>
            </p:txBody>
          </p:sp>
          <p:sp>
            <p:nvSpPr>
              <p:cNvPr id="37" name="Google Shape;405;p24">
                <a:extLst>
                  <a:ext uri="{FF2B5EF4-FFF2-40B4-BE49-F238E27FC236}">
                    <a16:creationId xmlns:a16="http://schemas.microsoft.com/office/drawing/2014/main" id="{8391A631-CB4A-1470-C03D-EFFDC7656E13}"/>
                  </a:ext>
                </a:extLst>
              </p:cNvPr>
              <p:cNvSpPr txBox="1"/>
              <p:nvPr/>
            </p:nvSpPr>
            <p:spPr>
              <a:xfrm>
                <a:off x="993024" y="2628542"/>
                <a:ext cx="165524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TensorFlow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grpSp>
        <p:nvGrpSpPr>
          <p:cNvPr id="46" name="Google Shape;401;p24">
            <a:extLst>
              <a:ext uri="{FF2B5EF4-FFF2-40B4-BE49-F238E27FC236}">
                <a16:creationId xmlns:a16="http://schemas.microsoft.com/office/drawing/2014/main" id="{04F62E02-4D9A-DBCE-BD64-4A0ACD0D0B24}"/>
              </a:ext>
            </a:extLst>
          </p:cNvPr>
          <p:cNvGrpSpPr/>
          <p:nvPr/>
        </p:nvGrpSpPr>
        <p:grpSpPr>
          <a:xfrm>
            <a:off x="6636372" y="2305117"/>
            <a:ext cx="1494751" cy="1894007"/>
            <a:chOff x="1119897" y="2283881"/>
            <a:chExt cx="1494751" cy="1894007"/>
          </a:xfrm>
        </p:grpSpPr>
        <p:sp>
          <p:nvSpPr>
            <p:cNvPr id="47" name="Google Shape;402;p24">
              <a:extLst>
                <a:ext uri="{FF2B5EF4-FFF2-40B4-BE49-F238E27FC236}">
                  <a16:creationId xmlns:a16="http://schemas.microsoft.com/office/drawing/2014/main" id="{623EDBCB-3E1B-9DCA-0515-25F9DFD4DE6B}"/>
                </a:ext>
              </a:extLst>
            </p:cNvPr>
            <p:cNvSpPr txBox="1"/>
            <p:nvPr/>
          </p:nvSpPr>
          <p:spPr>
            <a:xfrm>
              <a:off x="1434263" y="2283881"/>
              <a:ext cx="759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</a:t>
              </a: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4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48" name="Google Shape;403;p24">
              <a:extLst>
                <a:ext uri="{FF2B5EF4-FFF2-40B4-BE49-F238E27FC236}">
                  <a16:creationId xmlns:a16="http://schemas.microsoft.com/office/drawing/2014/main" id="{DA498024-D3F7-7FA5-BAAF-54835329A18A}"/>
                </a:ext>
              </a:extLst>
            </p:cNvPr>
            <p:cNvGrpSpPr/>
            <p:nvPr/>
          </p:nvGrpSpPr>
          <p:grpSpPr>
            <a:xfrm>
              <a:off x="1119897" y="2998256"/>
              <a:ext cx="1494751" cy="1179632"/>
              <a:chOff x="1119897" y="2991200"/>
              <a:chExt cx="1494751" cy="1179632"/>
            </a:xfrm>
          </p:grpSpPr>
          <p:sp>
            <p:nvSpPr>
              <p:cNvPr id="49" name="Google Shape;404;p24">
                <a:extLst>
                  <a:ext uri="{FF2B5EF4-FFF2-40B4-BE49-F238E27FC236}">
                    <a16:creationId xmlns:a16="http://schemas.microsoft.com/office/drawing/2014/main" id="{7B081FAF-40F9-1F02-AC75-B63748E839C2}"/>
                  </a:ext>
                </a:extLst>
              </p:cNvPr>
              <p:cNvSpPr txBox="1"/>
              <p:nvPr/>
            </p:nvSpPr>
            <p:spPr>
              <a:xfrm>
                <a:off x="1119897" y="3378242"/>
                <a:ext cx="1470600" cy="792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Pro manipulaci a analýzu dat</a:t>
                </a: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50" name="Google Shape;405;p24">
                <a:extLst>
                  <a:ext uri="{FF2B5EF4-FFF2-40B4-BE49-F238E27FC236}">
                    <a16:creationId xmlns:a16="http://schemas.microsoft.com/office/drawing/2014/main" id="{F3E1C2A3-276C-B8FE-9096-1FC37792CEC6}"/>
                  </a:ext>
                </a:extLst>
              </p:cNvPr>
              <p:cNvSpPr txBox="1"/>
              <p:nvPr/>
            </p:nvSpPr>
            <p:spPr>
              <a:xfrm>
                <a:off x="1144048" y="2991200"/>
                <a:ext cx="1470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cs-CZ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Pandas</a:t>
                </a:r>
                <a:r>
                  <a:rPr lang="cs-CZ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 a </a:t>
                </a:r>
                <a:r>
                  <a:rPr lang="cs-CZ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NumPy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Využití maturitní práce</a:t>
            </a:r>
            <a:endParaRPr dirty="0"/>
          </a:p>
        </p:txBody>
      </p:sp>
      <p:grpSp>
        <p:nvGrpSpPr>
          <p:cNvPr id="622" name="Google Shape;622;p28"/>
          <p:cNvGrpSpPr/>
          <p:nvPr/>
        </p:nvGrpSpPr>
        <p:grpSpPr>
          <a:xfrm>
            <a:off x="713225" y="2111682"/>
            <a:ext cx="2255700" cy="2082075"/>
            <a:chOff x="713225" y="2111682"/>
            <a:chExt cx="2255700" cy="2082075"/>
          </a:xfrm>
        </p:grpSpPr>
        <p:sp>
          <p:nvSpPr>
            <p:cNvPr id="623" name="Google Shape;623;p28"/>
            <p:cNvSpPr txBox="1"/>
            <p:nvPr/>
          </p:nvSpPr>
          <p:spPr>
            <a:xfrm>
              <a:off x="71322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Získání dat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713225" y="3617757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Informace v reálném čase o naplnění dané místnosti (jídelny)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5" name="Google Shape;625;p28"/>
          <p:cNvGrpSpPr/>
          <p:nvPr/>
        </p:nvGrpSpPr>
        <p:grpSpPr>
          <a:xfrm>
            <a:off x="6177775" y="2111682"/>
            <a:ext cx="2255700" cy="2082075"/>
            <a:chOff x="6177775" y="2111682"/>
            <a:chExt cx="2255700" cy="2082075"/>
          </a:xfrm>
        </p:grpSpPr>
        <p:sp>
          <p:nvSpPr>
            <p:cNvPr id="626" name="Google Shape;626;p28"/>
            <p:cNvSpPr txBox="1"/>
            <p:nvPr/>
          </p:nvSpPr>
          <p:spPr>
            <a:xfrm>
              <a:off x="617777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Plánovaní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7" name="Google Shape;627;p28"/>
            <p:cNvSpPr txBox="1"/>
            <p:nvPr/>
          </p:nvSpPr>
          <p:spPr>
            <a:xfrm>
              <a:off x="6177775" y="3617757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Možnost udělat informované rozhodnutí na základě nastřádaných dat 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8" name="Google Shape;628;p28"/>
          <p:cNvGrpSpPr/>
          <p:nvPr/>
        </p:nvGrpSpPr>
        <p:grpSpPr>
          <a:xfrm>
            <a:off x="3445500" y="2111682"/>
            <a:ext cx="2255700" cy="2022675"/>
            <a:chOff x="3445500" y="2111682"/>
            <a:chExt cx="2255700" cy="2022675"/>
          </a:xfrm>
        </p:grpSpPr>
        <p:sp>
          <p:nvSpPr>
            <p:cNvPr id="629" name="Google Shape;629;p28"/>
            <p:cNvSpPr txBox="1"/>
            <p:nvPr/>
          </p:nvSpPr>
          <p:spPr>
            <a:xfrm>
              <a:off x="3445500" y="3677157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Znalosti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30" name="Google Shape;630;p28"/>
            <p:cNvSpPr txBox="1"/>
            <p:nvPr/>
          </p:nvSpPr>
          <p:spPr>
            <a:xfrm>
              <a:off x="3445500" y="2111682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Ukázka využití UI a možné navázání na tuto práci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631" name="Google Shape;631;p28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STEPS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32" name="Google Shape;632;p28"/>
          <p:cNvCxnSpPr>
            <a:stCxn id="623" idx="3"/>
            <a:endCxn id="629" idx="1"/>
          </p:cNvCxnSpPr>
          <p:nvPr/>
        </p:nvCxnSpPr>
        <p:spPr>
          <a:xfrm>
            <a:off x="2968925" y="2340282"/>
            <a:ext cx="476700" cy="1565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3" name="Google Shape;633;p28"/>
          <p:cNvCxnSpPr>
            <a:stCxn id="629" idx="3"/>
            <a:endCxn id="626" idx="1"/>
          </p:cNvCxnSpPr>
          <p:nvPr/>
        </p:nvCxnSpPr>
        <p:spPr>
          <a:xfrm rot="10800000" flipH="1">
            <a:off x="5701200" y="2340357"/>
            <a:ext cx="476700" cy="1565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34" name="Google Shape;634;p28"/>
          <p:cNvGrpSpPr/>
          <p:nvPr/>
        </p:nvGrpSpPr>
        <p:grpSpPr>
          <a:xfrm>
            <a:off x="1584712" y="2806947"/>
            <a:ext cx="512726" cy="509719"/>
            <a:chOff x="4667216" y="2915382"/>
            <a:chExt cx="320273" cy="318395"/>
          </a:xfrm>
        </p:grpSpPr>
        <p:sp>
          <p:nvSpPr>
            <p:cNvPr id="635" name="Google Shape;635;p28"/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8"/>
          <p:cNvGrpSpPr/>
          <p:nvPr/>
        </p:nvGrpSpPr>
        <p:grpSpPr>
          <a:xfrm>
            <a:off x="7129183" y="2821852"/>
            <a:ext cx="512737" cy="479950"/>
            <a:chOff x="6577238" y="2457221"/>
            <a:chExt cx="332019" cy="310788"/>
          </a:xfrm>
        </p:grpSpPr>
        <p:sp>
          <p:nvSpPr>
            <p:cNvPr id="640" name="Google Shape;640;p28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8"/>
          <p:cNvGrpSpPr/>
          <p:nvPr/>
        </p:nvGrpSpPr>
        <p:grpSpPr>
          <a:xfrm>
            <a:off x="4316980" y="2902594"/>
            <a:ext cx="512740" cy="477072"/>
            <a:chOff x="6099375" y="2456075"/>
            <a:chExt cx="337684" cy="314194"/>
          </a:xfrm>
        </p:grpSpPr>
        <p:sp>
          <p:nvSpPr>
            <p:cNvPr id="647" name="Google Shape;647;p28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84550" y="820530"/>
            <a:ext cx="4291500" cy="2695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dirty="0"/>
              <a:t>Děkuji za pozornost</a:t>
            </a:r>
            <a:br>
              <a:rPr lang="cs-CZ" sz="3600" dirty="0"/>
            </a:br>
            <a:br>
              <a:rPr lang="cs-CZ" sz="4800" dirty="0"/>
            </a:br>
            <a:r>
              <a:rPr lang="cs-CZ" sz="2800" dirty="0"/>
              <a:t>Prostor pro dotazy</a:t>
            </a:r>
            <a:endParaRPr sz="28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Adam Nedoma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Email: adam.nedoma.020@pslib.cz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82326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495</Words>
  <Application>Microsoft Office PowerPoint</Application>
  <PresentationFormat>Předvádění na obrazovce (16:9)</PresentationFormat>
  <Paragraphs>78</Paragraphs>
  <Slides>9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Rajdhani</vt:lpstr>
      <vt:lpstr>Fira Sans Condensed Light</vt:lpstr>
      <vt:lpstr>Roboto Condensed Light</vt:lpstr>
      <vt:lpstr>Fira Sans Condensed</vt:lpstr>
      <vt:lpstr>Arial</vt:lpstr>
      <vt:lpstr>Anaheim</vt:lpstr>
      <vt:lpstr>AI Tech Agency Infographics by Slidesgo</vt:lpstr>
      <vt:lpstr>Odhad naplněnosti místnosti pomocí UI</vt:lpstr>
      <vt:lpstr>OBSAH</vt:lpstr>
      <vt:lpstr>Spíše zde představit problém a využití</vt:lpstr>
      <vt:lpstr>Téma (ROZDĚLIT TÉMA A POSTUP)</vt:lpstr>
      <vt:lpstr>Předchozí zkušenosti</vt:lpstr>
      <vt:lpstr>Důvod výběru</vt:lpstr>
      <vt:lpstr>Plánované</vt:lpstr>
      <vt:lpstr>Využití maturitní práce</vt:lpstr>
      <vt:lpstr>Děkuji za pozornost  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Odhad naplněnosti místnosti pomocí UI</dc:title>
  <dc:creator>Adam Nedoma</dc:creator>
  <cp:lastModifiedBy>Nedoma Adam (2020)</cp:lastModifiedBy>
  <cp:revision>12</cp:revision>
  <dcterms:modified xsi:type="dcterms:W3CDTF">2023-10-13T09:27:46Z</dcterms:modified>
</cp:coreProperties>
</file>