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74" r:id="rId3"/>
    <p:sldId id="276" r:id="rId4"/>
    <p:sldId id="277" r:id="rId5"/>
    <p:sldId id="278" r:id="rId6"/>
    <p:sldId id="279" r:id="rId7"/>
    <p:sldId id="280" r:id="rId8"/>
    <p:sldId id="281" r:id="rId9"/>
    <p:sldId id="283" r:id="rId10"/>
    <p:sldId id="284" r:id="rId11"/>
    <p:sldId id="285" r:id="rId12"/>
    <p:sldId id="286" r:id="rId13"/>
    <p:sldId id="287" r:id="rId14"/>
    <p:sldId id="257" r:id="rId15"/>
    <p:sldId id="258" r:id="rId16"/>
    <p:sldId id="259" r:id="rId17"/>
    <p:sldId id="260" r:id="rId18"/>
    <p:sldId id="266" r:id="rId19"/>
    <p:sldId id="267" r:id="rId20"/>
    <p:sldId id="268" r:id="rId21"/>
    <p:sldId id="269" r:id="rId22"/>
    <p:sldId id="262" r:id="rId23"/>
    <p:sldId id="263" r:id="rId24"/>
    <p:sldId id="264" r:id="rId25"/>
    <p:sldId id="265" r:id="rId26"/>
    <p:sldId id="270" r:id="rId27"/>
    <p:sldId id="27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F7F3"/>
    <a:srgbClr val="0240EE"/>
    <a:srgbClr val="006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a:spLocks/>
          </p:cNvSpPr>
          <p:nvPr/>
        </p:nvSpPr>
        <p:spPr>
          <a:xfrm>
            <a:off x="3871778" y="2361127"/>
            <a:ext cx="6173744" cy="2571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sz="4400" b="1" dirty="0" smtClean="0"/>
              <a:t>Proceso SEGURIDAD INFORMATICA</a:t>
            </a:r>
            <a:endParaRPr lang="es-EC" sz="4400" b="1" dirty="0"/>
          </a:p>
        </p:txBody>
      </p:sp>
      <p:pic>
        <p:nvPicPr>
          <p:cNvPr id="1030" name="Picture 6" descr="Logotipo E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2260979"/>
            <a:ext cx="1299738" cy="2171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55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1456" y="609600"/>
            <a:ext cx="9905955" cy="1605566"/>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684213" y="2871989"/>
            <a:ext cx="7300688" cy="3335628"/>
          </a:xfrm>
          <a:prstGeom prst="rect">
            <a:avLst/>
          </a:prstGeom>
        </p:spPr>
        <p:txBody>
          <a:bodyPr>
            <a:normAutofit fontScale="92500" lnSpcReduction="10000"/>
          </a:bodyPr>
          <a:lstStyle/>
          <a:p>
            <a:r>
              <a:rPr lang="es-ES" dirty="0">
                <a:solidFill>
                  <a:schemeClr val="tx1"/>
                </a:solidFill>
              </a:rPr>
              <a:t>Entradas: Autoridades y entes externos de control,</a:t>
            </a:r>
          </a:p>
          <a:p>
            <a:r>
              <a:rPr lang="es-ES" dirty="0">
                <a:solidFill>
                  <a:schemeClr val="tx1"/>
                </a:solidFill>
              </a:rPr>
              <a:t>Proceso de </a:t>
            </a:r>
            <a:r>
              <a:rPr lang="es-ES" dirty="0" smtClean="0">
                <a:solidFill>
                  <a:schemeClr val="tx1"/>
                </a:solidFill>
              </a:rPr>
              <a:t>Tecnología </a:t>
            </a:r>
            <a:r>
              <a:rPr lang="es-ES" dirty="0">
                <a:solidFill>
                  <a:schemeClr val="tx1"/>
                </a:solidFill>
              </a:rPr>
              <a:t>de la Información y </a:t>
            </a:r>
            <a:r>
              <a:rPr lang="es-ES" dirty="0" smtClean="0">
                <a:solidFill>
                  <a:schemeClr val="tx1"/>
                </a:solidFill>
              </a:rPr>
              <a:t>Comunicaciones</a:t>
            </a:r>
          </a:p>
          <a:p>
            <a:r>
              <a:rPr lang="es-ES" dirty="0" smtClean="0">
                <a:solidFill>
                  <a:schemeClr val="tx1"/>
                </a:solidFill>
              </a:rPr>
              <a:t>Esquema </a:t>
            </a:r>
            <a:r>
              <a:rPr lang="es-ES" dirty="0">
                <a:solidFill>
                  <a:schemeClr val="tx1"/>
                </a:solidFill>
              </a:rPr>
              <a:t>Gubernamental de Seguridad de la Información EGSI</a:t>
            </a:r>
          </a:p>
          <a:p>
            <a:r>
              <a:rPr lang="es-ES" dirty="0">
                <a:solidFill>
                  <a:schemeClr val="tx1"/>
                </a:solidFill>
              </a:rPr>
              <a:t>Normas de Control Interno</a:t>
            </a:r>
          </a:p>
          <a:p>
            <a:r>
              <a:rPr lang="es-ES" dirty="0">
                <a:solidFill>
                  <a:schemeClr val="tx1"/>
                </a:solidFill>
              </a:rPr>
              <a:t>Procedimiento del Plan de Contingencia de </a:t>
            </a:r>
            <a:r>
              <a:rPr lang="es-ES" dirty="0" err="1">
                <a:solidFill>
                  <a:schemeClr val="tx1"/>
                </a:solidFill>
              </a:rPr>
              <a:t>TICs</a:t>
            </a:r>
            <a:endParaRPr lang="es-EC" dirty="0">
              <a:solidFill>
                <a:schemeClr val="tx1"/>
              </a:solidFill>
            </a:endParaRPr>
          </a:p>
        </p:txBody>
      </p:sp>
      <p:pic>
        <p:nvPicPr>
          <p:cNvPr id="10244" name="Picture 4" descr="La Seguridad de la Información: Historia, Terminología y Campo de ac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469" y="3366852"/>
            <a:ext cx="3266942" cy="234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184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1456" y="609600"/>
            <a:ext cx="9905955" cy="1476777"/>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825881" y="2086377"/>
            <a:ext cx="8535988" cy="3335628"/>
          </a:xfrm>
          <a:prstGeom prst="rect">
            <a:avLst/>
          </a:prstGeom>
        </p:spPr>
        <p:txBody>
          <a:bodyPr>
            <a:normAutofit/>
          </a:bodyPr>
          <a:lstStyle/>
          <a:p>
            <a:r>
              <a:rPr lang="es-ES" dirty="0">
                <a:solidFill>
                  <a:schemeClr val="tx1"/>
                </a:solidFill>
              </a:rPr>
              <a:t>Actividades: Ejecución de las políticas de Seguridad Informática.</a:t>
            </a:r>
            <a:endParaRPr lang="es-EC" dirty="0">
              <a:solidFill>
                <a:schemeClr val="tx1"/>
              </a:solidFill>
            </a:endParaRPr>
          </a:p>
        </p:txBody>
      </p:sp>
      <p:pic>
        <p:nvPicPr>
          <p:cNvPr id="11266" name="Picture 2" descr="La experiencia de usuario en la seguridad de la información de la banca en  lí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25" y="3013655"/>
            <a:ext cx="5237257" cy="299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750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9332" y="495837"/>
            <a:ext cx="9905955" cy="1644203"/>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851639" y="2253803"/>
            <a:ext cx="8535988" cy="1416676"/>
          </a:xfrm>
          <a:prstGeom prst="rect">
            <a:avLst/>
          </a:prstGeom>
        </p:spPr>
        <p:txBody>
          <a:bodyPr>
            <a:normAutofit/>
          </a:bodyPr>
          <a:lstStyle/>
          <a:p>
            <a:r>
              <a:rPr lang="es-ES" dirty="0">
                <a:solidFill>
                  <a:schemeClr val="tx1"/>
                </a:solidFill>
              </a:rPr>
              <a:t>Controles: Procedimientos e instructivos de Seguridad </a:t>
            </a:r>
            <a:r>
              <a:rPr lang="es-ES" dirty="0" smtClean="0">
                <a:solidFill>
                  <a:schemeClr val="tx1"/>
                </a:solidFill>
              </a:rPr>
              <a:t>Informática</a:t>
            </a:r>
          </a:p>
          <a:p>
            <a:endParaRPr lang="es-EC" dirty="0">
              <a:solidFill>
                <a:schemeClr val="tx1"/>
              </a:solidFill>
            </a:endParaRPr>
          </a:p>
        </p:txBody>
      </p:sp>
      <p:pic>
        <p:nvPicPr>
          <p:cNvPr id="12290" name="Picture 2" descr="No culpe a los empleados por sus brechas de seguridad! - Ona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970" y="3438659"/>
            <a:ext cx="333375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301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1456" y="609600"/>
            <a:ext cx="9905955" cy="1257837"/>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684213" y="2395471"/>
            <a:ext cx="5652193" cy="3335628"/>
          </a:xfrm>
          <a:prstGeom prst="rect">
            <a:avLst/>
          </a:prstGeom>
        </p:spPr>
        <p:txBody>
          <a:bodyPr>
            <a:normAutofit/>
          </a:bodyPr>
          <a:lstStyle/>
          <a:p>
            <a:r>
              <a:rPr lang="es-ES" dirty="0" smtClean="0">
                <a:solidFill>
                  <a:schemeClr val="tx1"/>
                </a:solidFill>
              </a:rPr>
              <a:t>Indicador </a:t>
            </a:r>
            <a:r>
              <a:rPr lang="es-ES" dirty="0">
                <a:solidFill>
                  <a:schemeClr val="tx1"/>
                </a:solidFill>
              </a:rPr>
              <a:t>del proceso</a:t>
            </a:r>
            <a:r>
              <a:rPr lang="es-ES" dirty="0" smtClean="0">
                <a:solidFill>
                  <a:schemeClr val="tx1"/>
                </a:solidFill>
              </a:rPr>
              <a:t>:</a:t>
            </a:r>
          </a:p>
          <a:p>
            <a:r>
              <a:rPr lang="es-ES" dirty="0" smtClean="0">
                <a:solidFill>
                  <a:schemeClr val="tx1"/>
                </a:solidFill>
              </a:rPr>
              <a:t>Herramienta </a:t>
            </a:r>
            <a:r>
              <a:rPr lang="es-ES" dirty="0">
                <a:solidFill>
                  <a:schemeClr val="tx1"/>
                </a:solidFill>
              </a:rPr>
              <a:t>Gobierno por </a:t>
            </a:r>
            <a:r>
              <a:rPr lang="es-ES" dirty="0" smtClean="0">
                <a:solidFill>
                  <a:schemeClr val="tx1"/>
                </a:solidFill>
              </a:rPr>
              <a:t>Resultados-GPR</a:t>
            </a:r>
          </a:p>
          <a:p>
            <a:r>
              <a:rPr lang="es-ES" dirty="0" smtClean="0">
                <a:solidFill>
                  <a:schemeClr val="tx1"/>
                </a:solidFill>
              </a:rPr>
              <a:t>Forma </a:t>
            </a:r>
            <a:r>
              <a:rPr lang="es-ES" dirty="0">
                <a:solidFill>
                  <a:schemeClr val="tx1"/>
                </a:solidFill>
              </a:rPr>
              <a:t>de cálculo: (Número de Incidencias cerradas / Número de incidencias encontradas) * 100</a:t>
            </a:r>
            <a:endParaRPr lang="es-ES" dirty="0" smtClean="0">
              <a:solidFill>
                <a:schemeClr val="tx1"/>
              </a:solidFill>
            </a:endParaRPr>
          </a:p>
        </p:txBody>
      </p:sp>
      <p:pic>
        <p:nvPicPr>
          <p:cNvPr id="13316" name="Picture 4" descr="Indicadores y concienciación en seguridad de la inform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68" y="2588329"/>
            <a:ext cx="3798168" cy="294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626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860" y="296214"/>
            <a:ext cx="10913167" cy="1468191"/>
          </a:xfrm>
          <a:noFill/>
        </p:spPr>
        <p:txBody>
          <a:bodyPr>
            <a:noAutofit/>
          </a:bodyPr>
          <a:lstStyle/>
          <a:p>
            <a:r>
              <a:rPr lang="es-EC" sz="2800" b="1" dirty="0"/>
              <a:t>Gestionar la implementación y Cumplimiento de las Políticas de Seguridad de la Información</a:t>
            </a:r>
            <a:r>
              <a:rPr lang="es-EC" sz="2800" dirty="0"/>
              <a:t> </a:t>
            </a:r>
          </a:p>
        </p:txBody>
      </p:sp>
      <p:sp>
        <p:nvSpPr>
          <p:cNvPr id="3" name="Marcador de contenido 2"/>
          <p:cNvSpPr>
            <a:spLocks noGrp="1"/>
          </p:cNvSpPr>
          <p:nvPr>
            <p:ph idx="1"/>
          </p:nvPr>
        </p:nvSpPr>
        <p:spPr>
          <a:xfrm>
            <a:off x="518934" y="1906072"/>
            <a:ext cx="6912176" cy="4584879"/>
          </a:xfrm>
        </p:spPr>
        <p:txBody>
          <a:bodyPr>
            <a:normAutofit fontScale="92500" lnSpcReduction="10000"/>
          </a:bodyPr>
          <a:lstStyle/>
          <a:p>
            <a:pPr marL="0" indent="0">
              <a:buNone/>
            </a:pPr>
            <a:endParaRPr lang="es-EC" sz="2000" b="1" cap="all" dirty="0" smtClean="0">
              <a:solidFill>
                <a:srgbClr val="63F7F3"/>
              </a:solidFill>
              <a:latin typeface="+mj-lt"/>
              <a:ea typeface="+mj-ea"/>
              <a:cs typeface="+mj-cs"/>
            </a:endParaRPr>
          </a:p>
          <a:p>
            <a:pPr marL="0" indent="0">
              <a:buNone/>
            </a:pPr>
            <a:r>
              <a:rPr lang="es-EC" sz="2000" b="1" cap="all" dirty="0" smtClean="0">
                <a:latin typeface="+mj-lt"/>
                <a:ea typeface="+mj-ea"/>
                <a:cs typeface="+mj-cs"/>
              </a:rPr>
              <a:t>Descripción</a:t>
            </a:r>
            <a:r>
              <a:rPr lang="es-EC" sz="2000" b="1" cap="all" dirty="0">
                <a:latin typeface="+mj-lt"/>
                <a:ea typeface="+mj-ea"/>
                <a:cs typeface="+mj-cs"/>
              </a:rPr>
              <a:t>:</a:t>
            </a:r>
          </a:p>
          <a:p>
            <a:pPr lvl="1"/>
            <a:r>
              <a:rPr lang="es-EC" dirty="0" smtClean="0">
                <a:solidFill>
                  <a:prstClr val="white"/>
                </a:solidFill>
              </a:rPr>
              <a:t>Definición de controles y políticas con base al Esquema Gubernamental  de Seguridad de la Información e ISO 27001, así como políticas de entidades de regulación estatal ARCOTEL.</a:t>
            </a:r>
            <a:endParaRPr lang="es-EC" dirty="0">
              <a:solidFill>
                <a:prstClr val="white"/>
              </a:solidFill>
            </a:endParaRPr>
          </a:p>
          <a:p>
            <a:pPr marL="0" indent="0">
              <a:buNone/>
            </a:pPr>
            <a:endParaRPr lang="es-EC" dirty="0" smtClean="0"/>
          </a:p>
          <a:p>
            <a:pPr marL="0" indent="0">
              <a:buNone/>
            </a:pPr>
            <a:r>
              <a:rPr lang="es-EC" sz="2000" b="1" cap="all" dirty="0">
                <a:latin typeface="+mj-lt"/>
                <a:ea typeface="+mj-ea"/>
                <a:cs typeface="+mj-cs"/>
              </a:rPr>
              <a:t>Objetivo:</a:t>
            </a:r>
          </a:p>
          <a:p>
            <a:pPr lvl="1"/>
            <a:r>
              <a:rPr lang="es-EC" dirty="0" smtClean="0"/>
              <a:t>P</a:t>
            </a:r>
            <a:r>
              <a:rPr lang="es-EC" sz="2100" dirty="0" smtClean="0">
                <a:solidFill>
                  <a:prstClr val="white"/>
                </a:solidFill>
              </a:rPr>
              <a:t>roteger</a:t>
            </a:r>
            <a:r>
              <a:rPr lang="es-EC" sz="2100" dirty="0">
                <a:solidFill>
                  <a:prstClr val="white"/>
                </a:solidFill>
              </a:rPr>
              <a:t>, prevenir y minimizar los riesgos informáticos, mantenimiento los servicios activos, garantizando la integridad, disponibilidad y confidencialidad de la información que se aloja </a:t>
            </a:r>
          </a:p>
          <a:p>
            <a:endParaRPr lang="es-EC" dirty="0"/>
          </a:p>
          <a:p>
            <a:pPr marL="0" indent="0">
              <a:buNone/>
            </a:pPr>
            <a:endParaRPr lang="es-EC" dirty="0"/>
          </a:p>
        </p:txBody>
      </p:sp>
      <p:pic>
        <p:nvPicPr>
          <p:cNvPr id="14338" name="Picture 2" descr="Seguridad de la Información basada en la Norma ISO 27001 | Joinn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152" y="2628028"/>
            <a:ext cx="3888947" cy="243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39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4588" y="2292439"/>
            <a:ext cx="5535419" cy="3928056"/>
          </a:xfrm>
        </p:spPr>
        <p:txBody>
          <a:bodyPr/>
          <a:lstStyle/>
          <a:p>
            <a:pPr marL="0" indent="0">
              <a:buNone/>
            </a:pPr>
            <a:r>
              <a:rPr lang="es-EC" b="1" cap="all" dirty="0" smtClean="0"/>
              <a:t>Alcance:</a:t>
            </a:r>
          </a:p>
          <a:p>
            <a:pPr marL="0" indent="0">
              <a:buNone/>
            </a:pPr>
            <a:r>
              <a:rPr lang="es-EC" sz="1800" dirty="0" smtClean="0"/>
              <a:t>Implementar los controles establecidos en el esquema gubernamental de la Información </a:t>
            </a:r>
          </a:p>
          <a:p>
            <a:endParaRPr lang="es-EC" sz="1800" dirty="0" smtClean="0"/>
          </a:p>
          <a:p>
            <a:r>
              <a:rPr lang="es-EC" sz="1800" dirty="0" smtClean="0"/>
              <a:t>Políticas e Instructivos de Control de Acceso a los Sistemas Informáticos.</a:t>
            </a:r>
          </a:p>
          <a:p>
            <a:pPr marL="800100" lvl="1" indent="-342900">
              <a:buFont typeface="+mj-lt"/>
              <a:buAutoNum type="arabicPeriod"/>
            </a:pPr>
            <a:endParaRPr lang="es-EC" sz="1400" dirty="0" smtClean="0"/>
          </a:p>
          <a:p>
            <a:r>
              <a:rPr lang="es-EC" sz="1800" dirty="0" smtClean="0"/>
              <a:t>Plan de Contingencia del </a:t>
            </a:r>
            <a:r>
              <a:rPr lang="es-EC" sz="1800" dirty="0" err="1" smtClean="0"/>
              <a:t>DTICs</a:t>
            </a:r>
            <a:r>
              <a:rPr lang="es-EC" sz="1800" dirty="0" smtClean="0"/>
              <a:t>.</a:t>
            </a:r>
          </a:p>
          <a:p>
            <a:endParaRPr lang="es-EC" sz="1800" dirty="0" smtClean="0"/>
          </a:p>
          <a:p>
            <a:endParaRPr lang="es-EC" sz="1800" b="1" cap="all" dirty="0" smtClean="0"/>
          </a:p>
          <a:p>
            <a:pPr marL="0" indent="0">
              <a:buNone/>
            </a:pPr>
            <a:endParaRPr lang="es-EC" b="1" cap="all" dirty="0" smtClean="0"/>
          </a:p>
          <a:p>
            <a:pPr marL="0" indent="0">
              <a:buNone/>
            </a:pPr>
            <a:endParaRPr lang="es-EC" cap="all" dirty="0"/>
          </a:p>
          <a:p>
            <a:endParaRPr lang="es-EC" dirty="0"/>
          </a:p>
        </p:txBody>
      </p:sp>
      <p:sp>
        <p:nvSpPr>
          <p:cNvPr id="5" name="Título 1"/>
          <p:cNvSpPr txBox="1">
            <a:spLocks/>
          </p:cNvSpPr>
          <p:nvPr/>
        </p:nvSpPr>
        <p:spPr>
          <a:xfrm>
            <a:off x="734588" y="384045"/>
            <a:ext cx="10913167" cy="190839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Gestionar la implementación y Cumplimiento de las Políticas de Seguridad de la Información</a:t>
            </a:r>
            <a:r>
              <a:rPr lang="es-EC" sz="2800" dirty="0" smtClean="0"/>
              <a:t> </a:t>
            </a:r>
            <a:endParaRPr lang="es-EC" sz="2800" dirty="0"/>
          </a:p>
        </p:txBody>
      </p:sp>
      <p:pic>
        <p:nvPicPr>
          <p:cNvPr id="15362" name="Picture 2" descr="ISO 27001:2013: Controles de seguridad de la información de servicios en la  n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012" y="3063876"/>
            <a:ext cx="4948544" cy="199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59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1334" y="2292439"/>
            <a:ext cx="6701822" cy="1186440"/>
          </a:xfrm>
        </p:spPr>
        <p:txBody>
          <a:bodyPr>
            <a:normAutofit fontScale="92500" lnSpcReduction="20000"/>
          </a:bodyPr>
          <a:lstStyle/>
          <a:p>
            <a:pPr marL="0" indent="0">
              <a:lnSpc>
                <a:spcPct val="110000"/>
              </a:lnSpc>
              <a:buNone/>
            </a:pPr>
            <a:r>
              <a:rPr lang="es-EC" sz="1900" b="1" cap="all" dirty="0">
                <a:latin typeface="+mj-lt"/>
                <a:ea typeface="+mj-ea"/>
                <a:cs typeface="+mj-cs"/>
              </a:rPr>
              <a:t>Actividades:</a:t>
            </a:r>
          </a:p>
          <a:p>
            <a:r>
              <a:rPr lang="es-EC" dirty="0"/>
              <a:t>Ejecución de las políticas de Seguridad </a:t>
            </a:r>
            <a:r>
              <a:rPr lang="es-EC" dirty="0" smtClean="0"/>
              <a:t>Informática</a:t>
            </a:r>
          </a:p>
          <a:p>
            <a:pPr lvl="1"/>
            <a:endParaRPr lang="es-EC" dirty="0"/>
          </a:p>
          <a:p>
            <a:endParaRPr lang="es-EC" dirty="0"/>
          </a:p>
        </p:txBody>
      </p:sp>
      <p:sp>
        <p:nvSpPr>
          <p:cNvPr id="5" name="Marcador de contenido 2"/>
          <p:cNvSpPr txBox="1">
            <a:spLocks/>
          </p:cNvSpPr>
          <p:nvPr/>
        </p:nvSpPr>
        <p:spPr>
          <a:xfrm>
            <a:off x="671334" y="3779115"/>
            <a:ext cx="5761664" cy="12653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C" sz="2100" b="1" cap="all" dirty="0">
                <a:latin typeface="+mj-lt"/>
                <a:ea typeface="+mj-ea"/>
                <a:cs typeface="+mj-cs"/>
              </a:rPr>
              <a:t>Controles:</a:t>
            </a:r>
          </a:p>
          <a:p>
            <a:r>
              <a:rPr lang="es-EC" dirty="0"/>
              <a:t>Procedimientos e instructivos de Seguridad Informática</a:t>
            </a:r>
            <a:endParaRPr lang="es-EC" dirty="0" smtClean="0"/>
          </a:p>
          <a:p>
            <a:endParaRPr lang="es-EC" dirty="0"/>
          </a:p>
        </p:txBody>
      </p:sp>
      <p:sp>
        <p:nvSpPr>
          <p:cNvPr id="6" name="Título 1"/>
          <p:cNvSpPr txBox="1">
            <a:spLocks/>
          </p:cNvSpPr>
          <p:nvPr/>
        </p:nvSpPr>
        <p:spPr>
          <a:xfrm>
            <a:off x="734588" y="384045"/>
            <a:ext cx="10913167" cy="190839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Gestionar la implementación y Cumplimiento de las Políticas de Seguridad de la Información</a:t>
            </a:r>
            <a:r>
              <a:rPr lang="es-EC" sz="2800" dirty="0" smtClean="0"/>
              <a:t> </a:t>
            </a:r>
            <a:endParaRPr lang="es-EC" sz="2800" dirty="0"/>
          </a:p>
        </p:txBody>
      </p:sp>
      <p:pic>
        <p:nvPicPr>
          <p:cNvPr id="16386" name="Picture 2" descr="Por qué no es recomendable utilizar WhatsApp o Skype para tu consulta méd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893" y="2677646"/>
            <a:ext cx="4003830" cy="266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08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540913" y="2176530"/>
            <a:ext cx="5499279" cy="369779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30000"/>
              </a:lnSpc>
              <a:buNone/>
            </a:pPr>
            <a:r>
              <a:rPr lang="es-EC" b="1" cap="all" dirty="0" smtClean="0">
                <a:latin typeface="+mj-lt"/>
                <a:ea typeface="+mj-ea"/>
                <a:cs typeface="+mj-cs"/>
              </a:rPr>
              <a:t>RIESGO:</a:t>
            </a:r>
          </a:p>
          <a:p>
            <a:pPr marL="0" indent="0">
              <a:lnSpc>
                <a:spcPct val="130000"/>
              </a:lnSpc>
              <a:buNone/>
            </a:pPr>
            <a:r>
              <a:rPr lang="es-EC" dirty="0" smtClean="0"/>
              <a:t>El no cumplimiento de las políticas de seguridad de la información pueden producir robo o fuga de información, suplantación de identidades, daño a sistemas informáticos así como también a su infraestructura.</a:t>
            </a:r>
          </a:p>
          <a:p>
            <a:pPr marL="0" indent="0">
              <a:lnSpc>
                <a:spcPct val="130000"/>
              </a:lnSpc>
              <a:buNone/>
            </a:pPr>
            <a:endParaRPr lang="es-EC" b="1" cap="all" dirty="0" smtClean="0">
              <a:latin typeface="+mj-lt"/>
              <a:ea typeface="+mj-ea"/>
              <a:cs typeface="+mj-cs"/>
            </a:endParaRPr>
          </a:p>
          <a:p>
            <a:pPr marL="0" indent="0">
              <a:lnSpc>
                <a:spcPct val="130000"/>
              </a:lnSpc>
              <a:buNone/>
            </a:pPr>
            <a:endParaRPr lang="es-EC" b="1" cap="all" dirty="0" smtClean="0">
              <a:latin typeface="+mj-lt"/>
              <a:ea typeface="+mj-ea"/>
              <a:cs typeface="+mj-cs"/>
            </a:endParaRPr>
          </a:p>
          <a:p>
            <a:pPr marL="0" indent="0">
              <a:lnSpc>
                <a:spcPct val="130000"/>
              </a:lnSpc>
              <a:buNone/>
            </a:pPr>
            <a:endParaRPr lang="es-EC" sz="2700" b="1" cap="all" dirty="0">
              <a:latin typeface="+mj-lt"/>
              <a:ea typeface="+mj-ea"/>
              <a:cs typeface="+mj-cs"/>
            </a:endParaRPr>
          </a:p>
          <a:p>
            <a:endParaRPr lang="es-EC" dirty="0"/>
          </a:p>
        </p:txBody>
      </p:sp>
      <p:sp>
        <p:nvSpPr>
          <p:cNvPr id="5" name="Título 1"/>
          <p:cNvSpPr txBox="1">
            <a:spLocks/>
          </p:cNvSpPr>
          <p:nvPr/>
        </p:nvSpPr>
        <p:spPr>
          <a:xfrm>
            <a:off x="734588" y="384045"/>
            <a:ext cx="10913167" cy="190839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Gestionar la implementación y Cumplimiento de las Políticas de Seguridad de la Información</a:t>
            </a:r>
            <a:r>
              <a:rPr lang="es-EC" sz="2800" dirty="0" smtClean="0"/>
              <a:t> </a:t>
            </a:r>
            <a:endParaRPr lang="es-EC" sz="2800" dirty="0"/>
          </a:p>
        </p:txBody>
      </p:sp>
      <p:pic>
        <p:nvPicPr>
          <p:cNvPr id="17410" name="Picture 2" descr="ISO IEC 27001 - Seguridad de la Información - Bureau Veritas Cert 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171" y="2854489"/>
            <a:ext cx="4915578" cy="245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9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a:spLocks noGrp="1"/>
          </p:cNvSpPr>
          <p:nvPr>
            <p:ph idx="1"/>
          </p:nvPr>
        </p:nvSpPr>
        <p:spPr>
          <a:xfrm>
            <a:off x="477011" y="1803042"/>
            <a:ext cx="7469254" cy="4068936"/>
          </a:xfrm>
        </p:spPr>
        <p:txBody>
          <a:bodyPr>
            <a:normAutofit lnSpcReduction="10000"/>
          </a:bodyPr>
          <a:lstStyle/>
          <a:p>
            <a:pPr marL="0" indent="0">
              <a:buNone/>
            </a:pPr>
            <a:endParaRPr lang="es-EC" sz="2000" b="1" cap="all" dirty="0" smtClean="0">
              <a:latin typeface="+mj-lt"/>
              <a:ea typeface="+mj-ea"/>
              <a:cs typeface="+mj-cs"/>
            </a:endParaRPr>
          </a:p>
          <a:p>
            <a:pPr marL="0" indent="0">
              <a:buNone/>
            </a:pPr>
            <a:r>
              <a:rPr lang="es-EC" sz="2000" b="1" cap="all" dirty="0" smtClean="0">
                <a:latin typeface="+mj-lt"/>
                <a:ea typeface="+mj-ea"/>
                <a:cs typeface="+mj-cs"/>
              </a:rPr>
              <a:t>Descripción</a:t>
            </a:r>
            <a:r>
              <a:rPr lang="es-EC" sz="2000" b="1" cap="all" dirty="0">
                <a:latin typeface="+mj-lt"/>
                <a:ea typeface="+mj-ea"/>
                <a:cs typeface="+mj-cs"/>
              </a:rPr>
              <a:t>:</a:t>
            </a:r>
          </a:p>
          <a:p>
            <a:pPr lvl="1"/>
            <a:r>
              <a:rPr lang="es-EC" dirty="0" smtClean="0"/>
              <a:t>Protege y controla el tráfico de la red interna </a:t>
            </a:r>
            <a:r>
              <a:rPr lang="es-EC" dirty="0"/>
              <a:t>de la institución </a:t>
            </a:r>
            <a:r>
              <a:rPr lang="es-EC" dirty="0" smtClean="0"/>
              <a:t>hacía internet y viceversa, de ataques informáticos, infección de malware, y vulnerabilidades de software.</a:t>
            </a:r>
          </a:p>
          <a:p>
            <a:pPr marL="0" indent="0">
              <a:buNone/>
            </a:pPr>
            <a:r>
              <a:rPr lang="es-EC" sz="2000" b="1" cap="all" dirty="0">
                <a:latin typeface="+mj-lt"/>
                <a:ea typeface="+mj-ea"/>
                <a:cs typeface="+mj-cs"/>
              </a:rPr>
              <a:t>Objetivo:</a:t>
            </a:r>
          </a:p>
          <a:p>
            <a:pPr lvl="1"/>
            <a:r>
              <a:rPr lang="es-EC" dirty="0" smtClean="0"/>
              <a:t>Protección de la red interna contra ataque informáticos, garantizando la integridad, confidencialidad y disponibilidad de la información.</a:t>
            </a:r>
            <a:endParaRPr lang="es-EC" dirty="0"/>
          </a:p>
          <a:p>
            <a:pPr marL="0" indent="0">
              <a:buNone/>
            </a:pPr>
            <a:endParaRPr lang="es-EC" dirty="0"/>
          </a:p>
        </p:txBody>
      </p:sp>
      <p:sp>
        <p:nvSpPr>
          <p:cNvPr id="6" name="Título 1"/>
          <p:cNvSpPr txBox="1">
            <a:spLocks/>
          </p:cNvSpPr>
          <p:nvPr/>
        </p:nvSpPr>
        <p:spPr>
          <a:xfrm>
            <a:off x="238191" y="384045"/>
            <a:ext cx="9272297" cy="141899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LA SEGURIDAD PERIMETRAL</a:t>
            </a:r>
            <a:endParaRPr lang="es-EC" sz="2800" dirty="0"/>
          </a:p>
        </p:txBody>
      </p:sp>
      <p:pic>
        <p:nvPicPr>
          <p:cNvPr id="18434" name="Picture 2" descr="Seguridad de la Información ISO/IEC 27001 | B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840" y="1519707"/>
            <a:ext cx="2550017" cy="170001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Seguridad Perimetral – Firewall | SYSTEM CORE TIC PE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265" y="3744382"/>
            <a:ext cx="3128446" cy="2127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49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863376" y="2816831"/>
            <a:ext cx="4210899" cy="1976581"/>
          </a:xfrm>
        </p:spPr>
        <p:txBody>
          <a:bodyPr/>
          <a:lstStyle/>
          <a:p>
            <a:pPr marL="0" indent="0">
              <a:buNone/>
            </a:pPr>
            <a:r>
              <a:rPr lang="es-EC" b="1" cap="all" dirty="0" smtClean="0"/>
              <a:t>Alcance:</a:t>
            </a:r>
          </a:p>
          <a:p>
            <a:pPr marL="0" indent="0">
              <a:buNone/>
            </a:pPr>
            <a:endParaRPr lang="es-EC" b="1" cap="all" dirty="0" smtClean="0"/>
          </a:p>
          <a:p>
            <a:r>
              <a:rPr lang="es-EC" sz="1800" dirty="0" smtClean="0"/>
              <a:t>Administración y Operación la Seguridad Informática Perimetral</a:t>
            </a:r>
          </a:p>
          <a:p>
            <a:endParaRPr lang="es-EC" sz="1800" b="1" cap="all" dirty="0" smtClean="0"/>
          </a:p>
          <a:p>
            <a:pPr marL="0" indent="0">
              <a:buNone/>
            </a:pPr>
            <a:endParaRPr lang="es-EC" b="1" cap="all" dirty="0" smtClean="0"/>
          </a:p>
          <a:p>
            <a:pPr marL="0" indent="0">
              <a:buNone/>
            </a:pPr>
            <a:endParaRPr lang="es-EC" cap="all" dirty="0"/>
          </a:p>
          <a:p>
            <a:endParaRPr lang="es-EC" dirty="0"/>
          </a:p>
        </p:txBody>
      </p:sp>
      <p:sp>
        <p:nvSpPr>
          <p:cNvPr id="6" name="Título 1"/>
          <p:cNvSpPr txBox="1">
            <a:spLocks/>
          </p:cNvSpPr>
          <p:nvPr/>
        </p:nvSpPr>
        <p:spPr>
          <a:xfrm>
            <a:off x="734588" y="384045"/>
            <a:ext cx="10913167"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LA SEGURIDAD PERIMETRAL</a:t>
            </a:r>
            <a:endParaRPr lang="es-EC" sz="2800" dirty="0"/>
          </a:p>
        </p:txBody>
      </p:sp>
      <p:pic>
        <p:nvPicPr>
          <p:cNvPr id="19462" name="Picture 6" descr="Seguridad en el perímetro | | Áu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307" y="2459786"/>
            <a:ext cx="59055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24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1456" y="609600"/>
            <a:ext cx="9844223" cy="1399504"/>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851638" y="2234484"/>
            <a:ext cx="5948407" cy="2337515"/>
          </a:xfrm>
          <a:prstGeom prst="rect">
            <a:avLst/>
          </a:prstGeom>
        </p:spPr>
        <p:txBody>
          <a:bodyPr/>
          <a:lstStyle/>
          <a:p>
            <a:r>
              <a:rPr lang="es-ES" dirty="0" smtClean="0">
                <a:solidFill>
                  <a:schemeClr val="tx1"/>
                </a:solidFill>
              </a:rPr>
              <a:t>Permite indagar e identificar los riesgos a los que puede estar expuesto la red IT o los sistemas informáticos de la EEQ y establece las medidas apropiadas para controlar estos riesgos </a:t>
            </a:r>
            <a:endParaRPr lang="es-EC" dirty="0">
              <a:solidFill>
                <a:schemeClr val="tx1"/>
              </a:solidFill>
            </a:endParaRPr>
          </a:p>
        </p:txBody>
      </p:sp>
      <p:sp>
        <p:nvSpPr>
          <p:cNvPr id="6" name="Marcador de texto 4"/>
          <p:cNvSpPr>
            <a:spLocks noGrp="1"/>
          </p:cNvSpPr>
          <p:nvPr>
            <p:ph type="body" idx="4294967295"/>
          </p:nvPr>
        </p:nvSpPr>
        <p:spPr>
          <a:xfrm>
            <a:off x="851638" y="5196624"/>
            <a:ext cx="5600677" cy="972356"/>
          </a:xfrm>
          <a:prstGeom prst="rect">
            <a:avLst/>
          </a:prstGeom>
        </p:spPr>
        <p:txBody>
          <a:bodyPr/>
          <a:lstStyle/>
          <a:p>
            <a:r>
              <a:rPr lang="es-ES" dirty="0" smtClean="0">
                <a:solidFill>
                  <a:schemeClr val="tx1"/>
                </a:solidFill>
              </a:rPr>
              <a:t>Objetivo: Disminuir las vulnerabilidades existentes </a:t>
            </a:r>
            <a:endParaRPr lang="es-EC" dirty="0">
              <a:solidFill>
                <a:schemeClr val="tx1"/>
              </a:solidFill>
            </a:endParaRPr>
          </a:p>
        </p:txBody>
      </p:sp>
      <p:pic>
        <p:nvPicPr>
          <p:cNvPr id="2050" name="Picture 2" descr="Riesgos residuales informátic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864" y="2615125"/>
            <a:ext cx="4166262" cy="231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2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734588" y="1863508"/>
            <a:ext cx="6852665" cy="25539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s-EC" sz="1900" b="1" cap="all" dirty="0" smtClean="0">
                <a:latin typeface="+mj-lt"/>
                <a:ea typeface="+mj-ea"/>
                <a:cs typeface="+mj-cs"/>
              </a:rPr>
              <a:t>Actividades:</a:t>
            </a:r>
          </a:p>
          <a:p>
            <a:pPr lvl="1"/>
            <a:r>
              <a:rPr lang="es-EC" dirty="0" smtClean="0"/>
              <a:t>Bloqueos de </a:t>
            </a:r>
            <a:r>
              <a:rPr lang="es-EC" dirty="0" err="1" smtClean="0"/>
              <a:t>Ips</a:t>
            </a:r>
            <a:r>
              <a:rPr lang="es-EC" dirty="0" smtClean="0"/>
              <a:t> por correos SPAM</a:t>
            </a:r>
            <a:endParaRPr lang="es-EC" dirty="0"/>
          </a:p>
          <a:p>
            <a:pPr lvl="1"/>
            <a:r>
              <a:rPr lang="es-EC" dirty="0" smtClean="0"/>
              <a:t>Concesión de permisos de navegación a internet y acceso a la red interna</a:t>
            </a:r>
          </a:p>
          <a:p>
            <a:pPr lvl="1"/>
            <a:r>
              <a:rPr lang="es-EC" dirty="0" smtClean="0"/>
              <a:t>Detección de Máquina Infectadas</a:t>
            </a:r>
          </a:p>
          <a:p>
            <a:pPr lvl="1"/>
            <a:endParaRPr lang="es-EC" dirty="0" smtClean="0"/>
          </a:p>
          <a:p>
            <a:pPr lvl="1"/>
            <a:endParaRPr lang="es-EC" dirty="0" smtClean="0"/>
          </a:p>
          <a:p>
            <a:endParaRPr lang="es-EC" dirty="0"/>
          </a:p>
        </p:txBody>
      </p:sp>
      <p:sp>
        <p:nvSpPr>
          <p:cNvPr id="6" name="Marcador de contenido 2"/>
          <p:cNvSpPr txBox="1">
            <a:spLocks/>
          </p:cNvSpPr>
          <p:nvPr/>
        </p:nvSpPr>
        <p:spPr>
          <a:xfrm>
            <a:off x="887539" y="4279103"/>
            <a:ext cx="6427662" cy="16178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C" sz="2100" b="1" cap="all" dirty="0">
                <a:latin typeface="+mj-lt"/>
                <a:ea typeface="+mj-ea"/>
                <a:cs typeface="+mj-cs"/>
              </a:rPr>
              <a:t>Controles:</a:t>
            </a:r>
          </a:p>
          <a:p>
            <a:r>
              <a:rPr lang="es-EC" dirty="0" smtClean="0"/>
              <a:t>Procedimiento e Instructivos de políticas de control de acceso, valoración de riesgo  y continuidad del Negocio.</a:t>
            </a:r>
          </a:p>
          <a:p>
            <a:pPr lvl="1"/>
            <a:endParaRPr lang="es-EC" dirty="0" smtClean="0"/>
          </a:p>
          <a:p>
            <a:endParaRPr lang="es-EC" dirty="0"/>
          </a:p>
        </p:txBody>
      </p:sp>
      <p:sp>
        <p:nvSpPr>
          <p:cNvPr id="7" name="Título 1"/>
          <p:cNvSpPr txBox="1">
            <a:spLocks/>
          </p:cNvSpPr>
          <p:nvPr/>
        </p:nvSpPr>
        <p:spPr>
          <a:xfrm>
            <a:off x="734588" y="384045"/>
            <a:ext cx="10913167"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LA SEGURIDAD PERIMETRAL</a:t>
            </a:r>
            <a:endParaRPr lang="es-EC" sz="2800" dirty="0"/>
          </a:p>
        </p:txBody>
      </p:sp>
      <p:pic>
        <p:nvPicPr>
          <p:cNvPr id="20482" name="Picture 2" descr="Seguridad Informática | No pongas en riesgo tu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395" y="1983346"/>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07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484588" y="1771288"/>
            <a:ext cx="6057880" cy="856002"/>
          </a:xfrm>
        </p:spPr>
        <p:txBody>
          <a:bodyPr>
            <a:normAutofit/>
          </a:bodyPr>
          <a:lstStyle/>
          <a:p>
            <a:pPr marL="0" indent="0">
              <a:lnSpc>
                <a:spcPct val="110000"/>
              </a:lnSpc>
              <a:buNone/>
            </a:pPr>
            <a:r>
              <a:rPr lang="es-EC" sz="1900" b="1" cap="all" dirty="0" smtClean="0">
                <a:latin typeface="+mj-lt"/>
                <a:ea typeface="+mj-ea"/>
                <a:cs typeface="+mj-cs"/>
              </a:rPr>
              <a:t>INDICADORES:</a:t>
            </a:r>
            <a:endParaRPr lang="es-EC" sz="1900" b="1" cap="all" dirty="0">
              <a:latin typeface="+mj-lt"/>
              <a:ea typeface="+mj-ea"/>
              <a:cs typeface="+mj-cs"/>
            </a:endParaRPr>
          </a:p>
          <a:p>
            <a:pPr lvl="1"/>
            <a:r>
              <a:rPr lang="es-EC" dirty="0" smtClean="0"/>
              <a:t>Monitoreo de Infraestructura</a:t>
            </a:r>
          </a:p>
          <a:p>
            <a:pPr lvl="1"/>
            <a:endParaRPr lang="es-EC" sz="1900" b="1" cap="all" dirty="0">
              <a:latin typeface="+mj-lt"/>
              <a:ea typeface="+mj-ea"/>
              <a:cs typeface="+mj-cs"/>
            </a:endParaRPr>
          </a:p>
        </p:txBody>
      </p:sp>
      <p:sp>
        <p:nvSpPr>
          <p:cNvPr id="5" name="Marcador de contenido 2"/>
          <p:cNvSpPr txBox="1">
            <a:spLocks/>
          </p:cNvSpPr>
          <p:nvPr/>
        </p:nvSpPr>
        <p:spPr>
          <a:xfrm>
            <a:off x="429283" y="2814476"/>
            <a:ext cx="6744249" cy="38567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30000"/>
              </a:lnSpc>
              <a:spcBef>
                <a:spcPts val="1000"/>
              </a:spcBef>
              <a:buNone/>
            </a:pPr>
            <a:r>
              <a:rPr lang="es-EC" sz="1800" b="1" cap="all" dirty="0">
                <a:latin typeface="+mj-lt"/>
                <a:ea typeface="+mj-ea"/>
                <a:cs typeface="+mj-cs"/>
              </a:rPr>
              <a:t>RIESGO: </a:t>
            </a:r>
          </a:p>
          <a:p>
            <a:pPr marL="457200" lvl="1" indent="0">
              <a:lnSpc>
                <a:spcPct val="140000"/>
              </a:lnSpc>
              <a:buNone/>
            </a:pPr>
            <a:r>
              <a:rPr lang="es-EC" sz="1800" dirty="0" smtClean="0"/>
              <a:t>En </a:t>
            </a:r>
            <a:r>
              <a:rPr lang="es-EC" sz="1800" dirty="0"/>
              <a:t>el proceso de la Gestión de Seguridad Informática, al faltar un equipo de seguridad perimetral de contingencia, ocasionaría la afectación de la continuidad de los servicios corporativos, como el servicio de internet, </a:t>
            </a:r>
            <a:r>
              <a:rPr lang="es-EC" sz="1800" dirty="0" err="1"/>
              <a:t>VPNs</a:t>
            </a:r>
            <a:r>
              <a:rPr lang="es-EC" sz="1800" dirty="0"/>
              <a:t>, Portal Web y correo electrónico, lo cual estaría incumpliendo el requisito de la norma ### ISO9001-2015</a:t>
            </a:r>
          </a:p>
          <a:p>
            <a:pPr marL="0" indent="0">
              <a:buNone/>
            </a:pPr>
            <a:endParaRPr lang="es-EC" sz="1800" dirty="0" smtClean="0"/>
          </a:p>
          <a:p>
            <a:endParaRPr lang="es-EC" sz="1800" dirty="0"/>
          </a:p>
        </p:txBody>
      </p:sp>
      <p:sp>
        <p:nvSpPr>
          <p:cNvPr id="7" name="Título 1"/>
          <p:cNvSpPr txBox="1">
            <a:spLocks/>
          </p:cNvSpPr>
          <p:nvPr/>
        </p:nvSpPr>
        <p:spPr>
          <a:xfrm>
            <a:off x="258069" y="384046"/>
            <a:ext cx="10913167" cy="120005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LA SEGURIDAD PERIMETRAL</a:t>
            </a:r>
            <a:endParaRPr lang="es-EC" sz="2800" dirty="0"/>
          </a:p>
        </p:txBody>
      </p:sp>
      <p:pic>
        <p:nvPicPr>
          <p:cNvPr id="21506" name="Picture 2" descr="Qué es la certificación ISO y por qué es importa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845" y="2415372"/>
            <a:ext cx="4364910" cy="272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097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a:spLocks noGrp="1"/>
          </p:cNvSpPr>
          <p:nvPr>
            <p:ph idx="1"/>
          </p:nvPr>
        </p:nvSpPr>
        <p:spPr>
          <a:xfrm>
            <a:off x="550842" y="1841306"/>
            <a:ext cx="5952990" cy="4068936"/>
          </a:xfrm>
        </p:spPr>
        <p:txBody>
          <a:bodyPr>
            <a:normAutofit fontScale="92500" lnSpcReduction="20000"/>
          </a:bodyPr>
          <a:lstStyle/>
          <a:p>
            <a:pPr marL="0" indent="0">
              <a:buNone/>
            </a:pPr>
            <a:endParaRPr lang="es-EC" sz="2000" b="1" cap="all" dirty="0" smtClean="0">
              <a:latin typeface="+mj-lt"/>
              <a:ea typeface="+mj-ea"/>
              <a:cs typeface="+mj-cs"/>
            </a:endParaRPr>
          </a:p>
          <a:p>
            <a:pPr marL="0" indent="0">
              <a:buNone/>
            </a:pPr>
            <a:r>
              <a:rPr lang="es-EC" sz="2000" b="1" cap="all" dirty="0" smtClean="0">
                <a:latin typeface="+mj-lt"/>
                <a:ea typeface="+mj-ea"/>
                <a:cs typeface="+mj-cs"/>
              </a:rPr>
              <a:t>Descripción</a:t>
            </a:r>
            <a:r>
              <a:rPr lang="es-EC" sz="2000" b="1" cap="all" dirty="0">
                <a:latin typeface="+mj-lt"/>
                <a:ea typeface="+mj-ea"/>
                <a:cs typeface="+mj-cs"/>
              </a:rPr>
              <a:t>:</a:t>
            </a:r>
          </a:p>
          <a:p>
            <a:pPr lvl="1"/>
            <a:r>
              <a:rPr lang="es-EC" dirty="0" smtClean="0"/>
              <a:t>Permite llevar un control y monitoreo de accesos a los aplicativos informático, sistemas, VPN y permisos de navegación de internet.</a:t>
            </a:r>
            <a:endParaRPr lang="es-EC" dirty="0"/>
          </a:p>
          <a:p>
            <a:pPr marL="0" indent="0">
              <a:buNone/>
            </a:pPr>
            <a:endParaRPr lang="es-EC" dirty="0" smtClean="0"/>
          </a:p>
          <a:p>
            <a:pPr marL="0" indent="0">
              <a:buNone/>
            </a:pPr>
            <a:r>
              <a:rPr lang="es-EC" sz="2000" b="1" cap="all" dirty="0">
                <a:latin typeface="+mj-lt"/>
                <a:ea typeface="+mj-ea"/>
                <a:cs typeface="+mj-cs"/>
              </a:rPr>
              <a:t>Objetivo:</a:t>
            </a:r>
          </a:p>
          <a:p>
            <a:pPr lvl="1"/>
            <a:r>
              <a:rPr lang="es-EC" dirty="0" smtClean="0"/>
              <a:t>Proteger los sistemas informáticos concediendo los acceso a los usuarios de acuerdo a sus funciones.</a:t>
            </a:r>
            <a:endParaRPr lang="es-EC" dirty="0"/>
          </a:p>
          <a:p>
            <a:pPr marL="0" indent="0">
              <a:buNone/>
            </a:pPr>
            <a:endParaRPr lang="es-EC" dirty="0"/>
          </a:p>
        </p:txBody>
      </p:sp>
      <p:sp>
        <p:nvSpPr>
          <p:cNvPr id="6" name="Título 1"/>
          <p:cNvSpPr txBox="1">
            <a:spLocks/>
          </p:cNvSpPr>
          <p:nvPr/>
        </p:nvSpPr>
        <p:spPr>
          <a:xfrm>
            <a:off x="339730" y="358287"/>
            <a:ext cx="10913167"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accesos</a:t>
            </a:r>
            <a:endParaRPr lang="es-EC" sz="2800" dirty="0"/>
          </a:p>
        </p:txBody>
      </p:sp>
      <p:pic>
        <p:nvPicPr>
          <p:cNvPr id="22532" name="Picture 4" descr="Solución integral de gestión de identidades y de acceso para la seguridad  física e informática - ebizLatam.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578" y="2098884"/>
            <a:ext cx="4565319" cy="304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696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734588" y="1983346"/>
            <a:ext cx="6475580" cy="3666836"/>
          </a:xfrm>
        </p:spPr>
        <p:txBody>
          <a:bodyPr/>
          <a:lstStyle/>
          <a:p>
            <a:pPr marL="0" indent="0">
              <a:buNone/>
            </a:pPr>
            <a:r>
              <a:rPr lang="es-EC" b="1" cap="all" dirty="0" smtClean="0"/>
              <a:t>Alcance:</a:t>
            </a:r>
          </a:p>
          <a:p>
            <a:pPr marL="0" indent="0">
              <a:buNone/>
            </a:pPr>
            <a:endParaRPr lang="es-EC" b="1" cap="all" dirty="0" smtClean="0"/>
          </a:p>
          <a:p>
            <a:r>
              <a:rPr lang="es-EC" sz="1800" dirty="0"/>
              <a:t>Monitoreo de accesos concedidos o revocados</a:t>
            </a:r>
          </a:p>
          <a:p>
            <a:r>
              <a:rPr lang="es-EC" sz="1800" dirty="0"/>
              <a:t>Permisos de Navegación de Internet</a:t>
            </a:r>
          </a:p>
          <a:p>
            <a:r>
              <a:rPr lang="es-EC" sz="1800" dirty="0"/>
              <a:t>Permisos de VPN</a:t>
            </a:r>
            <a:endParaRPr lang="es-EC" sz="1800" dirty="0" smtClean="0"/>
          </a:p>
          <a:p>
            <a:endParaRPr lang="es-EC" sz="1800" b="1" cap="all" dirty="0" smtClean="0"/>
          </a:p>
          <a:p>
            <a:pPr marL="0" indent="0">
              <a:buNone/>
            </a:pPr>
            <a:endParaRPr lang="es-EC" b="1" cap="all" dirty="0" smtClean="0"/>
          </a:p>
          <a:p>
            <a:pPr marL="0" indent="0">
              <a:buNone/>
            </a:pPr>
            <a:endParaRPr lang="es-EC" cap="all" dirty="0"/>
          </a:p>
          <a:p>
            <a:endParaRPr lang="es-EC" dirty="0"/>
          </a:p>
        </p:txBody>
      </p:sp>
      <p:sp>
        <p:nvSpPr>
          <p:cNvPr id="6" name="Título 1"/>
          <p:cNvSpPr txBox="1">
            <a:spLocks/>
          </p:cNvSpPr>
          <p:nvPr/>
        </p:nvSpPr>
        <p:spPr>
          <a:xfrm>
            <a:off x="734588" y="384045"/>
            <a:ext cx="10913167"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accesos</a:t>
            </a:r>
            <a:endParaRPr lang="es-EC" sz="2800" dirty="0"/>
          </a:p>
        </p:txBody>
      </p:sp>
      <p:pic>
        <p:nvPicPr>
          <p:cNvPr id="23554" name="Picture 2" descr="Seguridad informática: lo que debes saber para proteger tus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62" y="2399507"/>
            <a:ext cx="4071113" cy="283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016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539809" y="1983346"/>
            <a:ext cx="6865543" cy="16113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s-EC" sz="1900" b="1" cap="all" dirty="0" smtClean="0">
                <a:latin typeface="+mj-lt"/>
                <a:ea typeface="+mj-ea"/>
                <a:cs typeface="+mj-cs"/>
              </a:rPr>
              <a:t>Actividades:</a:t>
            </a:r>
          </a:p>
          <a:p>
            <a:pPr lvl="1"/>
            <a:r>
              <a:rPr lang="es-EC" dirty="0"/>
              <a:t>Monitoreo de accesos concedidos o revocados</a:t>
            </a:r>
          </a:p>
          <a:p>
            <a:pPr lvl="1"/>
            <a:r>
              <a:rPr lang="es-EC" dirty="0"/>
              <a:t>Permisos de Navegación de Internet</a:t>
            </a:r>
          </a:p>
          <a:p>
            <a:pPr lvl="1"/>
            <a:r>
              <a:rPr lang="es-EC" dirty="0"/>
              <a:t>Permisos de VPN</a:t>
            </a:r>
            <a:endParaRPr lang="es-EC" dirty="0" smtClean="0"/>
          </a:p>
          <a:p>
            <a:endParaRPr lang="es-EC" dirty="0"/>
          </a:p>
        </p:txBody>
      </p:sp>
      <p:sp>
        <p:nvSpPr>
          <p:cNvPr id="8" name="Marcador de contenido 2"/>
          <p:cNvSpPr txBox="1">
            <a:spLocks/>
          </p:cNvSpPr>
          <p:nvPr/>
        </p:nvSpPr>
        <p:spPr>
          <a:xfrm>
            <a:off x="539810" y="4179844"/>
            <a:ext cx="6118568" cy="135312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C" sz="2100" b="1" cap="all" dirty="0">
                <a:latin typeface="+mj-lt"/>
                <a:ea typeface="+mj-ea"/>
                <a:cs typeface="+mj-cs"/>
              </a:rPr>
              <a:t>Controles</a:t>
            </a:r>
            <a:r>
              <a:rPr lang="es-EC" sz="2100" b="1" cap="all" dirty="0">
                <a:solidFill>
                  <a:srgbClr val="63F7F3"/>
                </a:solidFill>
                <a:latin typeface="+mj-lt"/>
                <a:ea typeface="+mj-ea"/>
                <a:cs typeface="+mj-cs"/>
              </a:rPr>
              <a:t>:</a:t>
            </a:r>
          </a:p>
          <a:p>
            <a:r>
              <a:rPr lang="es-EC" dirty="0" smtClean="0"/>
              <a:t>Procedimiento e Instructivos de políticas de control de acceso, valoración de riesgo  y continuidad del Negocio.</a:t>
            </a:r>
          </a:p>
          <a:p>
            <a:pPr lvl="1"/>
            <a:endParaRPr lang="es-EC" dirty="0" smtClean="0"/>
          </a:p>
          <a:p>
            <a:endParaRPr lang="es-EC" dirty="0"/>
          </a:p>
        </p:txBody>
      </p:sp>
      <p:sp>
        <p:nvSpPr>
          <p:cNvPr id="6" name="Título 1"/>
          <p:cNvSpPr txBox="1">
            <a:spLocks/>
          </p:cNvSpPr>
          <p:nvPr/>
        </p:nvSpPr>
        <p:spPr>
          <a:xfrm>
            <a:off x="539809" y="223082"/>
            <a:ext cx="10913167"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accesos</a:t>
            </a:r>
            <a:endParaRPr lang="es-EC" sz="2800" dirty="0"/>
          </a:p>
        </p:txBody>
      </p:sp>
      <p:pic>
        <p:nvPicPr>
          <p:cNvPr id="24578" name="Picture 2" descr="Medidas de seguridad informática para las empres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171" y="3108214"/>
            <a:ext cx="5086126" cy="258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69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95950" y="1803146"/>
            <a:ext cx="5717727" cy="1712914"/>
          </a:xfrm>
        </p:spPr>
        <p:txBody>
          <a:bodyPr>
            <a:normAutofit/>
          </a:bodyPr>
          <a:lstStyle/>
          <a:p>
            <a:pPr marL="0" indent="0">
              <a:lnSpc>
                <a:spcPct val="110000"/>
              </a:lnSpc>
              <a:buNone/>
            </a:pPr>
            <a:r>
              <a:rPr lang="es-EC" sz="1900" b="1" cap="all" dirty="0" smtClean="0">
                <a:latin typeface="+mj-lt"/>
                <a:ea typeface="+mj-ea"/>
                <a:cs typeface="+mj-cs"/>
              </a:rPr>
              <a:t>INDICADORES:</a:t>
            </a:r>
            <a:endParaRPr lang="es-EC" sz="1900" b="1" cap="all" dirty="0">
              <a:latin typeface="+mj-lt"/>
              <a:ea typeface="+mj-ea"/>
              <a:cs typeface="+mj-cs"/>
            </a:endParaRPr>
          </a:p>
          <a:p>
            <a:pPr lvl="1"/>
            <a:r>
              <a:rPr lang="es-EC" dirty="0" smtClean="0"/>
              <a:t>Informe </a:t>
            </a:r>
            <a:r>
              <a:rPr lang="es-EC" dirty="0"/>
              <a:t>Trimestral de Accesos</a:t>
            </a:r>
          </a:p>
          <a:p>
            <a:pPr lvl="1"/>
            <a:r>
              <a:rPr lang="es-EC" dirty="0"/>
              <a:t>Permiso de Navegación concedido</a:t>
            </a:r>
          </a:p>
          <a:p>
            <a:pPr lvl="1"/>
            <a:r>
              <a:rPr lang="es-EC" dirty="0"/>
              <a:t>Permiso de VPN concedido</a:t>
            </a:r>
            <a:endParaRPr lang="es-EC" sz="1900" b="1" cap="all" dirty="0">
              <a:latin typeface="+mj-lt"/>
              <a:ea typeface="+mj-ea"/>
              <a:cs typeface="+mj-cs"/>
            </a:endParaRPr>
          </a:p>
        </p:txBody>
      </p:sp>
      <p:sp>
        <p:nvSpPr>
          <p:cNvPr id="5" name="Marcador de contenido 2"/>
          <p:cNvSpPr txBox="1">
            <a:spLocks/>
          </p:cNvSpPr>
          <p:nvPr/>
        </p:nvSpPr>
        <p:spPr>
          <a:xfrm>
            <a:off x="695951" y="3757376"/>
            <a:ext cx="5717727" cy="27722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30000"/>
              </a:lnSpc>
              <a:buNone/>
            </a:pPr>
            <a:r>
              <a:rPr lang="es-EC" sz="2700" b="1" cap="all" dirty="0">
                <a:latin typeface="+mj-lt"/>
                <a:ea typeface="+mj-ea"/>
                <a:cs typeface="+mj-cs"/>
              </a:rPr>
              <a:t>RIESGO:</a:t>
            </a:r>
          </a:p>
          <a:p>
            <a:pPr marL="0" indent="0">
              <a:buNone/>
            </a:pPr>
            <a:r>
              <a:rPr lang="es-EC" dirty="0" smtClean="0"/>
              <a:t>El no llevar un control de accesos concedidos puede ocasionar fuga o perdida de información, cambios no autorizados en la información de sistemas confidenciales, daño de software y hardware.</a:t>
            </a:r>
          </a:p>
          <a:p>
            <a:endParaRPr lang="es-EC" dirty="0"/>
          </a:p>
        </p:txBody>
      </p:sp>
      <p:sp>
        <p:nvSpPr>
          <p:cNvPr id="7" name="Título 1"/>
          <p:cNvSpPr txBox="1">
            <a:spLocks/>
          </p:cNvSpPr>
          <p:nvPr/>
        </p:nvSpPr>
        <p:spPr>
          <a:xfrm>
            <a:off x="348222" y="399245"/>
            <a:ext cx="10913167" cy="116258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sz="2800" b="1" dirty="0" smtClean="0"/>
              <a:t>Gestión DE accesos</a:t>
            </a:r>
            <a:endParaRPr lang="es-EC" sz="2800" dirty="0"/>
          </a:p>
        </p:txBody>
      </p:sp>
      <p:pic>
        <p:nvPicPr>
          <p:cNvPr id="25604" name="Picture 4" descr="Principios de la seguridad informática: lo que debes cono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84" y="2578831"/>
            <a:ext cx="4725761" cy="277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163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22088" y="1983346"/>
            <a:ext cx="11412114" cy="3477296"/>
          </a:xfrm>
          <a:prstGeom prst="rect">
            <a:avLst/>
          </a:prstGeom>
        </p:spPr>
      </p:pic>
      <p:sp>
        <p:nvSpPr>
          <p:cNvPr id="5" name="Título 1"/>
          <p:cNvSpPr txBox="1">
            <a:spLocks/>
          </p:cNvSpPr>
          <p:nvPr/>
        </p:nvSpPr>
        <p:spPr>
          <a:xfrm>
            <a:off x="2047741" y="384045"/>
            <a:ext cx="9600014"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b="1" dirty="0" smtClean="0"/>
              <a:t>RIESGOS CALIDAD</a:t>
            </a:r>
            <a:endParaRPr lang="es-EC" dirty="0"/>
          </a:p>
        </p:txBody>
      </p:sp>
      <p:pic>
        <p:nvPicPr>
          <p:cNvPr id="7" name="Picture 6" descr="Logotipo E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55" y="408641"/>
            <a:ext cx="770852" cy="128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93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02548" y="2351586"/>
            <a:ext cx="10845207" cy="2130263"/>
          </a:xfrm>
          <a:prstGeom prst="rect">
            <a:avLst/>
          </a:prstGeom>
        </p:spPr>
      </p:pic>
      <p:sp>
        <p:nvSpPr>
          <p:cNvPr id="6" name="Título 1"/>
          <p:cNvSpPr txBox="1">
            <a:spLocks/>
          </p:cNvSpPr>
          <p:nvPr/>
        </p:nvSpPr>
        <p:spPr>
          <a:xfrm>
            <a:off x="2176529" y="384045"/>
            <a:ext cx="9046223"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b="1" dirty="0" smtClean="0"/>
              <a:t>RIESGOS SEGURIDAD</a:t>
            </a:r>
            <a:endParaRPr lang="es-EC" dirty="0"/>
          </a:p>
        </p:txBody>
      </p:sp>
      <p:pic>
        <p:nvPicPr>
          <p:cNvPr id="8" name="Picture 6" descr="Logotipo E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55" y="408641"/>
            <a:ext cx="770852" cy="128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69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89527" y="2322503"/>
            <a:ext cx="11369964" cy="2751773"/>
          </a:xfrm>
          <a:prstGeom prst="rect">
            <a:avLst/>
          </a:prstGeom>
        </p:spPr>
      </p:pic>
      <p:sp>
        <p:nvSpPr>
          <p:cNvPr id="6" name="Título 1"/>
          <p:cNvSpPr txBox="1">
            <a:spLocks/>
          </p:cNvSpPr>
          <p:nvPr/>
        </p:nvSpPr>
        <p:spPr>
          <a:xfrm>
            <a:off x="2228045" y="384045"/>
            <a:ext cx="9419710" cy="15993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C" b="1" dirty="0" smtClean="0"/>
              <a:t>RIESGOS ANTISOBORNO</a:t>
            </a:r>
            <a:endParaRPr lang="es-EC" dirty="0"/>
          </a:p>
        </p:txBody>
      </p:sp>
      <p:pic>
        <p:nvPicPr>
          <p:cNvPr id="8" name="Picture 6" descr="Logotipo E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55" y="408641"/>
            <a:ext cx="770852" cy="128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306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51638" y="296214"/>
            <a:ext cx="9905955" cy="1939344"/>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851638" y="2492062"/>
            <a:ext cx="6476441" cy="1879600"/>
          </a:xfrm>
          <a:prstGeom prst="rect">
            <a:avLst/>
          </a:prstGeom>
        </p:spPr>
        <p:txBody>
          <a:bodyPr/>
          <a:lstStyle/>
          <a:p>
            <a:r>
              <a:rPr lang="es-ES" dirty="0" smtClean="0">
                <a:solidFill>
                  <a:schemeClr val="tx1"/>
                </a:solidFill>
              </a:rPr>
              <a:t>Alcance:</a:t>
            </a:r>
          </a:p>
          <a:p>
            <a:r>
              <a:rPr lang="es-ES" dirty="0">
                <a:solidFill>
                  <a:schemeClr val="tx1"/>
                </a:solidFill>
              </a:rPr>
              <a:t>Inicio: Identificar los riesgos de seguridad de la información basados en el EGSI</a:t>
            </a:r>
            <a:endParaRPr lang="es-ES" dirty="0" smtClean="0">
              <a:solidFill>
                <a:schemeClr val="tx1"/>
              </a:solidFill>
            </a:endParaRPr>
          </a:p>
          <a:p>
            <a:r>
              <a:rPr lang="es-ES" dirty="0">
                <a:solidFill>
                  <a:schemeClr val="tx1"/>
                </a:solidFill>
              </a:rPr>
              <a:t>Fin: Cierre de incidentes de seguridad de la información</a:t>
            </a:r>
            <a:endParaRPr lang="es-EC" dirty="0">
              <a:solidFill>
                <a:schemeClr val="tx1"/>
              </a:solidFill>
            </a:endParaRPr>
          </a:p>
        </p:txBody>
      </p:sp>
      <p:pic>
        <p:nvPicPr>
          <p:cNvPr id="3074" name="Picture 2" descr="5 aspectos fundamentales para el diagnóstico de riesgos informáticos de tu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715" y="2248437"/>
            <a:ext cx="3810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96758" y="412123"/>
            <a:ext cx="9905955" cy="1733282"/>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896758" y="2145405"/>
            <a:ext cx="5516921" cy="4474335"/>
          </a:xfrm>
          <a:prstGeom prst="rect">
            <a:avLst/>
          </a:prstGeom>
        </p:spPr>
        <p:txBody>
          <a:bodyPr>
            <a:normAutofit fontScale="92500" lnSpcReduction="10000"/>
          </a:bodyPr>
          <a:lstStyle/>
          <a:p>
            <a:r>
              <a:rPr lang="es-ES" dirty="0" smtClean="0">
                <a:solidFill>
                  <a:schemeClr val="tx1"/>
                </a:solidFill>
              </a:rPr>
              <a:t>Entradas</a:t>
            </a:r>
            <a:r>
              <a:rPr lang="es-ES" dirty="0">
                <a:solidFill>
                  <a:schemeClr val="tx1"/>
                </a:solidFill>
              </a:rPr>
              <a:t>: </a:t>
            </a:r>
            <a:r>
              <a:rPr lang="es-ES" dirty="0" err="1">
                <a:solidFill>
                  <a:schemeClr val="tx1"/>
                </a:solidFill>
              </a:rPr>
              <a:t>Macroprocesos</a:t>
            </a:r>
            <a:r>
              <a:rPr lang="es-ES" dirty="0">
                <a:solidFill>
                  <a:schemeClr val="tx1"/>
                </a:solidFill>
              </a:rPr>
              <a:t> y procesos EEQ</a:t>
            </a:r>
          </a:p>
          <a:p>
            <a:r>
              <a:rPr lang="es-ES" dirty="0">
                <a:solidFill>
                  <a:schemeClr val="tx1"/>
                </a:solidFill>
              </a:rPr>
              <a:t>Proceso de </a:t>
            </a:r>
            <a:r>
              <a:rPr lang="es-ES" dirty="0" smtClean="0">
                <a:solidFill>
                  <a:schemeClr val="tx1"/>
                </a:solidFill>
              </a:rPr>
              <a:t>Tecnología </a:t>
            </a:r>
            <a:r>
              <a:rPr lang="es-ES" dirty="0">
                <a:solidFill>
                  <a:schemeClr val="tx1"/>
                </a:solidFill>
              </a:rPr>
              <a:t>de la Información y Comunicaciones</a:t>
            </a:r>
          </a:p>
          <a:p>
            <a:r>
              <a:rPr lang="es-ES" dirty="0">
                <a:solidFill>
                  <a:schemeClr val="tx1"/>
                </a:solidFill>
              </a:rPr>
              <a:t>Entidades </a:t>
            </a:r>
            <a:r>
              <a:rPr lang="es-ES" dirty="0" smtClean="0">
                <a:solidFill>
                  <a:schemeClr val="tx1"/>
                </a:solidFill>
              </a:rPr>
              <a:t>gubernamentales</a:t>
            </a:r>
          </a:p>
          <a:p>
            <a:r>
              <a:rPr lang="es-ES" dirty="0">
                <a:solidFill>
                  <a:schemeClr val="tx1"/>
                </a:solidFill>
              </a:rPr>
              <a:t>Informe de Valoración de Riesgos</a:t>
            </a:r>
          </a:p>
          <a:p>
            <a:r>
              <a:rPr lang="es-ES" dirty="0">
                <a:solidFill>
                  <a:schemeClr val="tx1"/>
                </a:solidFill>
              </a:rPr>
              <a:t>Sistema de Ticket de Incidentes y Seguridad y Control de Accesos</a:t>
            </a:r>
          </a:p>
          <a:p>
            <a:r>
              <a:rPr lang="es-ES" dirty="0">
                <a:solidFill>
                  <a:schemeClr val="tx1"/>
                </a:solidFill>
              </a:rPr>
              <a:t>Correo electrónico del ARCOTEL sobre vulnerabilidad</a:t>
            </a:r>
            <a:endParaRPr lang="es-EC" dirty="0">
              <a:solidFill>
                <a:schemeClr val="tx1"/>
              </a:solidFill>
            </a:endParaRPr>
          </a:p>
        </p:txBody>
      </p:sp>
      <p:pic>
        <p:nvPicPr>
          <p:cNvPr id="4098" name="Picture 2" descr="La gestión de riesgos informáticos, clave para la seguridad de la empresa -  Software de Gestión de Ries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5" y="2743201"/>
            <a:ext cx="4842456" cy="242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0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99789" y="437881"/>
            <a:ext cx="9905955" cy="1720403"/>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999789" y="2382592"/>
            <a:ext cx="6147986" cy="3335628"/>
          </a:xfrm>
          <a:prstGeom prst="rect">
            <a:avLst/>
          </a:prstGeom>
        </p:spPr>
        <p:txBody>
          <a:bodyPr>
            <a:normAutofit fontScale="92500" lnSpcReduction="10000"/>
          </a:bodyPr>
          <a:lstStyle/>
          <a:p>
            <a:r>
              <a:rPr lang="es-ES" dirty="0" smtClean="0">
                <a:solidFill>
                  <a:schemeClr val="tx1"/>
                </a:solidFill>
              </a:rPr>
              <a:t>Actividades del proceso:</a:t>
            </a:r>
          </a:p>
          <a:p>
            <a:r>
              <a:rPr lang="es-ES" dirty="0">
                <a:solidFill>
                  <a:schemeClr val="tx1"/>
                </a:solidFill>
              </a:rPr>
              <a:t>Identificación de Riesgos Informáticos</a:t>
            </a:r>
          </a:p>
          <a:p>
            <a:r>
              <a:rPr lang="es-ES" dirty="0">
                <a:solidFill>
                  <a:schemeClr val="tx1"/>
                </a:solidFill>
              </a:rPr>
              <a:t>Valoración de los riesgos con su plan de mitigación del riesgo</a:t>
            </a:r>
          </a:p>
          <a:p>
            <a:r>
              <a:rPr lang="es-ES" dirty="0">
                <a:solidFill>
                  <a:schemeClr val="tx1"/>
                </a:solidFill>
              </a:rPr>
              <a:t>Definición de Estrategia de SI</a:t>
            </a:r>
          </a:p>
          <a:p>
            <a:r>
              <a:rPr lang="es-ES" dirty="0">
                <a:solidFill>
                  <a:schemeClr val="tx1"/>
                </a:solidFill>
              </a:rPr>
              <a:t>Atención de Incidentes de Seguridad reportados</a:t>
            </a:r>
            <a:endParaRPr lang="es-EC" dirty="0">
              <a:solidFill>
                <a:schemeClr val="tx1"/>
              </a:solidFill>
            </a:endParaRPr>
          </a:p>
        </p:txBody>
      </p:sp>
      <p:pic>
        <p:nvPicPr>
          <p:cNvPr id="5122" name="Picture 2" descr="Riesgos de seguridad informatica en empresas - Silvania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907" y="2382592"/>
            <a:ext cx="3939010" cy="205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66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96757" y="450760"/>
            <a:ext cx="9905955" cy="1977980"/>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594061" y="2428740"/>
            <a:ext cx="6218863" cy="4095482"/>
          </a:xfrm>
          <a:prstGeom prst="rect">
            <a:avLst/>
          </a:prstGeom>
        </p:spPr>
        <p:txBody>
          <a:bodyPr>
            <a:normAutofit/>
          </a:bodyPr>
          <a:lstStyle/>
          <a:p>
            <a:r>
              <a:rPr lang="es-ES" dirty="0" smtClean="0">
                <a:solidFill>
                  <a:schemeClr val="tx1"/>
                </a:solidFill>
              </a:rPr>
              <a:t>Controles </a:t>
            </a:r>
            <a:r>
              <a:rPr lang="es-ES" dirty="0">
                <a:solidFill>
                  <a:schemeClr val="tx1"/>
                </a:solidFill>
              </a:rPr>
              <a:t>del proceso</a:t>
            </a:r>
            <a:r>
              <a:rPr lang="es-ES" dirty="0" smtClean="0">
                <a:solidFill>
                  <a:schemeClr val="tx1"/>
                </a:solidFill>
              </a:rPr>
              <a:t>:</a:t>
            </a:r>
          </a:p>
          <a:p>
            <a:r>
              <a:rPr lang="es-ES" dirty="0" smtClean="0">
                <a:solidFill>
                  <a:schemeClr val="tx1"/>
                </a:solidFill>
              </a:rPr>
              <a:t>Informe </a:t>
            </a:r>
            <a:r>
              <a:rPr lang="es-ES" dirty="0">
                <a:solidFill>
                  <a:schemeClr val="tx1"/>
                </a:solidFill>
              </a:rPr>
              <a:t>de Valoración de Riesgos</a:t>
            </a:r>
          </a:p>
          <a:p>
            <a:r>
              <a:rPr lang="es-ES" dirty="0">
                <a:solidFill>
                  <a:schemeClr val="tx1"/>
                </a:solidFill>
              </a:rPr>
              <a:t>Tratamiento de Incidentes de Seguridad Informática atendidos  </a:t>
            </a:r>
          </a:p>
          <a:p>
            <a:r>
              <a:rPr lang="es-ES" dirty="0">
                <a:solidFill>
                  <a:schemeClr val="tx1"/>
                </a:solidFill>
              </a:rPr>
              <a:t>Correo electrónico de respuesta a eventos emitidos por ARCOTEL</a:t>
            </a:r>
            <a:endParaRPr lang="es-EC" dirty="0">
              <a:solidFill>
                <a:schemeClr val="tx1"/>
              </a:solidFill>
            </a:endParaRPr>
          </a:p>
        </p:txBody>
      </p:sp>
      <p:pic>
        <p:nvPicPr>
          <p:cNvPr id="6146" name="Picture 2" descr="Diplomado en Control de riesgos informát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42" y="2871989"/>
            <a:ext cx="3863475" cy="2253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124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84213" y="437882"/>
            <a:ext cx="9905955" cy="1501462"/>
          </a:xfrm>
        </p:spPr>
        <p:txBody>
          <a:bodyPr>
            <a:normAutofit/>
          </a:bodyPr>
          <a:lstStyle/>
          <a:p>
            <a:r>
              <a:rPr lang="es-ES" sz="2800" b="1" dirty="0"/>
              <a:t>Proceso: Gestionar los </a:t>
            </a:r>
            <a:r>
              <a:rPr lang="es-ES" sz="2800" b="1" dirty="0" err="1" smtClean="0"/>
              <a:t>rieSgos</a:t>
            </a:r>
            <a:r>
              <a:rPr lang="es-ES" sz="2800" b="1" dirty="0" smtClean="0"/>
              <a:t> </a:t>
            </a:r>
            <a:r>
              <a:rPr lang="es-ES" sz="2800" b="1" dirty="0"/>
              <a:t>Informáticos</a:t>
            </a:r>
            <a:endParaRPr lang="es-EC" sz="2800" b="1" dirty="0"/>
          </a:p>
        </p:txBody>
      </p:sp>
      <p:sp>
        <p:nvSpPr>
          <p:cNvPr id="5" name="Marcador de texto 4"/>
          <p:cNvSpPr>
            <a:spLocks noGrp="1"/>
          </p:cNvSpPr>
          <p:nvPr>
            <p:ph type="body" idx="4294967295"/>
          </p:nvPr>
        </p:nvSpPr>
        <p:spPr>
          <a:xfrm>
            <a:off x="684213" y="2228045"/>
            <a:ext cx="6785533" cy="3335628"/>
          </a:xfrm>
          <a:prstGeom prst="rect">
            <a:avLst/>
          </a:prstGeom>
        </p:spPr>
        <p:txBody>
          <a:bodyPr>
            <a:normAutofit/>
          </a:bodyPr>
          <a:lstStyle/>
          <a:p>
            <a:r>
              <a:rPr lang="es-ES" dirty="0" smtClean="0">
                <a:solidFill>
                  <a:schemeClr val="tx1"/>
                </a:solidFill>
              </a:rPr>
              <a:t>Indicador </a:t>
            </a:r>
            <a:r>
              <a:rPr lang="es-ES" dirty="0">
                <a:solidFill>
                  <a:schemeClr val="tx1"/>
                </a:solidFill>
              </a:rPr>
              <a:t>del proceso</a:t>
            </a:r>
            <a:r>
              <a:rPr lang="es-ES" dirty="0" smtClean="0">
                <a:solidFill>
                  <a:schemeClr val="tx1"/>
                </a:solidFill>
              </a:rPr>
              <a:t>:</a:t>
            </a:r>
          </a:p>
          <a:p>
            <a:r>
              <a:rPr lang="es-ES" dirty="0" smtClean="0">
                <a:solidFill>
                  <a:schemeClr val="tx1"/>
                </a:solidFill>
              </a:rPr>
              <a:t>Herramienta </a:t>
            </a:r>
            <a:r>
              <a:rPr lang="es-ES" dirty="0">
                <a:solidFill>
                  <a:schemeClr val="tx1"/>
                </a:solidFill>
              </a:rPr>
              <a:t>Gobierno por </a:t>
            </a:r>
            <a:r>
              <a:rPr lang="es-ES" dirty="0" smtClean="0">
                <a:solidFill>
                  <a:schemeClr val="tx1"/>
                </a:solidFill>
              </a:rPr>
              <a:t>Resultados-GPR</a:t>
            </a:r>
          </a:p>
          <a:p>
            <a:r>
              <a:rPr lang="es-ES" dirty="0" smtClean="0">
                <a:solidFill>
                  <a:schemeClr val="tx1"/>
                </a:solidFill>
              </a:rPr>
              <a:t>Forma </a:t>
            </a:r>
            <a:r>
              <a:rPr lang="es-ES" dirty="0">
                <a:solidFill>
                  <a:schemeClr val="tx1"/>
                </a:solidFill>
              </a:rPr>
              <a:t>de cálculo: (Número de Incidencias cerradas / Número de incidencias encontradas) * 100</a:t>
            </a:r>
            <a:endParaRPr lang="es-ES" dirty="0" smtClean="0">
              <a:solidFill>
                <a:schemeClr val="tx1"/>
              </a:solidFill>
            </a:endParaRPr>
          </a:p>
        </p:txBody>
      </p:sp>
      <p:pic>
        <p:nvPicPr>
          <p:cNvPr id="7170" name="Picture 2" descr="Aseguran que el fin de la neutralidad en la web aumentaría los riesgos  informáticos - O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478" y="2369713"/>
            <a:ext cx="3489458" cy="229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41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84213" y="520521"/>
            <a:ext cx="9905955" cy="2351468"/>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684213" y="2871989"/>
            <a:ext cx="5574919" cy="1558343"/>
          </a:xfrm>
          <a:prstGeom prst="rect">
            <a:avLst/>
          </a:prstGeom>
        </p:spPr>
        <p:txBody>
          <a:bodyPr>
            <a:normAutofit fontScale="92500" lnSpcReduction="20000"/>
          </a:bodyPr>
          <a:lstStyle/>
          <a:p>
            <a:r>
              <a:rPr lang="es-ES" dirty="0">
                <a:solidFill>
                  <a:schemeClr val="tx1"/>
                </a:solidFill>
              </a:rPr>
              <a:t>Las políticas de seguridad se </a:t>
            </a:r>
            <a:r>
              <a:rPr lang="es-ES" dirty="0" smtClean="0">
                <a:solidFill>
                  <a:schemeClr val="tx1"/>
                </a:solidFill>
              </a:rPr>
              <a:t>define con el objetivo de </a:t>
            </a:r>
            <a:r>
              <a:rPr lang="es-ES" dirty="0">
                <a:solidFill>
                  <a:schemeClr val="tx1"/>
                </a:solidFill>
              </a:rPr>
              <a:t>preservar la información y los sistemas de una </a:t>
            </a:r>
            <a:r>
              <a:rPr lang="es-ES" dirty="0" smtClean="0">
                <a:solidFill>
                  <a:schemeClr val="tx1"/>
                </a:solidFill>
              </a:rPr>
              <a:t>Empresa</a:t>
            </a:r>
          </a:p>
        </p:txBody>
      </p:sp>
      <p:sp>
        <p:nvSpPr>
          <p:cNvPr id="6" name="Marcador de texto 4"/>
          <p:cNvSpPr>
            <a:spLocks noGrp="1"/>
          </p:cNvSpPr>
          <p:nvPr>
            <p:ph type="body" idx="4294967295"/>
          </p:nvPr>
        </p:nvSpPr>
        <p:spPr>
          <a:xfrm>
            <a:off x="684213" y="4855336"/>
            <a:ext cx="5574919" cy="1287886"/>
          </a:xfrm>
          <a:prstGeom prst="rect">
            <a:avLst/>
          </a:prstGeom>
        </p:spPr>
        <p:txBody>
          <a:bodyPr>
            <a:normAutofit fontScale="92500" lnSpcReduction="10000"/>
          </a:bodyPr>
          <a:lstStyle/>
          <a:p>
            <a:r>
              <a:rPr lang="es-ES" dirty="0" smtClean="0">
                <a:solidFill>
                  <a:schemeClr val="tx1"/>
                </a:solidFill>
              </a:rPr>
              <a:t>Objetivo: Garantizar la </a:t>
            </a:r>
            <a:r>
              <a:rPr lang="es-ES" dirty="0">
                <a:solidFill>
                  <a:schemeClr val="tx1"/>
                </a:solidFill>
              </a:rPr>
              <a:t>integridad, confidencialidad y disponibilidad de la información</a:t>
            </a:r>
          </a:p>
          <a:p>
            <a:endParaRPr lang="es-ES" dirty="0" smtClean="0">
              <a:solidFill>
                <a:schemeClr val="tx1"/>
              </a:solidFill>
            </a:endParaRPr>
          </a:p>
        </p:txBody>
      </p:sp>
      <p:sp>
        <p:nvSpPr>
          <p:cNvPr id="2" name="AutoShape 2" descr="QUÉ ES LA TRIADA DE SEGURIDAD Ó CIA TRIAD? Y POR QUÉ DEBERÍA INTERESAR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8198" name="Picture 6" descr="QUE-ES-LA-TRIADA-DE-SEGURIDAD-O-CIA-TRIAD-Y-POR-QUE-DEBERIA--INTERESA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649" y="3009900"/>
            <a:ext cx="5164966" cy="221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73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96758" y="622479"/>
            <a:ext cx="9905955" cy="1785870"/>
          </a:xfrm>
        </p:spPr>
        <p:txBody>
          <a:bodyPr>
            <a:normAutofit/>
          </a:bodyPr>
          <a:lstStyle/>
          <a:p>
            <a:r>
              <a:rPr lang="es-ES" sz="2800" b="1" dirty="0"/>
              <a:t>Proceso: Gestionar la implementación y Cumplimiento de las Políticas de Seguridad de la Información</a:t>
            </a:r>
            <a:endParaRPr lang="es-EC" sz="2800" b="1" dirty="0"/>
          </a:p>
        </p:txBody>
      </p:sp>
      <p:sp>
        <p:nvSpPr>
          <p:cNvPr id="5" name="Marcador de texto 4"/>
          <p:cNvSpPr>
            <a:spLocks noGrp="1"/>
          </p:cNvSpPr>
          <p:nvPr>
            <p:ph type="body" idx="4294967295"/>
          </p:nvPr>
        </p:nvSpPr>
        <p:spPr>
          <a:xfrm>
            <a:off x="658456" y="2408349"/>
            <a:ext cx="8535988" cy="2292439"/>
          </a:xfrm>
          <a:prstGeom prst="rect">
            <a:avLst/>
          </a:prstGeom>
        </p:spPr>
        <p:txBody>
          <a:bodyPr>
            <a:normAutofit/>
          </a:bodyPr>
          <a:lstStyle/>
          <a:p>
            <a:r>
              <a:rPr lang="es-ES" dirty="0">
                <a:solidFill>
                  <a:schemeClr val="tx1"/>
                </a:solidFill>
              </a:rPr>
              <a:t>Inicio: Identificar los riesgos de seguridad de la información basados en el EGSI</a:t>
            </a:r>
          </a:p>
          <a:p>
            <a:r>
              <a:rPr lang="es-ES" dirty="0">
                <a:solidFill>
                  <a:schemeClr val="tx1"/>
                </a:solidFill>
              </a:rPr>
              <a:t>Fin: Cierre de incidentes de seguridad de la información</a:t>
            </a:r>
            <a:endParaRPr lang="es-EC" dirty="0">
              <a:solidFill>
                <a:schemeClr val="tx1"/>
              </a:solidFill>
            </a:endParaRPr>
          </a:p>
        </p:txBody>
      </p:sp>
      <p:pic>
        <p:nvPicPr>
          <p:cNvPr id="9218" name="Picture 2" descr="Cómo se relaciona COBIT 5 y la seguridad de la inform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339" y="4194219"/>
            <a:ext cx="5800462" cy="234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39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555</TotalTime>
  <Words>992</Words>
  <Application>Microsoft Office PowerPoint</Application>
  <PresentationFormat>Panorámica</PresentationFormat>
  <Paragraphs>134</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Trebuchet MS</vt:lpstr>
      <vt:lpstr>Tw Cen MT</vt:lpstr>
      <vt:lpstr>Circuito</vt:lpstr>
      <vt:lpstr>Presentación de PowerPoint</vt:lpstr>
      <vt:lpstr>Proceso: Gestionar los rieSgos Informáticos</vt:lpstr>
      <vt:lpstr>Proceso: Gestionar los rieSgos Informáticos</vt:lpstr>
      <vt:lpstr>Proceso: Gestionar los rieSgos Informáticos</vt:lpstr>
      <vt:lpstr>Proceso: Gestionar los rieSgos Informáticos</vt:lpstr>
      <vt:lpstr>Proceso: Gestionar los rieSgos Informáticos</vt:lpstr>
      <vt:lpstr>Proceso: Gestionar los rieSgos Informáticos</vt:lpstr>
      <vt:lpstr>Proceso: Gestionar la implementación y Cumplimiento de las Políticas de Seguridad de la Información</vt:lpstr>
      <vt:lpstr>Proceso: Gestionar la implementación y Cumplimiento de las Políticas de Seguridad de la Información</vt:lpstr>
      <vt:lpstr>Proceso: Gestionar la implementación y Cumplimiento de las Políticas de Seguridad de la Información</vt:lpstr>
      <vt:lpstr>Proceso: Gestionar la implementación y Cumplimiento de las Políticas de Seguridad de la Información</vt:lpstr>
      <vt:lpstr>Proceso: Gestionar la implementación y Cumplimiento de las Políticas de Seguridad de la Información</vt:lpstr>
      <vt:lpstr>Proceso: Gestionar la implementación y Cumplimiento de las Políticas de Seguridad de la Información</vt:lpstr>
      <vt:lpstr>Gestionar la implementación y Cumplimiento de las Políticas de Seguridad de la Información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Gestionar los riegos Informáticos</dc:title>
  <dc:creator>Nestor Adrian Duque Centeno</dc:creator>
  <cp:lastModifiedBy>Maria Esperanza Salazar</cp:lastModifiedBy>
  <cp:revision>90</cp:revision>
  <dcterms:created xsi:type="dcterms:W3CDTF">2020-09-10T17:01:53Z</dcterms:created>
  <dcterms:modified xsi:type="dcterms:W3CDTF">2020-09-11T16:18:06Z</dcterms:modified>
</cp:coreProperties>
</file>