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67" r:id="rId1"/>
  </p:sldMasterIdLst>
  <p:notesMasterIdLst>
    <p:notesMasterId r:id="rId20"/>
  </p:notesMasterIdLst>
  <p:sldIdLst>
    <p:sldId id="3175" r:id="rId2"/>
    <p:sldId id="3152" r:id="rId3"/>
    <p:sldId id="3156" r:id="rId4"/>
    <p:sldId id="3188" r:id="rId5"/>
    <p:sldId id="3189" r:id="rId6"/>
    <p:sldId id="3190" r:id="rId7"/>
    <p:sldId id="3191" r:id="rId8"/>
    <p:sldId id="3194" r:id="rId9"/>
    <p:sldId id="3195" r:id="rId10"/>
    <p:sldId id="3196" r:id="rId11"/>
    <p:sldId id="3197" r:id="rId12"/>
    <p:sldId id="3198" r:id="rId13"/>
    <p:sldId id="3199" r:id="rId14"/>
    <p:sldId id="3160" r:id="rId15"/>
    <p:sldId id="3159" r:id="rId16"/>
    <p:sldId id="3192" r:id="rId17"/>
    <p:sldId id="3173" r:id="rId18"/>
    <p:sldId id="3187" r:id="rId19"/>
  </p:sldIdLst>
  <p:sldSz cx="24377650" cy="13716000"/>
  <p:notesSz cx="6858000" cy="9144000"/>
  <p:defaultTextStyle>
    <a:defPPr>
      <a:defRPr lang="en-US"/>
    </a:defPPr>
    <a:lvl1pPr marL="0" algn="l" defTabSz="1828434" rtl="0" eaLnBrk="1" latinLnBrk="0" hangingPunct="1">
      <a:defRPr sz="3600" kern="1200">
        <a:solidFill>
          <a:schemeClr val="tx1"/>
        </a:solidFill>
        <a:latin typeface="+mn-lt"/>
        <a:ea typeface="+mn-ea"/>
        <a:cs typeface="+mn-cs"/>
      </a:defRPr>
    </a:lvl1pPr>
    <a:lvl2pPr marL="914217" algn="l" defTabSz="1828434" rtl="0" eaLnBrk="1" latinLnBrk="0" hangingPunct="1">
      <a:defRPr sz="3600" kern="1200">
        <a:solidFill>
          <a:schemeClr val="tx1"/>
        </a:solidFill>
        <a:latin typeface="+mn-lt"/>
        <a:ea typeface="+mn-ea"/>
        <a:cs typeface="+mn-cs"/>
      </a:defRPr>
    </a:lvl2pPr>
    <a:lvl3pPr marL="1828434" algn="l" defTabSz="1828434" rtl="0" eaLnBrk="1" latinLnBrk="0" hangingPunct="1">
      <a:defRPr sz="3600" kern="1200">
        <a:solidFill>
          <a:schemeClr val="tx1"/>
        </a:solidFill>
        <a:latin typeface="+mn-lt"/>
        <a:ea typeface="+mn-ea"/>
        <a:cs typeface="+mn-cs"/>
      </a:defRPr>
    </a:lvl3pPr>
    <a:lvl4pPr marL="2742651" algn="l" defTabSz="1828434" rtl="0" eaLnBrk="1" latinLnBrk="0" hangingPunct="1">
      <a:defRPr sz="3600" kern="1200">
        <a:solidFill>
          <a:schemeClr val="tx1"/>
        </a:solidFill>
        <a:latin typeface="+mn-lt"/>
        <a:ea typeface="+mn-ea"/>
        <a:cs typeface="+mn-cs"/>
      </a:defRPr>
    </a:lvl4pPr>
    <a:lvl5pPr marL="3656868" algn="l" defTabSz="1828434" rtl="0" eaLnBrk="1" latinLnBrk="0" hangingPunct="1">
      <a:defRPr sz="3600" kern="1200">
        <a:solidFill>
          <a:schemeClr val="tx1"/>
        </a:solidFill>
        <a:latin typeface="+mn-lt"/>
        <a:ea typeface="+mn-ea"/>
        <a:cs typeface="+mn-cs"/>
      </a:defRPr>
    </a:lvl5pPr>
    <a:lvl6pPr marL="4571086" algn="l" defTabSz="1828434" rtl="0" eaLnBrk="1" latinLnBrk="0" hangingPunct="1">
      <a:defRPr sz="3600" kern="1200">
        <a:solidFill>
          <a:schemeClr val="tx1"/>
        </a:solidFill>
        <a:latin typeface="+mn-lt"/>
        <a:ea typeface="+mn-ea"/>
        <a:cs typeface="+mn-cs"/>
      </a:defRPr>
    </a:lvl6pPr>
    <a:lvl7pPr marL="5485303" algn="l" defTabSz="1828434" rtl="0" eaLnBrk="1" latinLnBrk="0" hangingPunct="1">
      <a:defRPr sz="3600" kern="1200">
        <a:solidFill>
          <a:schemeClr val="tx1"/>
        </a:solidFill>
        <a:latin typeface="+mn-lt"/>
        <a:ea typeface="+mn-ea"/>
        <a:cs typeface="+mn-cs"/>
      </a:defRPr>
    </a:lvl7pPr>
    <a:lvl8pPr marL="6399520" algn="l" defTabSz="1828434" rtl="0" eaLnBrk="1" latinLnBrk="0" hangingPunct="1">
      <a:defRPr sz="3600" kern="1200">
        <a:solidFill>
          <a:schemeClr val="tx1"/>
        </a:solidFill>
        <a:latin typeface="+mn-lt"/>
        <a:ea typeface="+mn-ea"/>
        <a:cs typeface="+mn-cs"/>
      </a:defRPr>
    </a:lvl8pPr>
    <a:lvl9pPr marL="7313737" algn="l" defTabSz="1828434" rtl="0" eaLnBrk="1" latinLnBrk="0" hangingPunct="1">
      <a:defRPr sz="3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8112" userDrawn="1">
          <p15:clr>
            <a:srgbClr val="A4A3A4"/>
          </p15:clr>
        </p15:guide>
        <p15:guide id="2" pos="14890" userDrawn="1">
          <p15:clr>
            <a:srgbClr val="A4A3A4"/>
          </p15:clr>
        </p15:guide>
        <p15:guide id="3" pos="2008" userDrawn="1">
          <p15:clr>
            <a:srgbClr val="A4A3A4"/>
          </p15:clr>
        </p15:guide>
        <p15:guide id="5" orient="horz" pos="4479" userDrawn="1">
          <p15:clr>
            <a:srgbClr val="A4A3A4"/>
          </p15:clr>
        </p15:guide>
        <p15:guide id="41" pos="8721" userDrawn="1">
          <p15:clr>
            <a:srgbClr val="A4A3A4"/>
          </p15:clr>
        </p15:guide>
        <p15:guide id="46" orient="horz" pos="606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42C35"/>
    <a:srgbClr val="D7BBBC"/>
    <a:srgbClr val="60351F"/>
    <a:srgbClr val="EFF1F9"/>
    <a:srgbClr val="B8B8B8"/>
    <a:srgbClr val="54AEC9"/>
    <a:srgbClr val="06919A"/>
    <a:srgbClr val="566A86"/>
    <a:srgbClr val="525252"/>
    <a:srgbClr val="0E80C9"/>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0A15C55-8517-42AA-B614-E9B94910E393}" styleName="Estilo medio 2 - Énfasis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650" autoAdjust="0"/>
    <p:restoredTop sz="90158" autoAdjust="0"/>
  </p:normalViewPr>
  <p:slideViewPr>
    <p:cSldViewPr snapToGrid="0" snapToObjects="1">
      <p:cViewPr>
        <p:scale>
          <a:sx n="40" d="100"/>
          <a:sy n="40" d="100"/>
        </p:scale>
        <p:origin x="662" y="86"/>
      </p:cViewPr>
      <p:guideLst>
        <p:guide orient="horz" pos="8112"/>
        <p:guide pos="14890"/>
        <p:guide pos="2008"/>
        <p:guide orient="horz" pos="4479"/>
        <p:guide pos="8721"/>
        <p:guide orient="horz" pos="6066"/>
      </p:guideLst>
    </p:cSldViewPr>
  </p:slideViewPr>
  <p:notesTextViewPr>
    <p:cViewPr>
      <p:scale>
        <a:sx n="100" d="100"/>
        <a:sy n="100" d="100"/>
      </p:scale>
      <p:origin x="0" y="0"/>
    </p:cViewPr>
  </p:notesTextViewPr>
  <p:sorterViewPr>
    <p:cViewPr>
      <p:scale>
        <a:sx n="24" d="100"/>
        <a:sy n="24" d="100"/>
      </p:scale>
      <p:origin x="0" y="0"/>
    </p:cViewPr>
  </p:sorterViewPr>
  <p:notesViewPr>
    <p:cSldViewPr snapToGrid="0" snapToObjects="1" showGuides="1">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Lato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Lato Regular" charset="0"/>
              </a:defRPr>
            </a:lvl1pPr>
          </a:lstStyle>
          <a:p>
            <a:fld id="{EFC10EE1-B198-C942-8235-326C972CBB30}" type="datetimeFigureOut">
              <a:rPr lang="en-US" smtClean="0"/>
              <a:pPr/>
              <a:t>7/31/2023</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Lato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Lato Regular" charset="0"/>
              </a:defRPr>
            </a:lvl1pPr>
          </a:lstStyle>
          <a:p>
            <a:fld id="{006BE02D-20C0-F840-AFAC-BEA99C74FDC2}" type="slidenum">
              <a:rPr lang="en-US" smtClean="0"/>
              <a:pPr/>
              <a:t>‹#›</a:t>
            </a:fld>
            <a:endParaRPr lang="en-US" dirty="0"/>
          </a:p>
        </p:txBody>
      </p:sp>
    </p:spTree>
    <p:extLst>
      <p:ext uri="{BB962C8B-B14F-4D97-AF65-F5344CB8AC3E}">
        <p14:creationId xmlns:p14="http://schemas.microsoft.com/office/powerpoint/2010/main" val="3463289142"/>
      </p:ext>
    </p:extLst>
  </p:cSld>
  <p:clrMap bg1="lt1" tx1="dk1" bg2="lt2" tx2="dk2" accent1="accent1" accent2="accent2" accent3="accent3" accent4="accent4" accent5="accent5" accent6="accent6" hlink="hlink" folHlink="folHlink"/>
  <p:notesStyle>
    <a:lvl1pPr marL="0" algn="l" defTabSz="914217" rtl="0" eaLnBrk="1" latinLnBrk="0" hangingPunct="1">
      <a:defRPr sz="2400" b="0" i="0" kern="1200">
        <a:solidFill>
          <a:schemeClr val="tx1"/>
        </a:solidFill>
        <a:latin typeface="Lato Regular" charset="0"/>
        <a:ea typeface="+mn-ea"/>
        <a:cs typeface="+mn-cs"/>
      </a:defRPr>
    </a:lvl1pPr>
    <a:lvl2pPr marL="914217" algn="l" defTabSz="914217" rtl="0" eaLnBrk="1" latinLnBrk="0" hangingPunct="1">
      <a:defRPr sz="2400" b="0" i="0" kern="1200">
        <a:solidFill>
          <a:schemeClr val="tx1"/>
        </a:solidFill>
        <a:latin typeface="Lato Regular" charset="0"/>
        <a:ea typeface="+mn-ea"/>
        <a:cs typeface="+mn-cs"/>
      </a:defRPr>
    </a:lvl2pPr>
    <a:lvl3pPr marL="1828434" algn="l" defTabSz="914217" rtl="0" eaLnBrk="1" latinLnBrk="0" hangingPunct="1">
      <a:defRPr sz="2400" b="0" i="0" kern="1200">
        <a:solidFill>
          <a:schemeClr val="tx1"/>
        </a:solidFill>
        <a:latin typeface="Lato Regular" charset="0"/>
        <a:ea typeface="+mn-ea"/>
        <a:cs typeface="+mn-cs"/>
      </a:defRPr>
    </a:lvl3pPr>
    <a:lvl4pPr marL="2742651" algn="l" defTabSz="914217" rtl="0" eaLnBrk="1" latinLnBrk="0" hangingPunct="1">
      <a:defRPr sz="2400" b="0" i="0" kern="1200">
        <a:solidFill>
          <a:schemeClr val="tx1"/>
        </a:solidFill>
        <a:latin typeface="Lato Regular" charset="0"/>
        <a:ea typeface="+mn-ea"/>
        <a:cs typeface="+mn-cs"/>
      </a:defRPr>
    </a:lvl4pPr>
    <a:lvl5pPr marL="3656868" algn="l" defTabSz="914217" rtl="0" eaLnBrk="1" latinLnBrk="0" hangingPunct="1">
      <a:defRPr sz="2400" b="0" i="0" kern="1200">
        <a:solidFill>
          <a:schemeClr val="tx1"/>
        </a:solidFill>
        <a:latin typeface="Lato Regular" charset="0"/>
        <a:ea typeface="+mn-ea"/>
        <a:cs typeface="+mn-cs"/>
      </a:defRPr>
    </a:lvl5pPr>
    <a:lvl6pPr marL="4571086" algn="l" defTabSz="914217" rtl="0" eaLnBrk="1" latinLnBrk="0" hangingPunct="1">
      <a:defRPr sz="2400" kern="1200">
        <a:solidFill>
          <a:schemeClr val="tx1"/>
        </a:solidFill>
        <a:latin typeface="+mn-lt"/>
        <a:ea typeface="+mn-ea"/>
        <a:cs typeface="+mn-cs"/>
      </a:defRPr>
    </a:lvl6pPr>
    <a:lvl7pPr marL="5485303" algn="l" defTabSz="914217" rtl="0" eaLnBrk="1" latinLnBrk="0" hangingPunct="1">
      <a:defRPr sz="2400" kern="1200">
        <a:solidFill>
          <a:schemeClr val="tx1"/>
        </a:solidFill>
        <a:latin typeface="+mn-lt"/>
        <a:ea typeface="+mn-ea"/>
        <a:cs typeface="+mn-cs"/>
      </a:defRPr>
    </a:lvl7pPr>
    <a:lvl8pPr marL="6399520" algn="l" defTabSz="914217" rtl="0" eaLnBrk="1" latinLnBrk="0" hangingPunct="1">
      <a:defRPr sz="2400" kern="1200">
        <a:solidFill>
          <a:schemeClr val="tx1"/>
        </a:solidFill>
        <a:latin typeface="+mn-lt"/>
        <a:ea typeface="+mn-ea"/>
        <a:cs typeface="+mn-cs"/>
      </a:defRPr>
    </a:lvl8pPr>
    <a:lvl9pPr marL="7313737" algn="l" defTabSz="914217" rtl="0" eaLnBrk="1" latinLnBrk="0" hangingPunct="1">
      <a:defRPr sz="2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3</a:t>
            </a:fld>
            <a:endParaRPr lang="en-US" dirty="0"/>
          </a:p>
        </p:txBody>
      </p:sp>
    </p:spTree>
    <p:extLst>
      <p:ext uri="{BB962C8B-B14F-4D97-AF65-F5344CB8AC3E}">
        <p14:creationId xmlns:p14="http://schemas.microsoft.com/office/powerpoint/2010/main" val="33933402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12</a:t>
            </a:fld>
            <a:endParaRPr lang="en-US" dirty="0"/>
          </a:p>
        </p:txBody>
      </p:sp>
    </p:spTree>
    <p:extLst>
      <p:ext uri="{BB962C8B-B14F-4D97-AF65-F5344CB8AC3E}">
        <p14:creationId xmlns:p14="http://schemas.microsoft.com/office/powerpoint/2010/main" val="2000800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13</a:t>
            </a:fld>
            <a:endParaRPr lang="en-US" dirty="0"/>
          </a:p>
        </p:txBody>
      </p:sp>
    </p:spTree>
    <p:extLst>
      <p:ext uri="{BB962C8B-B14F-4D97-AF65-F5344CB8AC3E}">
        <p14:creationId xmlns:p14="http://schemas.microsoft.com/office/powerpoint/2010/main" val="15701071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14</a:t>
            </a:fld>
            <a:endParaRPr lang="en-US" dirty="0"/>
          </a:p>
        </p:txBody>
      </p:sp>
    </p:spTree>
    <p:extLst>
      <p:ext uri="{BB962C8B-B14F-4D97-AF65-F5344CB8AC3E}">
        <p14:creationId xmlns:p14="http://schemas.microsoft.com/office/powerpoint/2010/main" val="7724460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4</a:t>
            </a:fld>
            <a:endParaRPr lang="en-US" dirty="0"/>
          </a:p>
        </p:txBody>
      </p:sp>
    </p:spTree>
    <p:extLst>
      <p:ext uri="{BB962C8B-B14F-4D97-AF65-F5344CB8AC3E}">
        <p14:creationId xmlns:p14="http://schemas.microsoft.com/office/powerpoint/2010/main" val="1744936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5</a:t>
            </a:fld>
            <a:endParaRPr lang="en-US" dirty="0"/>
          </a:p>
        </p:txBody>
      </p:sp>
    </p:spTree>
    <p:extLst>
      <p:ext uri="{BB962C8B-B14F-4D97-AF65-F5344CB8AC3E}">
        <p14:creationId xmlns:p14="http://schemas.microsoft.com/office/powerpoint/2010/main" val="1673458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6</a:t>
            </a:fld>
            <a:endParaRPr lang="en-US" dirty="0"/>
          </a:p>
        </p:txBody>
      </p:sp>
    </p:spTree>
    <p:extLst>
      <p:ext uri="{BB962C8B-B14F-4D97-AF65-F5344CB8AC3E}">
        <p14:creationId xmlns:p14="http://schemas.microsoft.com/office/powerpoint/2010/main" val="2630102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7</a:t>
            </a:fld>
            <a:endParaRPr lang="en-US" dirty="0"/>
          </a:p>
        </p:txBody>
      </p:sp>
    </p:spTree>
    <p:extLst>
      <p:ext uri="{BB962C8B-B14F-4D97-AF65-F5344CB8AC3E}">
        <p14:creationId xmlns:p14="http://schemas.microsoft.com/office/powerpoint/2010/main" val="3468370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8</a:t>
            </a:fld>
            <a:endParaRPr lang="en-US" dirty="0"/>
          </a:p>
        </p:txBody>
      </p:sp>
    </p:spTree>
    <p:extLst>
      <p:ext uri="{BB962C8B-B14F-4D97-AF65-F5344CB8AC3E}">
        <p14:creationId xmlns:p14="http://schemas.microsoft.com/office/powerpoint/2010/main" val="35180240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9</a:t>
            </a:fld>
            <a:endParaRPr lang="en-US" dirty="0"/>
          </a:p>
        </p:txBody>
      </p:sp>
    </p:spTree>
    <p:extLst>
      <p:ext uri="{BB962C8B-B14F-4D97-AF65-F5344CB8AC3E}">
        <p14:creationId xmlns:p14="http://schemas.microsoft.com/office/powerpoint/2010/main" val="2522037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10</a:t>
            </a:fld>
            <a:endParaRPr lang="en-US" dirty="0"/>
          </a:p>
        </p:txBody>
      </p:sp>
    </p:spTree>
    <p:extLst>
      <p:ext uri="{BB962C8B-B14F-4D97-AF65-F5344CB8AC3E}">
        <p14:creationId xmlns:p14="http://schemas.microsoft.com/office/powerpoint/2010/main" val="4250136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006BE02D-20C0-F840-AFAC-BEA99C74FDC2}" type="slidenum">
              <a:rPr lang="en-US" smtClean="0"/>
              <a:pPr/>
              <a:t>11</a:t>
            </a:fld>
            <a:endParaRPr lang="en-US" dirty="0"/>
          </a:p>
        </p:txBody>
      </p:sp>
    </p:spTree>
    <p:extLst>
      <p:ext uri="{BB962C8B-B14F-4D97-AF65-F5344CB8AC3E}">
        <p14:creationId xmlns:p14="http://schemas.microsoft.com/office/powerpoint/2010/main" val="2137924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374341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0" y="0"/>
            <a:ext cx="24377650" cy="13716000"/>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1">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5AD5ECFF-E6E2-7E41-861F-8123CE1AF4B9}"/>
              </a:ext>
            </a:extLst>
          </p:cNvPr>
          <p:cNvSpPr>
            <a:spLocks noGrp="1"/>
          </p:cNvSpPr>
          <p:nvPr>
            <p:ph type="pic" sz="quarter" idx="10"/>
          </p:nvPr>
        </p:nvSpPr>
        <p:spPr>
          <a:xfrm>
            <a:off x="1566863" y="1972490"/>
            <a:ext cx="9464040" cy="9679579"/>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16446753" y="2542247"/>
            <a:ext cx="4842969" cy="8584227"/>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6">
    <p:spTree>
      <p:nvGrpSpPr>
        <p:cNvPr id="1" name=""/>
        <p:cNvGrpSpPr/>
        <p:nvPr/>
      </p:nvGrpSpPr>
      <p:grpSpPr>
        <a:xfrm>
          <a:off x="0" y="0"/>
          <a:ext cx="0" cy="0"/>
          <a:chOff x="0" y="0"/>
          <a:chExt cx="0" cy="0"/>
        </a:xfrm>
      </p:grpSpPr>
      <p:sp>
        <p:nvSpPr>
          <p:cNvPr id="2" name="Picture Placeholder 4"/>
          <p:cNvSpPr>
            <a:spLocks noGrp="1"/>
          </p:cNvSpPr>
          <p:nvPr>
            <p:ph type="pic" sz="quarter" idx="10"/>
          </p:nvPr>
        </p:nvSpPr>
        <p:spPr>
          <a:xfrm>
            <a:off x="2996295" y="2473300"/>
            <a:ext cx="6601827" cy="8764707"/>
          </a:xfrm>
          <a:prstGeom prst="rect">
            <a:avLst/>
          </a:prstGeom>
          <a:solidFill>
            <a:schemeClr val="bg1">
              <a:lumMod val="95000"/>
            </a:schemeClr>
          </a:solidFill>
        </p:spPr>
        <p:txBody>
          <a:bodyPr>
            <a:normAutofit/>
          </a:bodyPr>
          <a:lstStyle>
            <a:lvl1pPr>
              <a:defRPr sz="2000"/>
            </a:lvl1pPr>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07">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D9DD6903-31DD-5348-931E-827644FF87FE}"/>
              </a:ext>
            </a:extLst>
          </p:cNvPr>
          <p:cNvSpPr>
            <a:spLocks noGrp="1"/>
          </p:cNvSpPr>
          <p:nvPr>
            <p:ph type="pic" sz="quarter" idx="14"/>
          </p:nvPr>
        </p:nvSpPr>
        <p:spPr>
          <a:xfrm>
            <a:off x="16008499" y="2354535"/>
            <a:ext cx="13938793" cy="8767369"/>
          </a:xfrm>
          <a:prstGeom prst="rect">
            <a:avLst/>
          </a:prstGeom>
          <a:solidFill>
            <a:schemeClr val="bg1">
              <a:lumMod val="95000"/>
            </a:schemeClr>
          </a:solidFill>
        </p:spPr>
        <p:txBody>
          <a:bodyPr>
            <a:normAutofit/>
          </a:bodyPr>
          <a:lstStyle>
            <a:lvl1pPr>
              <a:defRPr sz="2101"/>
            </a:lvl1pPr>
          </a:lstStyle>
          <a:p>
            <a:endParaRPr lang="en-US"/>
          </a:p>
        </p:txBody>
      </p:sp>
    </p:spTree>
    <p:extLst>
      <p:ext uri="{BB962C8B-B14F-4D97-AF65-F5344CB8AC3E}">
        <p14:creationId xmlns:p14="http://schemas.microsoft.com/office/powerpoint/2010/main" val="133802814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675964" y="730251"/>
            <a:ext cx="21025723" cy="2651126"/>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1675964" y="3651250"/>
            <a:ext cx="21025723" cy="8702676"/>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1675964" y="12712701"/>
            <a:ext cx="5484971" cy="730250"/>
          </a:xfrm>
          <a:prstGeom prst="rect">
            <a:avLst/>
          </a:prstGeom>
        </p:spPr>
        <p:txBody>
          <a:bodyPr vert="horz" lIns="91440" tIns="45720" rIns="91440" bIns="45720" rtlCol="0" anchor="ctr"/>
          <a:lstStyle>
            <a:lvl1pPr algn="l">
              <a:defRPr sz="2399">
                <a:solidFill>
                  <a:schemeClr val="tx1">
                    <a:tint val="75000"/>
                  </a:schemeClr>
                </a:solidFill>
              </a:defRPr>
            </a:lvl1pPr>
          </a:lstStyle>
          <a:p>
            <a:fld id="{A0C21A69-CE6F-2440-BAE4-5A4B3040CF2A}" type="datetimeFigureOut">
              <a:rPr lang="en-US" smtClean="0"/>
              <a:t>7/31/2023</a:t>
            </a:fld>
            <a:endParaRPr lang="en-US"/>
          </a:p>
        </p:txBody>
      </p:sp>
      <p:sp>
        <p:nvSpPr>
          <p:cNvPr id="5" name="Footer Placeholder 4"/>
          <p:cNvSpPr>
            <a:spLocks noGrp="1"/>
          </p:cNvSpPr>
          <p:nvPr>
            <p:ph type="ftr" sz="quarter" idx="3"/>
          </p:nvPr>
        </p:nvSpPr>
        <p:spPr>
          <a:xfrm>
            <a:off x="8075097" y="12712701"/>
            <a:ext cx="8227457" cy="730250"/>
          </a:xfrm>
          <a:prstGeom prst="rect">
            <a:avLst/>
          </a:prstGeom>
        </p:spPr>
        <p:txBody>
          <a:bodyPr vert="horz" lIns="91440" tIns="45720" rIns="91440" bIns="45720" rtlCol="0" anchor="ctr"/>
          <a:lstStyle>
            <a:lvl1pPr algn="ctr">
              <a:defRPr sz="2399">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7216715" y="12712701"/>
            <a:ext cx="5484971" cy="730250"/>
          </a:xfrm>
          <a:prstGeom prst="rect">
            <a:avLst/>
          </a:prstGeom>
        </p:spPr>
        <p:txBody>
          <a:bodyPr vert="horz" lIns="91440" tIns="45720" rIns="91440" bIns="45720" rtlCol="0" anchor="ctr"/>
          <a:lstStyle>
            <a:lvl1pPr algn="r">
              <a:defRPr sz="2399">
                <a:solidFill>
                  <a:schemeClr val="tx1">
                    <a:tint val="75000"/>
                  </a:schemeClr>
                </a:solidFill>
              </a:defRPr>
            </a:lvl1pPr>
          </a:lstStyle>
          <a:p>
            <a:fld id="{EBE3AD81-3AD4-9C46-856E-C08CF1183C60}" type="slidenum">
              <a:rPr lang="en-US" smtClean="0"/>
              <a:t>‹#›</a:t>
            </a:fld>
            <a:endParaRPr lang="en-US"/>
          </a:p>
        </p:txBody>
      </p:sp>
    </p:spTree>
    <p:extLst>
      <p:ext uri="{BB962C8B-B14F-4D97-AF65-F5344CB8AC3E}">
        <p14:creationId xmlns:p14="http://schemas.microsoft.com/office/powerpoint/2010/main" val="1928189300"/>
      </p:ext>
    </p:extLst>
  </p:cSld>
  <p:clrMap bg1="lt1" tx1="dk1" bg2="lt2" tx2="dk2" accent1="accent1" accent2="accent2" accent3="accent3" accent4="accent4" accent5="accent5" accent6="accent6" hlink="hlink" folHlink="folHlink"/>
  <p:sldLayoutIdLst>
    <p:sldLayoutId id="2147484074" r:id="rId1"/>
    <p:sldLayoutId id="2147484075" r:id="rId2"/>
    <p:sldLayoutId id="2147484076" r:id="rId3"/>
    <p:sldLayoutId id="2147484080" r:id="rId4"/>
    <p:sldLayoutId id="2147484081" r:id="rId5"/>
    <p:sldLayoutId id="2147484082" r:id="rId6"/>
  </p:sldLayoutIdLst>
  <p:hf hdr="0" ftr="0" dt="0"/>
  <p:txStyles>
    <p:titleStyle>
      <a:lvl1pPr algn="l" defTabSz="1828343" rtl="0" eaLnBrk="1" latinLnBrk="0" hangingPunct="1">
        <a:lnSpc>
          <a:spcPct val="90000"/>
        </a:lnSpc>
        <a:spcBef>
          <a:spcPct val="0"/>
        </a:spcBef>
        <a:buNone/>
        <a:defRPr sz="6000" b="0" i="0" kern="1200">
          <a:solidFill>
            <a:schemeClr val="tx1"/>
          </a:solidFill>
          <a:latin typeface="Lato Regular" charset="0"/>
          <a:ea typeface="Lato Regular" charset="0"/>
          <a:cs typeface="Lato Regular" charset="0"/>
        </a:defRPr>
      </a:lvl1pPr>
    </p:titleStyle>
    <p:bodyStyle>
      <a:lvl1pPr marL="0" indent="0" algn="l" defTabSz="1828343" rtl="0" eaLnBrk="1" latinLnBrk="0" hangingPunct="1">
        <a:lnSpc>
          <a:spcPct val="90000"/>
        </a:lnSpc>
        <a:spcBef>
          <a:spcPts val="2000"/>
        </a:spcBef>
        <a:buFont typeface="Arial" panose="020B0604020202020204" pitchFamily="34" charset="0"/>
        <a:buNone/>
        <a:defRPr sz="4000" b="0" i="0" kern="1200">
          <a:solidFill>
            <a:schemeClr val="tx1"/>
          </a:solidFill>
          <a:latin typeface="Lato Regular" charset="0"/>
          <a:ea typeface="Lato Regular" charset="0"/>
          <a:cs typeface="Lato Regular" charset="0"/>
        </a:defRPr>
      </a:lvl1pPr>
      <a:lvl2pPr marL="914171" indent="0" algn="l" defTabSz="1828343" rtl="0" eaLnBrk="1" latinLnBrk="0" hangingPunct="1">
        <a:lnSpc>
          <a:spcPct val="90000"/>
        </a:lnSpc>
        <a:spcBef>
          <a:spcPts val="1000"/>
        </a:spcBef>
        <a:buFont typeface="Arial" panose="020B0604020202020204" pitchFamily="34" charset="0"/>
        <a:buNone/>
        <a:defRPr sz="3200" b="0" i="0" kern="1200">
          <a:solidFill>
            <a:schemeClr val="tx1"/>
          </a:solidFill>
          <a:latin typeface="Lato Regular" charset="0"/>
          <a:ea typeface="Lato Regular" charset="0"/>
          <a:cs typeface="Lato Regular" charset="0"/>
        </a:defRPr>
      </a:lvl2pPr>
      <a:lvl3pPr marL="1828343" indent="0" algn="l" defTabSz="1828343" rtl="0" eaLnBrk="1" latinLnBrk="0" hangingPunct="1">
        <a:lnSpc>
          <a:spcPct val="90000"/>
        </a:lnSpc>
        <a:spcBef>
          <a:spcPts val="1000"/>
        </a:spcBef>
        <a:buFont typeface="Arial" panose="020B0604020202020204" pitchFamily="34" charset="0"/>
        <a:buNone/>
        <a:defRPr sz="2400" b="0" i="0" kern="1200">
          <a:solidFill>
            <a:schemeClr val="tx1"/>
          </a:solidFill>
          <a:latin typeface="Lato Regular" charset="0"/>
          <a:ea typeface="Lato Regular" charset="0"/>
          <a:cs typeface="Lato Regular" charset="0"/>
        </a:defRPr>
      </a:lvl3pPr>
      <a:lvl4pPr marL="2742514"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4pPr>
      <a:lvl5pPr marL="3656685" indent="0" algn="l" defTabSz="1828343" rtl="0" eaLnBrk="1" latinLnBrk="0" hangingPunct="1">
        <a:lnSpc>
          <a:spcPct val="90000"/>
        </a:lnSpc>
        <a:spcBef>
          <a:spcPts val="1000"/>
        </a:spcBef>
        <a:buFont typeface="Arial" panose="020B0604020202020204" pitchFamily="34" charset="0"/>
        <a:buNone/>
        <a:defRPr sz="2000" b="0" i="0" kern="1200">
          <a:solidFill>
            <a:schemeClr val="tx1"/>
          </a:solidFill>
          <a:latin typeface="Lato Regular" charset="0"/>
          <a:ea typeface="Lato Regular" charset="0"/>
          <a:cs typeface="Lato Regular" charset="0"/>
        </a:defRPr>
      </a:lvl5pPr>
      <a:lvl6pPr marL="5027943"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6pPr>
      <a:lvl7pPr marL="5942114"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7pPr>
      <a:lvl8pPr marL="6856286"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8pPr>
      <a:lvl9pPr marL="7770457" indent="-457086" algn="l" defTabSz="1828343" rtl="0" eaLnBrk="1" latinLnBrk="0" hangingPunct="1">
        <a:lnSpc>
          <a:spcPct val="90000"/>
        </a:lnSpc>
        <a:spcBef>
          <a:spcPts val="1000"/>
        </a:spcBef>
        <a:buFont typeface="Arial" panose="020B0604020202020204" pitchFamily="34" charset="0"/>
        <a:buChar char="•"/>
        <a:defRPr sz="3599" kern="1200">
          <a:solidFill>
            <a:schemeClr val="tx1"/>
          </a:solidFill>
          <a:latin typeface="+mn-lt"/>
          <a:ea typeface="+mn-ea"/>
          <a:cs typeface="+mn-cs"/>
        </a:defRPr>
      </a:lvl9pPr>
    </p:bodyStyle>
    <p:otherStyle>
      <a:defPPr>
        <a:defRPr lang="en-US"/>
      </a:defPPr>
      <a:lvl1pPr marL="0" algn="l" defTabSz="1828343" rtl="0" eaLnBrk="1" latinLnBrk="0" hangingPunct="1">
        <a:defRPr sz="3599" kern="1200">
          <a:solidFill>
            <a:schemeClr val="tx1"/>
          </a:solidFill>
          <a:latin typeface="+mn-lt"/>
          <a:ea typeface="+mn-ea"/>
          <a:cs typeface="+mn-cs"/>
        </a:defRPr>
      </a:lvl1pPr>
      <a:lvl2pPr marL="914171" algn="l" defTabSz="1828343" rtl="0" eaLnBrk="1" latinLnBrk="0" hangingPunct="1">
        <a:defRPr sz="3599" kern="1200">
          <a:solidFill>
            <a:schemeClr val="tx1"/>
          </a:solidFill>
          <a:latin typeface="+mn-lt"/>
          <a:ea typeface="+mn-ea"/>
          <a:cs typeface="+mn-cs"/>
        </a:defRPr>
      </a:lvl2pPr>
      <a:lvl3pPr marL="1828343" algn="l" defTabSz="1828343" rtl="0" eaLnBrk="1" latinLnBrk="0" hangingPunct="1">
        <a:defRPr sz="3599" kern="1200">
          <a:solidFill>
            <a:schemeClr val="tx1"/>
          </a:solidFill>
          <a:latin typeface="+mn-lt"/>
          <a:ea typeface="+mn-ea"/>
          <a:cs typeface="+mn-cs"/>
        </a:defRPr>
      </a:lvl3pPr>
      <a:lvl4pPr marL="2742514" algn="l" defTabSz="1828343" rtl="0" eaLnBrk="1" latinLnBrk="0" hangingPunct="1">
        <a:defRPr sz="3599" kern="1200">
          <a:solidFill>
            <a:schemeClr val="tx1"/>
          </a:solidFill>
          <a:latin typeface="+mn-lt"/>
          <a:ea typeface="+mn-ea"/>
          <a:cs typeface="+mn-cs"/>
        </a:defRPr>
      </a:lvl4pPr>
      <a:lvl5pPr marL="3656686" algn="l" defTabSz="1828343" rtl="0" eaLnBrk="1" latinLnBrk="0" hangingPunct="1">
        <a:defRPr sz="3599" kern="1200">
          <a:solidFill>
            <a:schemeClr val="tx1"/>
          </a:solidFill>
          <a:latin typeface="+mn-lt"/>
          <a:ea typeface="+mn-ea"/>
          <a:cs typeface="+mn-cs"/>
        </a:defRPr>
      </a:lvl5pPr>
      <a:lvl6pPr marL="4570857" algn="l" defTabSz="1828343" rtl="0" eaLnBrk="1" latinLnBrk="0" hangingPunct="1">
        <a:defRPr sz="3599" kern="1200">
          <a:solidFill>
            <a:schemeClr val="tx1"/>
          </a:solidFill>
          <a:latin typeface="+mn-lt"/>
          <a:ea typeface="+mn-ea"/>
          <a:cs typeface="+mn-cs"/>
        </a:defRPr>
      </a:lvl6pPr>
      <a:lvl7pPr marL="5485028" algn="l" defTabSz="1828343" rtl="0" eaLnBrk="1" latinLnBrk="0" hangingPunct="1">
        <a:defRPr sz="3599" kern="1200">
          <a:solidFill>
            <a:schemeClr val="tx1"/>
          </a:solidFill>
          <a:latin typeface="+mn-lt"/>
          <a:ea typeface="+mn-ea"/>
          <a:cs typeface="+mn-cs"/>
        </a:defRPr>
      </a:lvl7pPr>
      <a:lvl8pPr marL="6399200" algn="l" defTabSz="1828343" rtl="0" eaLnBrk="1" latinLnBrk="0" hangingPunct="1">
        <a:defRPr sz="3599" kern="1200">
          <a:solidFill>
            <a:schemeClr val="tx1"/>
          </a:solidFill>
          <a:latin typeface="+mn-lt"/>
          <a:ea typeface="+mn-ea"/>
          <a:cs typeface="+mn-cs"/>
        </a:defRPr>
      </a:lvl8pPr>
      <a:lvl9pPr marL="7313371" algn="l" defTabSz="1828343" rtl="0" eaLnBrk="1" latinLnBrk="0" hangingPunct="1">
        <a:defRPr sz="359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17.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4.emf"/><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 Id="rId9" Type="http://schemas.openxmlformats.org/officeDocument/2006/relationships/image" Target="../media/image23.png"/></Relationships>
</file>

<file path=ppt/slides/_rels/slide1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25.png"/><Relationship Id="rId4" Type="http://schemas.openxmlformats.org/officeDocument/2006/relationships/image" Target="../media/image24.png"/></Relationships>
</file>

<file path=ppt/slides/_rels/slide1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4.emf"/><Relationship Id="rId7"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18052"/>
            <a:ext cx="24558839" cy="14034052"/>
          </a:xfrm>
          <a:prstGeom prst="rect">
            <a:avLst/>
          </a:prstGeom>
        </p:spPr>
      </p:pic>
      <p:sp>
        <p:nvSpPr>
          <p:cNvPr id="29" name="TextBox 28">
            <a:extLst>
              <a:ext uri="{FF2B5EF4-FFF2-40B4-BE49-F238E27FC236}">
                <a16:creationId xmlns:a16="http://schemas.microsoft.com/office/drawing/2014/main" id="{B8716634-F033-AD4F-B026-F25A60B14EB0}"/>
              </a:ext>
            </a:extLst>
          </p:cNvPr>
          <p:cNvSpPr txBox="1"/>
          <p:nvPr/>
        </p:nvSpPr>
        <p:spPr>
          <a:xfrm>
            <a:off x="6038850" y="3219450"/>
            <a:ext cx="11661674" cy="5632311"/>
          </a:xfrm>
          <a:prstGeom prst="rect">
            <a:avLst/>
          </a:prstGeom>
          <a:noFill/>
          <a:ln>
            <a:noFill/>
          </a:ln>
        </p:spPr>
        <p:txBody>
          <a:bodyPr wrap="square" rtlCol="0">
            <a:spAutoFit/>
          </a:bodyPr>
          <a:lstStyle/>
          <a:p>
            <a:pPr algn="ctr"/>
            <a:r>
              <a:rPr lang="en-US" sz="12000">
                <a:solidFill>
                  <a:schemeClr val="accent3"/>
                </a:solidFill>
                <a:latin typeface="Montserrat" charset="0"/>
                <a:ea typeface="Montserrat" charset="0"/>
                <a:cs typeface="Montserrat" charset="0"/>
              </a:rPr>
              <a:t>HOTEL</a:t>
            </a:r>
          </a:p>
          <a:p>
            <a:pPr algn="ctr"/>
            <a:r>
              <a:rPr lang="en-US" sz="12000">
                <a:solidFill>
                  <a:schemeClr val="accent3"/>
                </a:solidFill>
                <a:latin typeface="Montserrat" charset="0"/>
                <a:ea typeface="Montserrat" charset="0"/>
                <a:cs typeface="Montserrat" charset="0"/>
              </a:rPr>
              <a:t>BOOKING ANALYSIS</a:t>
            </a:r>
            <a:endParaRPr lang="en-US" sz="12000" dirty="0">
              <a:solidFill>
                <a:schemeClr val="accent3"/>
              </a:solidFill>
              <a:latin typeface="Montserrat" charset="0"/>
              <a:ea typeface="Montserrat" charset="0"/>
              <a:cs typeface="Montserrat" charset="0"/>
            </a:endParaRPr>
          </a:p>
        </p:txBody>
      </p:sp>
      <p:sp>
        <p:nvSpPr>
          <p:cNvPr id="2" name="TextBox 1">
            <a:extLst>
              <a:ext uri="{FF2B5EF4-FFF2-40B4-BE49-F238E27FC236}">
                <a16:creationId xmlns:a16="http://schemas.microsoft.com/office/drawing/2014/main" id="{E088840A-2603-D3F8-EC1F-6D1E399FFA1A}"/>
              </a:ext>
            </a:extLst>
          </p:cNvPr>
          <p:cNvSpPr txBox="1"/>
          <p:nvPr/>
        </p:nvSpPr>
        <p:spPr>
          <a:xfrm>
            <a:off x="3324326" y="12419057"/>
            <a:ext cx="11811000" cy="830997"/>
          </a:xfrm>
          <a:prstGeom prst="rect">
            <a:avLst/>
          </a:prstGeom>
          <a:noFill/>
        </p:spPr>
        <p:txBody>
          <a:bodyPr wrap="square" rtlCol="0">
            <a:spAutoFit/>
          </a:bodyPr>
          <a:lstStyle/>
          <a:p>
            <a:pPr algn="r"/>
            <a:r>
              <a:rPr lang="en-IN" sz="4800" b="1"/>
              <a:t>M.Srikar – AP21110011400</a:t>
            </a:r>
          </a:p>
        </p:txBody>
      </p:sp>
      <p:pic>
        <p:nvPicPr>
          <p:cNvPr id="1026" name="Picture 2" descr="loading">
            <a:extLst>
              <a:ext uri="{FF2B5EF4-FFF2-40B4-BE49-F238E27FC236}">
                <a16:creationId xmlns:a16="http://schemas.microsoft.com/office/drawing/2014/main" id="{54B1F054-7AEA-724E-C0FB-D5DEFD2E1EAE}"/>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192476" y="-252920"/>
            <a:ext cx="2390150" cy="239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13569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1727336" y="3056583"/>
            <a:ext cx="11150464" cy="2308324"/>
          </a:xfrm>
          <a:prstGeom prst="rect">
            <a:avLst/>
          </a:prstGeom>
          <a:noFill/>
        </p:spPr>
        <p:txBody>
          <a:bodyPr wrap="square" rtlCol="0">
            <a:spAutoFit/>
          </a:bodyPr>
          <a:lstStyle/>
          <a:p>
            <a:r>
              <a:rPr lang="en-US"/>
              <a:t>Data cleaning is performed to handle missing values, duplicates, and irrelevant columns, ensuring the dataset is ready for analysis. Any inconsistencies or data quality issues are addressed during this stage.</a:t>
            </a:r>
            <a:endParaRPr lang="en-US">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1533034" y="1081484"/>
            <a:ext cx="12106766" cy="1446550"/>
          </a:xfrm>
          <a:prstGeom prst="rect">
            <a:avLst/>
          </a:prstGeom>
          <a:noFill/>
        </p:spPr>
        <p:txBody>
          <a:bodyPr wrap="square" rtlCol="0">
            <a:spAutoFit/>
          </a:bodyPr>
          <a:lstStyle/>
          <a:p>
            <a:r>
              <a:rPr lang="en-IN" sz="8800"/>
              <a:t>DATA CLEANING:</a:t>
            </a:r>
          </a:p>
        </p:txBody>
      </p:sp>
      <p:pic>
        <p:nvPicPr>
          <p:cNvPr id="5" name="Picture 4">
            <a:extLst>
              <a:ext uri="{FF2B5EF4-FFF2-40B4-BE49-F238E27FC236}">
                <a16:creationId xmlns:a16="http://schemas.microsoft.com/office/drawing/2014/main" id="{A1A1BADD-FA4B-C1CA-227B-F34D00274269}"/>
              </a:ext>
            </a:extLst>
          </p:cNvPr>
          <p:cNvPicPr>
            <a:picLocks noChangeAspect="1"/>
          </p:cNvPicPr>
          <p:nvPr/>
        </p:nvPicPr>
        <p:blipFill>
          <a:blip r:embed="rId4"/>
          <a:stretch>
            <a:fillRect/>
          </a:stretch>
        </p:blipFill>
        <p:spPr>
          <a:xfrm>
            <a:off x="9963854" y="5864645"/>
            <a:ext cx="9318059" cy="1590889"/>
          </a:xfrm>
          <a:prstGeom prst="rect">
            <a:avLst/>
          </a:prstGeom>
        </p:spPr>
      </p:pic>
      <p:pic>
        <p:nvPicPr>
          <p:cNvPr id="13" name="Picture 12">
            <a:extLst>
              <a:ext uri="{FF2B5EF4-FFF2-40B4-BE49-F238E27FC236}">
                <a16:creationId xmlns:a16="http://schemas.microsoft.com/office/drawing/2014/main" id="{BFD87366-52AF-0C28-ADBC-07A23EE99012}"/>
              </a:ext>
            </a:extLst>
          </p:cNvPr>
          <p:cNvPicPr>
            <a:picLocks noChangeAspect="1"/>
          </p:cNvPicPr>
          <p:nvPr/>
        </p:nvPicPr>
        <p:blipFill>
          <a:blip r:embed="rId5"/>
          <a:stretch>
            <a:fillRect/>
          </a:stretch>
        </p:blipFill>
        <p:spPr>
          <a:xfrm>
            <a:off x="7723914" y="10754916"/>
            <a:ext cx="11581944" cy="1879599"/>
          </a:xfrm>
          <a:prstGeom prst="rect">
            <a:avLst/>
          </a:prstGeom>
        </p:spPr>
      </p:pic>
      <p:pic>
        <p:nvPicPr>
          <p:cNvPr id="18" name="Picture 17">
            <a:extLst>
              <a:ext uri="{FF2B5EF4-FFF2-40B4-BE49-F238E27FC236}">
                <a16:creationId xmlns:a16="http://schemas.microsoft.com/office/drawing/2014/main" id="{D9B0C500-FE94-D854-92DA-4C742A112956}"/>
              </a:ext>
            </a:extLst>
          </p:cNvPr>
          <p:cNvPicPr>
            <a:picLocks noChangeAspect="1"/>
          </p:cNvPicPr>
          <p:nvPr/>
        </p:nvPicPr>
        <p:blipFill>
          <a:blip r:embed="rId6"/>
          <a:stretch>
            <a:fillRect/>
          </a:stretch>
        </p:blipFill>
        <p:spPr>
          <a:xfrm>
            <a:off x="768783" y="8351095"/>
            <a:ext cx="10614593" cy="1891162"/>
          </a:xfrm>
          <a:prstGeom prst="rect">
            <a:avLst/>
          </a:prstGeom>
        </p:spPr>
      </p:pic>
      <p:pic>
        <p:nvPicPr>
          <p:cNvPr id="21" name="Picture 20">
            <a:extLst>
              <a:ext uri="{FF2B5EF4-FFF2-40B4-BE49-F238E27FC236}">
                <a16:creationId xmlns:a16="http://schemas.microsoft.com/office/drawing/2014/main" id="{08D00D14-8A31-459A-BB3F-AB1E5AC754B0}"/>
              </a:ext>
            </a:extLst>
          </p:cNvPr>
          <p:cNvPicPr>
            <a:picLocks noChangeAspect="1"/>
          </p:cNvPicPr>
          <p:nvPr/>
        </p:nvPicPr>
        <p:blipFill>
          <a:blip r:embed="rId7"/>
          <a:stretch>
            <a:fillRect/>
          </a:stretch>
        </p:blipFill>
        <p:spPr>
          <a:xfrm>
            <a:off x="768783" y="5830748"/>
            <a:ext cx="8680017" cy="1587557"/>
          </a:xfrm>
          <a:prstGeom prst="rect">
            <a:avLst/>
          </a:prstGeom>
        </p:spPr>
      </p:pic>
    </p:spTree>
    <p:extLst>
      <p:ext uri="{BB962C8B-B14F-4D97-AF65-F5344CB8AC3E}">
        <p14:creationId xmlns:p14="http://schemas.microsoft.com/office/powerpoint/2010/main" val="649526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1727336" y="3056583"/>
            <a:ext cx="11150464" cy="2862322"/>
          </a:xfrm>
          <a:prstGeom prst="rect">
            <a:avLst/>
          </a:prstGeom>
          <a:noFill/>
        </p:spPr>
        <p:txBody>
          <a:bodyPr wrap="square" rtlCol="0">
            <a:spAutoFit/>
          </a:bodyPr>
          <a:lstStyle/>
          <a:p>
            <a:r>
              <a:rPr lang="en-US"/>
              <a:t>Groupings and filtering operations are utilized to identify patterns and correlations within the dataset. This phase aims to understand hotel visiting customer types distribution, meal variations, and other relevant characteristics</a:t>
            </a:r>
            <a:endParaRPr lang="en-US">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1533034" y="1081484"/>
            <a:ext cx="12106766" cy="1446550"/>
          </a:xfrm>
          <a:prstGeom prst="rect">
            <a:avLst/>
          </a:prstGeom>
          <a:noFill/>
        </p:spPr>
        <p:txBody>
          <a:bodyPr wrap="square" rtlCol="0">
            <a:spAutoFit/>
          </a:bodyPr>
          <a:lstStyle/>
          <a:p>
            <a:r>
              <a:rPr lang="en-IN" sz="8800"/>
              <a:t>DATA GROUPING:</a:t>
            </a:r>
          </a:p>
        </p:txBody>
      </p:sp>
      <p:pic>
        <p:nvPicPr>
          <p:cNvPr id="4" name="Picture 3">
            <a:extLst>
              <a:ext uri="{FF2B5EF4-FFF2-40B4-BE49-F238E27FC236}">
                <a16:creationId xmlns:a16="http://schemas.microsoft.com/office/drawing/2014/main" id="{D996E3A1-8CF8-EDDA-886C-F77192E71304}"/>
              </a:ext>
            </a:extLst>
          </p:cNvPr>
          <p:cNvPicPr>
            <a:picLocks noChangeAspect="1"/>
          </p:cNvPicPr>
          <p:nvPr/>
        </p:nvPicPr>
        <p:blipFill>
          <a:blip r:embed="rId4"/>
          <a:stretch>
            <a:fillRect/>
          </a:stretch>
        </p:blipFill>
        <p:spPr>
          <a:xfrm>
            <a:off x="655981" y="8038177"/>
            <a:ext cx="5367131" cy="1623509"/>
          </a:xfrm>
          <a:prstGeom prst="rect">
            <a:avLst/>
          </a:prstGeom>
        </p:spPr>
      </p:pic>
      <p:pic>
        <p:nvPicPr>
          <p:cNvPr id="7" name="Picture 6">
            <a:extLst>
              <a:ext uri="{FF2B5EF4-FFF2-40B4-BE49-F238E27FC236}">
                <a16:creationId xmlns:a16="http://schemas.microsoft.com/office/drawing/2014/main" id="{1FFB7A33-7877-1773-0DA3-ABA8717ED750}"/>
              </a:ext>
            </a:extLst>
          </p:cNvPr>
          <p:cNvPicPr>
            <a:picLocks noChangeAspect="1"/>
          </p:cNvPicPr>
          <p:nvPr/>
        </p:nvPicPr>
        <p:blipFill>
          <a:blip r:embed="rId5"/>
          <a:stretch>
            <a:fillRect/>
          </a:stretch>
        </p:blipFill>
        <p:spPr>
          <a:xfrm>
            <a:off x="655982" y="6447454"/>
            <a:ext cx="8135109" cy="1156362"/>
          </a:xfrm>
          <a:prstGeom prst="rect">
            <a:avLst/>
          </a:prstGeom>
        </p:spPr>
      </p:pic>
      <p:pic>
        <p:nvPicPr>
          <p:cNvPr id="16" name="Picture 15">
            <a:extLst>
              <a:ext uri="{FF2B5EF4-FFF2-40B4-BE49-F238E27FC236}">
                <a16:creationId xmlns:a16="http://schemas.microsoft.com/office/drawing/2014/main" id="{1A7D8238-280F-8579-FB90-F90BA5735F08}"/>
              </a:ext>
            </a:extLst>
          </p:cNvPr>
          <p:cNvPicPr>
            <a:picLocks noChangeAspect="1"/>
          </p:cNvPicPr>
          <p:nvPr/>
        </p:nvPicPr>
        <p:blipFill>
          <a:blip r:embed="rId6"/>
          <a:stretch>
            <a:fillRect/>
          </a:stretch>
        </p:blipFill>
        <p:spPr>
          <a:xfrm>
            <a:off x="9612887" y="6283255"/>
            <a:ext cx="9947322" cy="1188312"/>
          </a:xfrm>
          <a:prstGeom prst="rect">
            <a:avLst/>
          </a:prstGeom>
        </p:spPr>
      </p:pic>
      <p:pic>
        <p:nvPicPr>
          <p:cNvPr id="19" name="Picture 18">
            <a:extLst>
              <a:ext uri="{FF2B5EF4-FFF2-40B4-BE49-F238E27FC236}">
                <a16:creationId xmlns:a16="http://schemas.microsoft.com/office/drawing/2014/main" id="{7C90ECB4-CDAD-3569-E7E8-7F5516BCF6DA}"/>
              </a:ext>
            </a:extLst>
          </p:cNvPr>
          <p:cNvPicPr>
            <a:picLocks noChangeAspect="1"/>
          </p:cNvPicPr>
          <p:nvPr/>
        </p:nvPicPr>
        <p:blipFill>
          <a:blip r:embed="rId7"/>
          <a:stretch>
            <a:fillRect/>
          </a:stretch>
        </p:blipFill>
        <p:spPr>
          <a:xfrm>
            <a:off x="9612887" y="7835917"/>
            <a:ext cx="2115548" cy="911311"/>
          </a:xfrm>
          <a:prstGeom prst="rect">
            <a:avLst/>
          </a:prstGeom>
        </p:spPr>
      </p:pic>
      <p:pic>
        <p:nvPicPr>
          <p:cNvPr id="21" name="Picture 20">
            <a:extLst>
              <a:ext uri="{FF2B5EF4-FFF2-40B4-BE49-F238E27FC236}">
                <a16:creationId xmlns:a16="http://schemas.microsoft.com/office/drawing/2014/main" id="{C70C5F11-0404-91E8-528E-5CEC156FE827}"/>
              </a:ext>
            </a:extLst>
          </p:cNvPr>
          <p:cNvPicPr>
            <a:picLocks noChangeAspect="1"/>
          </p:cNvPicPr>
          <p:nvPr/>
        </p:nvPicPr>
        <p:blipFill>
          <a:blip r:embed="rId8"/>
          <a:stretch>
            <a:fillRect/>
          </a:stretch>
        </p:blipFill>
        <p:spPr>
          <a:xfrm>
            <a:off x="1414393" y="10096048"/>
            <a:ext cx="15633558" cy="1372154"/>
          </a:xfrm>
          <a:prstGeom prst="rect">
            <a:avLst/>
          </a:prstGeom>
        </p:spPr>
      </p:pic>
      <p:pic>
        <p:nvPicPr>
          <p:cNvPr id="25" name="Picture 24">
            <a:extLst>
              <a:ext uri="{FF2B5EF4-FFF2-40B4-BE49-F238E27FC236}">
                <a16:creationId xmlns:a16="http://schemas.microsoft.com/office/drawing/2014/main" id="{93440863-6D20-5798-B39F-476A853375F7}"/>
              </a:ext>
            </a:extLst>
          </p:cNvPr>
          <p:cNvPicPr>
            <a:picLocks noChangeAspect="1"/>
          </p:cNvPicPr>
          <p:nvPr/>
        </p:nvPicPr>
        <p:blipFill>
          <a:blip r:embed="rId9"/>
          <a:stretch>
            <a:fillRect/>
          </a:stretch>
        </p:blipFill>
        <p:spPr>
          <a:xfrm>
            <a:off x="4094922" y="11727475"/>
            <a:ext cx="11907077" cy="1343956"/>
          </a:xfrm>
          <a:prstGeom prst="rect">
            <a:avLst/>
          </a:prstGeom>
        </p:spPr>
      </p:pic>
    </p:spTree>
    <p:extLst>
      <p:ext uri="{BB962C8B-B14F-4D97-AF65-F5344CB8AC3E}">
        <p14:creationId xmlns:p14="http://schemas.microsoft.com/office/powerpoint/2010/main" val="3716473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1533034" y="2668289"/>
            <a:ext cx="19153686" cy="2308324"/>
          </a:xfrm>
          <a:prstGeom prst="rect">
            <a:avLst/>
          </a:prstGeom>
          <a:noFill/>
        </p:spPr>
        <p:txBody>
          <a:bodyPr wrap="square" rtlCol="0">
            <a:spAutoFit/>
          </a:bodyPr>
          <a:lstStyle/>
          <a:p>
            <a:r>
              <a:rPr lang="en-US"/>
              <a:t>To effectively communicate the analysis results, Matplotlib and Seaborn are employed to create informative and visually appealing data visualizations. Scatter plots, bar plots, box plots, and heat maps are utilized to present the relationships and distributions of the dataset attributes. These visualizations aid in interpreting the analysis outcomes and uncovering hidden trend</a:t>
            </a:r>
            <a:endParaRPr lang="en-US">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1533034" y="1081484"/>
            <a:ext cx="12106766" cy="1446550"/>
          </a:xfrm>
          <a:prstGeom prst="rect">
            <a:avLst/>
          </a:prstGeom>
          <a:noFill/>
        </p:spPr>
        <p:txBody>
          <a:bodyPr wrap="square" rtlCol="0">
            <a:spAutoFit/>
          </a:bodyPr>
          <a:lstStyle/>
          <a:p>
            <a:r>
              <a:rPr lang="en-IN" sz="8800"/>
              <a:t>DATA VISUALISATION:</a:t>
            </a:r>
          </a:p>
        </p:txBody>
      </p:sp>
      <p:pic>
        <p:nvPicPr>
          <p:cNvPr id="4" name="Picture 3">
            <a:extLst>
              <a:ext uri="{FF2B5EF4-FFF2-40B4-BE49-F238E27FC236}">
                <a16:creationId xmlns:a16="http://schemas.microsoft.com/office/drawing/2014/main" id="{C27A247E-DD7C-06FE-08AF-88604EC17A37}"/>
              </a:ext>
            </a:extLst>
          </p:cNvPr>
          <p:cNvPicPr>
            <a:picLocks noChangeAspect="1"/>
          </p:cNvPicPr>
          <p:nvPr/>
        </p:nvPicPr>
        <p:blipFill>
          <a:blip r:embed="rId4"/>
          <a:stretch>
            <a:fillRect/>
          </a:stretch>
        </p:blipFill>
        <p:spPr>
          <a:xfrm>
            <a:off x="377281" y="5666642"/>
            <a:ext cx="12690364" cy="6515963"/>
          </a:xfrm>
          <a:prstGeom prst="rect">
            <a:avLst/>
          </a:prstGeom>
        </p:spPr>
      </p:pic>
      <p:pic>
        <p:nvPicPr>
          <p:cNvPr id="7" name="Picture 6">
            <a:extLst>
              <a:ext uri="{FF2B5EF4-FFF2-40B4-BE49-F238E27FC236}">
                <a16:creationId xmlns:a16="http://schemas.microsoft.com/office/drawing/2014/main" id="{596B7B83-CD23-DD18-3A00-0D38F6CDFF03}"/>
              </a:ext>
            </a:extLst>
          </p:cNvPr>
          <p:cNvPicPr>
            <a:picLocks noChangeAspect="1"/>
          </p:cNvPicPr>
          <p:nvPr/>
        </p:nvPicPr>
        <p:blipFill>
          <a:blip r:embed="rId5"/>
          <a:stretch>
            <a:fillRect/>
          </a:stretch>
        </p:blipFill>
        <p:spPr>
          <a:xfrm>
            <a:off x="13067645" y="5916747"/>
            <a:ext cx="7068330" cy="5693802"/>
          </a:xfrm>
          <a:prstGeom prst="rect">
            <a:avLst/>
          </a:prstGeom>
        </p:spPr>
      </p:pic>
    </p:spTree>
    <p:extLst>
      <p:ext uri="{BB962C8B-B14F-4D97-AF65-F5344CB8AC3E}">
        <p14:creationId xmlns:p14="http://schemas.microsoft.com/office/powerpoint/2010/main" val="3722882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910652" y="3454703"/>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1533034" y="1081484"/>
            <a:ext cx="12106766" cy="1446550"/>
          </a:xfrm>
          <a:prstGeom prst="rect">
            <a:avLst/>
          </a:prstGeom>
          <a:noFill/>
        </p:spPr>
        <p:txBody>
          <a:bodyPr wrap="square" rtlCol="0">
            <a:spAutoFit/>
          </a:bodyPr>
          <a:lstStyle/>
          <a:p>
            <a:r>
              <a:rPr lang="en-IN" sz="8800"/>
              <a:t>DATA VISUALISATION:</a:t>
            </a:r>
          </a:p>
        </p:txBody>
      </p:sp>
      <p:pic>
        <p:nvPicPr>
          <p:cNvPr id="16" name="Picture 15">
            <a:extLst>
              <a:ext uri="{FF2B5EF4-FFF2-40B4-BE49-F238E27FC236}">
                <a16:creationId xmlns:a16="http://schemas.microsoft.com/office/drawing/2014/main" id="{D17A9481-46E3-264A-5FAE-77DEFF3138BD}"/>
              </a:ext>
            </a:extLst>
          </p:cNvPr>
          <p:cNvPicPr>
            <a:picLocks noChangeAspect="1"/>
          </p:cNvPicPr>
          <p:nvPr/>
        </p:nvPicPr>
        <p:blipFill>
          <a:blip r:embed="rId4"/>
          <a:stretch>
            <a:fillRect/>
          </a:stretch>
        </p:blipFill>
        <p:spPr>
          <a:xfrm>
            <a:off x="-20772" y="2872888"/>
            <a:ext cx="11649387" cy="9059885"/>
          </a:xfrm>
          <a:prstGeom prst="rect">
            <a:avLst/>
          </a:prstGeom>
        </p:spPr>
      </p:pic>
      <p:pic>
        <p:nvPicPr>
          <p:cNvPr id="5" name="Picture 4">
            <a:extLst>
              <a:ext uri="{FF2B5EF4-FFF2-40B4-BE49-F238E27FC236}">
                <a16:creationId xmlns:a16="http://schemas.microsoft.com/office/drawing/2014/main" id="{1939AC3D-F39B-FA5A-12F0-C120095B614D}"/>
              </a:ext>
            </a:extLst>
          </p:cNvPr>
          <p:cNvPicPr>
            <a:picLocks noChangeAspect="1"/>
          </p:cNvPicPr>
          <p:nvPr/>
        </p:nvPicPr>
        <p:blipFill>
          <a:blip r:embed="rId5"/>
          <a:stretch>
            <a:fillRect/>
          </a:stretch>
        </p:blipFill>
        <p:spPr>
          <a:xfrm>
            <a:off x="12213585" y="151926"/>
            <a:ext cx="7068329" cy="6152347"/>
          </a:xfrm>
          <a:prstGeom prst="rect">
            <a:avLst/>
          </a:prstGeom>
        </p:spPr>
      </p:pic>
      <p:pic>
        <p:nvPicPr>
          <p:cNvPr id="8" name="Picture 7">
            <a:extLst>
              <a:ext uri="{FF2B5EF4-FFF2-40B4-BE49-F238E27FC236}">
                <a16:creationId xmlns:a16="http://schemas.microsoft.com/office/drawing/2014/main" id="{EFAF0C2A-9AD0-959E-6693-5302CE87A128}"/>
              </a:ext>
            </a:extLst>
          </p:cNvPr>
          <p:cNvPicPr>
            <a:picLocks noChangeAspect="1"/>
          </p:cNvPicPr>
          <p:nvPr/>
        </p:nvPicPr>
        <p:blipFill>
          <a:blip r:embed="rId6"/>
          <a:stretch>
            <a:fillRect/>
          </a:stretch>
        </p:blipFill>
        <p:spPr>
          <a:xfrm>
            <a:off x="12159955" y="6858000"/>
            <a:ext cx="8242736" cy="5941588"/>
          </a:xfrm>
          <a:prstGeom prst="rect">
            <a:avLst/>
          </a:prstGeom>
        </p:spPr>
      </p:pic>
    </p:spTree>
    <p:extLst>
      <p:ext uri="{BB962C8B-B14F-4D97-AF65-F5344CB8AC3E}">
        <p14:creationId xmlns:p14="http://schemas.microsoft.com/office/powerpoint/2010/main" val="306047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p:cNvSpPr/>
          <p:nvPr/>
        </p:nvSpPr>
        <p:spPr>
          <a:xfrm>
            <a:off x="-28703" y="2967038"/>
            <a:ext cx="8229600" cy="107489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3"/>
              </a:solidFill>
            </a:endParaRPr>
          </a:p>
        </p:txBody>
      </p:sp>
      <p:sp>
        <p:nvSpPr>
          <p:cNvPr id="15" name="Rectángulo 14"/>
          <p:cNvSpPr/>
          <p:nvPr/>
        </p:nvSpPr>
        <p:spPr>
          <a:xfrm>
            <a:off x="8200897" y="2967038"/>
            <a:ext cx="8102728" cy="1078706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3"/>
              </a:solidFill>
            </a:endParaRPr>
          </a:p>
        </p:txBody>
      </p:sp>
      <p:sp>
        <p:nvSpPr>
          <p:cNvPr id="16" name="Rectángulo 15"/>
          <p:cNvSpPr/>
          <p:nvPr/>
        </p:nvSpPr>
        <p:spPr>
          <a:xfrm>
            <a:off x="16303625" y="2928938"/>
            <a:ext cx="8102728" cy="10787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accent3"/>
              </a:solidFill>
            </a:endParaRPr>
          </a:p>
        </p:txBody>
      </p:sp>
      <p:sp>
        <p:nvSpPr>
          <p:cNvPr id="17" name="TextBox 16">
            <a:extLst>
              <a:ext uri="{FF2B5EF4-FFF2-40B4-BE49-F238E27FC236}">
                <a16:creationId xmlns:a16="http://schemas.microsoft.com/office/drawing/2014/main" id="{F20BA30A-3588-2A4F-BD5B-A49943151565}"/>
              </a:ext>
            </a:extLst>
          </p:cNvPr>
          <p:cNvSpPr txBox="1"/>
          <p:nvPr/>
        </p:nvSpPr>
        <p:spPr>
          <a:xfrm>
            <a:off x="2371994" y="264882"/>
            <a:ext cx="20010928" cy="1461939"/>
          </a:xfrm>
          <a:prstGeom prst="rect">
            <a:avLst/>
          </a:prstGeom>
          <a:noFill/>
        </p:spPr>
        <p:txBody>
          <a:bodyPr wrap="square" rtlCol="0">
            <a:spAutoFit/>
          </a:bodyPr>
          <a:lstStyle/>
          <a:p>
            <a:pPr algn="ctr"/>
            <a:r>
              <a:rPr lang="en-US" sz="8900">
                <a:solidFill>
                  <a:schemeClr val="accent3"/>
                </a:solidFill>
                <a:latin typeface="Montserrat" charset="0"/>
                <a:ea typeface="Montserrat" charset="0"/>
                <a:cs typeface="Montserrat" charset="0"/>
              </a:rPr>
              <a:t>USES OF DATA ANALYSIS LIBRARY</a:t>
            </a:r>
            <a:endParaRPr lang="en-US" sz="8900" dirty="0">
              <a:solidFill>
                <a:schemeClr val="accent3"/>
              </a:solidFill>
              <a:latin typeface="Montserrat" charset="0"/>
              <a:ea typeface="Montserrat" charset="0"/>
              <a:cs typeface="Montserrat" charset="0"/>
            </a:endParaRPr>
          </a:p>
        </p:txBody>
      </p:sp>
      <p:grpSp>
        <p:nvGrpSpPr>
          <p:cNvPr id="2" name="Group 1">
            <a:extLst>
              <a:ext uri="{FF2B5EF4-FFF2-40B4-BE49-F238E27FC236}">
                <a16:creationId xmlns:a16="http://schemas.microsoft.com/office/drawing/2014/main" id="{1C054793-9C31-C843-9BAD-8DFB75E57461}"/>
              </a:ext>
            </a:extLst>
          </p:cNvPr>
          <p:cNvGrpSpPr/>
          <p:nvPr/>
        </p:nvGrpSpPr>
        <p:grpSpPr>
          <a:xfrm>
            <a:off x="154457" y="3237913"/>
            <a:ext cx="6955253" cy="10242050"/>
            <a:chOff x="3394758" y="4698111"/>
            <a:chExt cx="5349298" cy="10242050"/>
          </a:xfrm>
        </p:grpSpPr>
        <p:sp>
          <p:nvSpPr>
            <p:cNvPr id="12" name="Subtitle 2">
              <a:extLst>
                <a:ext uri="{FF2B5EF4-FFF2-40B4-BE49-F238E27FC236}">
                  <a16:creationId xmlns:a16="http://schemas.microsoft.com/office/drawing/2014/main" id="{9B571C1A-0BB5-D840-98F0-80A0295CD7BE}"/>
                </a:ext>
              </a:extLst>
            </p:cNvPr>
            <p:cNvSpPr txBox="1">
              <a:spLocks/>
            </p:cNvSpPr>
            <p:nvPr/>
          </p:nvSpPr>
          <p:spPr>
            <a:xfrm>
              <a:off x="3394758" y="5614391"/>
              <a:ext cx="5349298" cy="9325770"/>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285750" indent="-285750" algn="just">
                <a:lnSpc>
                  <a:spcPts val="4299"/>
                </a:lnSpc>
                <a:buFont typeface="Arial" panose="020B0604020202020204" pitchFamily="34" charset="0"/>
                <a:buChar char="•"/>
              </a:pPr>
              <a:r>
                <a:rPr lang="en-US" sz="2800" b="1">
                  <a:solidFill>
                    <a:schemeClr val="accent6"/>
                  </a:solidFill>
                  <a:latin typeface="Montserrat Light" charset="0"/>
                  <a:ea typeface="Montserrat Light" charset="0"/>
                  <a:cs typeface="Montserrat Light" charset="0"/>
                </a:rPr>
                <a:t>Data Manipulation:</a:t>
              </a:r>
              <a:r>
                <a:rPr lang="en-US" sz="2800">
                  <a:solidFill>
                    <a:schemeClr val="accent6"/>
                  </a:solidFill>
                  <a:latin typeface="Montserrat Light" charset="0"/>
                  <a:ea typeface="Montserrat Light" charset="0"/>
                  <a:cs typeface="Montserrat Light" charset="0"/>
                </a:rPr>
                <a:t>. It allows filtering, grouping, and aggregating data to derive meaningful insights.</a:t>
              </a:r>
            </a:p>
            <a:p>
              <a:pPr marL="285750" indent="-285750" algn="just">
                <a:lnSpc>
                  <a:spcPts val="4299"/>
                </a:lnSpc>
                <a:buFont typeface="Arial" panose="020B0604020202020204" pitchFamily="34" charset="0"/>
                <a:buChar char="•"/>
              </a:pPr>
              <a:endParaRPr lang="en-US">
                <a:solidFill>
                  <a:schemeClr val="accent6"/>
                </a:solidFill>
                <a:latin typeface="Montserrat Light" charset="0"/>
                <a:ea typeface="Montserrat Light" charset="0"/>
                <a:cs typeface="Montserrat Light" charset="0"/>
              </a:endParaRPr>
            </a:p>
            <a:p>
              <a:pPr marL="285750" indent="-285750" algn="just">
                <a:lnSpc>
                  <a:spcPts val="4299"/>
                </a:lnSpc>
                <a:buFont typeface="Arial" panose="020B0604020202020204" pitchFamily="34" charset="0"/>
                <a:buChar char="•"/>
              </a:pPr>
              <a:r>
                <a:rPr lang="en-US" sz="2800" b="1">
                  <a:solidFill>
                    <a:schemeClr val="accent6"/>
                  </a:solidFill>
                  <a:latin typeface="Montserrat Light" charset="0"/>
                  <a:ea typeface="Montserrat Light" charset="0"/>
                  <a:cs typeface="Montserrat Light" charset="0"/>
                </a:rPr>
                <a:t>Handling Missing Data: </a:t>
              </a:r>
              <a:r>
                <a:rPr lang="en-US" sz="2800">
                  <a:solidFill>
                    <a:schemeClr val="accent6"/>
                  </a:solidFill>
                  <a:latin typeface="Montserrat Light" charset="0"/>
                  <a:ea typeface="Montserrat Light" charset="0"/>
                  <a:cs typeface="Montserrat Light" charset="0"/>
                </a:rPr>
                <a:t>Pandas' functions handle missing data points effectively, ensuring data quality and preventing biases in the analysis.</a:t>
              </a:r>
            </a:p>
            <a:p>
              <a:pPr marL="285750" indent="-285750" algn="just">
                <a:lnSpc>
                  <a:spcPts val="4299"/>
                </a:lnSpc>
                <a:buFont typeface="Arial" panose="020B0604020202020204" pitchFamily="34" charset="0"/>
                <a:buChar char="•"/>
              </a:pPr>
              <a:endParaRPr lang="en-US" sz="2800">
                <a:solidFill>
                  <a:schemeClr val="accent6"/>
                </a:solidFill>
                <a:latin typeface="Montserrat Light" charset="0"/>
                <a:ea typeface="Montserrat Light" charset="0"/>
                <a:cs typeface="Montserrat Light" charset="0"/>
              </a:endParaRPr>
            </a:p>
            <a:p>
              <a:pPr marL="285750" indent="-285750" algn="just">
                <a:lnSpc>
                  <a:spcPts val="4299"/>
                </a:lnSpc>
                <a:buFont typeface="Arial" panose="020B0604020202020204" pitchFamily="34" charset="0"/>
                <a:buChar char="•"/>
              </a:pPr>
              <a:r>
                <a:rPr lang="en-US" sz="2800" b="1">
                  <a:solidFill>
                    <a:schemeClr val="accent6"/>
                  </a:solidFill>
                  <a:latin typeface="Montserrat Light" charset="0"/>
                  <a:ea typeface="Montserrat Light" charset="0"/>
                  <a:cs typeface="Montserrat Light" charset="0"/>
                </a:rPr>
                <a:t>Joining and Merging</a:t>
              </a:r>
              <a:r>
                <a:rPr lang="en-US" sz="2800">
                  <a:solidFill>
                    <a:schemeClr val="accent6"/>
                  </a:solidFill>
                  <a:latin typeface="Montserrat Light" charset="0"/>
                  <a:ea typeface="Montserrat Light" charset="0"/>
                  <a:cs typeface="Montserrat Light" charset="0"/>
                </a:rPr>
                <a:t>: Pandas is used to combine datasets when additional information, such as customer reviews or hotel amenities, is available separately.</a:t>
              </a:r>
              <a:endParaRPr lang="en-US" sz="2800" dirty="0">
                <a:solidFill>
                  <a:schemeClr val="accent6"/>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5EE9B94C-747D-6F46-94A8-4C9BD4B8F3EE}"/>
                </a:ext>
              </a:extLst>
            </p:cNvPr>
            <p:cNvSpPr/>
            <p:nvPr/>
          </p:nvSpPr>
          <p:spPr>
            <a:xfrm>
              <a:off x="3451908" y="4698111"/>
              <a:ext cx="5234999" cy="646331"/>
            </a:xfrm>
            <a:prstGeom prst="rect">
              <a:avLst/>
            </a:prstGeom>
          </p:spPr>
          <p:txBody>
            <a:bodyPr wrap="square">
              <a:spAutoFit/>
            </a:bodyPr>
            <a:lstStyle/>
            <a:p>
              <a:pPr algn="just"/>
              <a:r>
                <a:rPr lang="en-US">
                  <a:solidFill>
                    <a:schemeClr val="accent6"/>
                  </a:solidFill>
                  <a:latin typeface="Montserrat Light" charset="0"/>
                  <a:ea typeface="Montserrat Light" charset="0"/>
                  <a:cs typeface="Montserrat Light" charset="0"/>
                </a:rPr>
                <a:t>PANDAS</a:t>
              </a:r>
              <a:endParaRPr lang="en-US" dirty="0">
                <a:solidFill>
                  <a:schemeClr val="accent6"/>
                </a:solidFill>
                <a:latin typeface="Montserrat Light" charset="0"/>
                <a:ea typeface="Montserrat Light" charset="0"/>
                <a:cs typeface="Montserrat Light" charset="0"/>
              </a:endParaRPr>
            </a:p>
          </p:txBody>
        </p:sp>
      </p:grpSp>
      <p:grpSp>
        <p:nvGrpSpPr>
          <p:cNvPr id="26" name="Group 1">
            <a:extLst>
              <a:ext uri="{FF2B5EF4-FFF2-40B4-BE49-F238E27FC236}">
                <a16:creationId xmlns:a16="http://schemas.microsoft.com/office/drawing/2014/main" id="{1C054793-9C31-C843-9BAD-8DFB75E57461}"/>
              </a:ext>
            </a:extLst>
          </p:cNvPr>
          <p:cNvGrpSpPr/>
          <p:nvPr/>
        </p:nvGrpSpPr>
        <p:grpSpPr>
          <a:xfrm>
            <a:off x="8384057" y="3199226"/>
            <a:ext cx="6955253" cy="9104005"/>
            <a:chOff x="3398523" y="4698111"/>
            <a:chExt cx="5349298" cy="9104005"/>
          </a:xfrm>
        </p:grpSpPr>
        <p:sp>
          <p:nvSpPr>
            <p:cNvPr id="27" name="Subtitle 2">
              <a:extLst>
                <a:ext uri="{FF2B5EF4-FFF2-40B4-BE49-F238E27FC236}">
                  <a16:creationId xmlns:a16="http://schemas.microsoft.com/office/drawing/2014/main" id="{9B571C1A-0BB5-D840-98F0-80A0295CD7BE}"/>
                </a:ext>
              </a:extLst>
            </p:cNvPr>
            <p:cNvSpPr txBox="1">
              <a:spLocks/>
            </p:cNvSpPr>
            <p:nvPr/>
          </p:nvSpPr>
          <p:spPr>
            <a:xfrm>
              <a:off x="3398523" y="5653078"/>
              <a:ext cx="5349298" cy="8149038"/>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299"/>
                </a:lnSpc>
                <a:buFont typeface="Arial" panose="020B0604020202020204" pitchFamily="34" charset="0"/>
                <a:buChar char="•"/>
              </a:pPr>
              <a:r>
                <a:rPr lang="en-US" sz="2800" b="1">
                  <a:solidFill>
                    <a:schemeClr val="bg1"/>
                  </a:solidFill>
                  <a:latin typeface="Montserrat Light" charset="0"/>
                  <a:ea typeface="Montserrat Light" charset="0"/>
                  <a:cs typeface="Montserrat Light" charset="0"/>
                </a:rPr>
                <a:t>Data Visualization</a:t>
              </a:r>
              <a:r>
                <a:rPr lang="en-US" sz="2800">
                  <a:solidFill>
                    <a:schemeClr val="bg1"/>
                  </a:solidFill>
                  <a:latin typeface="Montserrat Light" charset="0"/>
                  <a:ea typeface="Montserrat Light" charset="0"/>
                  <a:cs typeface="Montserrat Light" charset="0"/>
                </a:rPr>
                <a:t>: Matplotlib allows the creation of various visualizations like line plots, bar charts, and scatter plots to depict booking trends, revenue fluctuations, and customer distribution.</a:t>
              </a:r>
            </a:p>
            <a:p>
              <a:pPr algn="just">
                <a:lnSpc>
                  <a:spcPts val="4299"/>
                </a:lnSpc>
              </a:pPr>
              <a:endParaRPr lang="en-US" sz="2800">
                <a:solidFill>
                  <a:schemeClr val="bg1"/>
                </a:solidFill>
                <a:latin typeface="Montserrat Light" charset="0"/>
                <a:ea typeface="Montserrat Light" charset="0"/>
                <a:cs typeface="Montserrat Light" charset="0"/>
              </a:endParaRPr>
            </a:p>
            <a:p>
              <a:pPr algn="just">
                <a:lnSpc>
                  <a:spcPts val="4299"/>
                </a:lnSpc>
              </a:pPr>
              <a:endParaRPr lang="en-US" sz="2800">
                <a:solidFill>
                  <a:schemeClr val="bg1"/>
                </a:solidFill>
                <a:latin typeface="Montserrat Light" charset="0"/>
                <a:ea typeface="Montserrat Light" charset="0"/>
                <a:cs typeface="Montserrat Light" charset="0"/>
              </a:endParaRPr>
            </a:p>
            <a:p>
              <a:pPr marL="342900" indent="-342900" algn="just">
                <a:lnSpc>
                  <a:spcPts val="4299"/>
                </a:lnSpc>
                <a:buFont typeface="Arial" panose="020B0604020202020204" pitchFamily="34" charset="0"/>
                <a:buChar char="•"/>
              </a:pPr>
              <a:r>
                <a:rPr lang="en-US" sz="2800" b="1">
                  <a:solidFill>
                    <a:schemeClr val="bg1"/>
                  </a:solidFill>
                  <a:latin typeface="Montserrat Light" charset="0"/>
                  <a:ea typeface="Montserrat Light" charset="0"/>
                  <a:cs typeface="Montserrat Light" charset="0"/>
                </a:rPr>
                <a:t>Time Series Analysis</a:t>
              </a:r>
              <a:r>
                <a:rPr lang="en-US" sz="2800">
                  <a:solidFill>
                    <a:schemeClr val="bg1"/>
                  </a:solidFill>
                  <a:latin typeface="Montserrat Light" charset="0"/>
                  <a:ea typeface="Montserrat Light" charset="0"/>
                  <a:cs typeface="Montserrat Light" charset="0"/>
                </a:rPr>
                <a:t>: With Matplotlib, time series plots can illustrate booking patterns over specific time intervals, highlighting seasonal variations and trends.</a:t>
              </a:r>
              <a:endParaRPr lang="en-US" sz="2800" dirty="0">
                <a:solidFill>
                  <a:schemeClr val="bg1"/>
                </a:solidFill>
                <a:latin typeface="Montserrat Light" charset="0"/>
                <a:ea typeface="Montserrat Light" charset="0"/>
                <a:cs typeface="Montserrat Light" charset="0"/>
              </a:endParaRPr>
            </a:p>
          </p:txBody>
        </p:sp>
        <p:sp>
          <p:nvSpPr>
            <p:cNvPr id="29" name="Rectangle 18">
              <a:extLst>
                <a:ext uri="{FF2B5EF4-FFF2-40B4-BE49-F238E27FC236}">
                  <a16:creationId xmlns:a16="http://schemas.microsoft.com/office/drawing/2014/main" id="{5EE9B94C-747D-6F46-94A8-4C9BD4B8F3EE}"/>
                </a:ext>
              </a:extLst>
            </p:cNvPr>
            <p:cNvSpPr/>
            <p:nvPr/>
          </p:nvSpPr>
          <p:spPr>
            <a:xfrm>
              <a:off x="3451908" y="4698111"/>
              <a:ext cx="5234999" cy="646331"/>
            </a:xfrm>
            <a:prstGeom prst="rect">
              <a:avLst/>
            </a:prstGeom>
          </p:spPr>
          <p:txBody>
            <a:bodyPr wrap="square">
              <a:spAutoFit/>
            </a:bodyPr>
            <a:lstStyle/>
            <a:p>
              <a:pPr algn="just"/>
              <a:r>
                <a:rPr lang="en-US">
                  <a:solidFill>
                    <a:schemeClr val="bg1"/>
                  </a:solidFill>
                  <a:latin typeface="Montserrat Light" charset="0"/>
                  <a:ea typeface="Montserrat Light" charset="0"/>
                  <a:cs typeface="Montserrat Light" charset="0"/>
                </a:rPr>
                <a:t>MATPLOTLIB</a:t>
              </a:r>
              <a:endParaRPr lang="en-US" dirty="0">
                <a:solidFill>
                  <a:schemeClr val="bg1"/>
                </a:solidFill>
                <a:latin typeface="Montserrat Light" charset="0"/>
                <a:ea typeface="Montserrat Light" charset="0"/>
                <a:cs typeface="Montserrat Light" charset="0"/>
              </a:endParaRPr>
            </a:p>
          </p:txBody>
        </p:sp>
      </p:grpSp>
      <p:grpSp>
        <p:nvGrpSpPr>
          <p:cNvPr id="30" name="Group 1">
            <a:extLst>
              <a:ext uri="{FF2B5EF4-FFF2-40B4-BE49-F238E27FC236}">
                <a16:creationId xmlns:a16="http://schemas.microsoft.com/office/drawing/2014/main" id="{1C054793-9C31-C843-9BAD-8DFB75E57461}"/>
              </a:ext>
            </a:extLst>
          </p:cNvPr>
          <p:cNvGrpSpPr/>
          <p:nvPr/>
        </p:nvGrpSpPr>
        <p:grpSpPr>
          <a:xfrm>
            <a:off x="16683070" y="3237913"/>
            <a:ext cx="7149546" cy="9040165"/>
            <a:chOff x="3451908" y="4698111"/>
            <a:chExt cx="5498729" cy="9040165"/>
          </a:xfrm>
        </p:grpSpPr>
        <p:sp>
          <p:nvSpPr>
            <p:cNvPr id="31" name="Subtitle 2">
              <a:extLst>
                <a:ext uri="{FF2B5EF4-FFF2-40B4-BE49-F238E27FC236}">
                  <a16:creationId xmlns:a16="http://schemas.microsoft.com/office/drawing/2014/main" id="{9B571C1A-0BB5-D840-98F0-80A0295CD7BE}"/>
                </a:ext>
              </a:extLst>
            </p:cNvPr>
            <p:cNvSpPr txBox="1">
              <a:spLocks/>
            </p:cNvSpPr>
            <p:nvPr/>
          </p:nvSpPr>
          <p:spPr>
            <a:xfrm>
              <a:off x="3601339" y="5614052"/>
              <a:ext cx="5349298" cy="8124224"/>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342900" indent="-342900" algn="just">
                <a:lnSpc>
                  <a:spcPts val="4299"/>
                </a:lnSpc>
                <a:buFont typeface="Arial" panose="020B0604020202020204" pitchFamily="34" charset="0"/>
                <a:buChar char="•"/>
              </a:pPr>
              <a:r>
                <a:rPr lang="en-US" sz="2600" b="1">
                  <a:solidFill>
                    <a:schemeClr val="accent6"/>
                  </a:solidFill>
                  <a:latin typeface="Montserrat Light" charset="0"/>
                  <a:ea typeface="Montserrat Light" charset="0"/>
                  <a:cs typeface="Montserrat Light" charset="0"/>
                </a:rPr>
                <a:t>Enhanced Data Visualization: </a:t>
              </a:r>
              <a:r>
                <a:rPr lang="en-US" sz="2600">
                  <a:solidFill>
                    <a:schemeClr val="accent6"/>
                  </a:solidFill>
                  <a:latin typeface="Montserrat Light" charset="0"/>
                  <a:ea typeface="Montserrat Light" charset="0"/>
                  <a:cs typeface="Montserrat Light" charset="0"/>
                </a:rPr>
                <a:t>Seaborn is built on top of Matplotlib and offers more aesthetically pleasing and informative visualizations. It simplifies the creation of complex plots like heatmaps, pair plots, and violin plots.</a:t>
              </a:r>
            </a:p>
            <a:p>
              <a:pPr marL="342900" indent="-342900" algn="just">
                <a:lnSpc>
                  <a:spcPts val="4299"/>
                </a:lnSpc>
                <a:buFont typeface="Arial" panose="020B0604020202020204" pitchFamily="34" charset="0"/>
                <a:buChar char="•"/>
              </a:pPr>
              <a:endParaRPr lang="en-US" sz="2600">
                <a:solidFill>
                  <a:schemeClr val="accent6"/>
                </a:solidFill>
                <a:latin typeface="Montserrat Light" charset="0"/>
                <a:ea typeface="Montserrat Light" charset="0"/>
                <a:cs typeface="Montserrat Light" charset="0"/>
              </a:endParaRPr>
            </a:p>
            <a:p>
              <a:pPr algn="just">
                <a:lnSpc>
                  <a:spcPts val="4299"/>
                </a:lnSpc>
              </a:pPr>
              <a:endParaRPr lang="en-US" sz="2600">
                <a:solidFill>
                  <a:schemeClr val="accent6"/>
                </a:solidFill>
                <a:latin typeface="Montserrat Light" charset="0"/>
                <a:ea typeface="Montserrat Light" charset="0"/>
                <a:cs typeface="Montserrat Light" charset="0"/>
              </a:endParaRPr>
            </a:p>
            <a:p>
              <a:pPr marL="342900" indent="-342900" algn="just">
                <a:lnSpc>
                  <a:spcPts val="4299"/>
                </a:lnSpc>
                <a:buFont typeface="Arial" panose="020B0604020202020204" pitchFamily="34" charset="0"/>
                <a:buChar char="•"/>
              </a:pPr>
              <a:r>
                <a:rPr lang="en-US" sz="2600" b="1">
                  <a:solidFill>
                    <a:schemeClr val="accent6"/>
                  </a:solidFill>
                  <a:latin typeface="Montserrat Light" charset="0"/>
                  <a:ea typeface="Montserrat Light" charset="0"/>
                  <a:cs typeface="Montserrat Light" charset="0"/>
                </a:rPr>
                <a:t>Categorical Data Visualization</a:t>
              </a:r>
              <a:r>
                <a:rPr lang="en-US" sz="2600">
                  <a:solidFill>
                    <a:schemeClr val="accent6"/>
                  </a:solidFill>
                  <a:latin typeface="Montserrat Light" charset="0"/>
                  <a:ea typeface="Montserrat Light" charset="0"/>
                  <a:cs typeface="Montserrat Light" charset="0"/>
                </a:rPr>
                <a:t>: It excels at visualizing categorical data, such as room types or customer nationalities, using bar plots or box plots, which aids in understanding preferences and trends.</a:t>
              </a:r>
              <a:endParaRPr lang="en-US" sz="2600" dirty="0">
                <a:solidFill>
                  <a:schemeClr val="accent6"/>
                </a:solidFill>
                <a:latin typeface="Montserrat Light" charset="0"/>
                <a:ea typeface="Montserrat Light" charset="0"/>
                <a:cs typeface="Montserrat Light" charset="0"/>
              </a:endParaRPr>
            </a:p>
          </p:txBody>
        </p:sp>
        <p:sp>
          <p:nvSpPr>
            <p:cNvPr id="32" name="Rectangle 18">
              <a:extLst>
                <a:ext uri="{FF2B5EF4-FFF2-40B4-BE49-F238E27FC236}">
                  <a16:creationId xmlns:a16="http://schemas.microsoft.com/office/drawing/2014/main" id="{5EE9B94C-747D-6F46-94A8-4C9BD4B8F3EE}"/>
                </a:ext>
              </a:extLst>
            </p:cNvPr>
            <p:cNvSpPr/>
            <p:nvPr/>
          </p:nvSpPr>
          <p:spPr>
            <a:xfrm>
              <a:off x="3451908" y="4698111"/>
              <a:ext cx="5234999" cy="646331"/>
            </a:xfrm>
            <a:prstGeom prst="rect">
              <a:avLst/>
            </a:prstGeom>
          </p:spPr>
          <p:txBody>
            <a:bodyPr wrap="square">
              <a:spAutoFit/>
            </a:bodyPr>
            <a:lstStyle/>
            <a:p>
              <a:pPr algn="just"/>
              <a:r>
                <a:rPr lang="en-US">
                  <a:solidFill>
                    <a:schemeClr val="accent6"/>
                  </a:solidFill>
                  <a:latin typeface="Montserrat Light" charset="0"/>
                  <a:ea typeface="Montserrat Light" charset="0"/>
                  <a:cs typeface="Montserrat Light" charset="0"/>
                </a:rPr>
                <a:t>SEABORN </a:t>
              </a:r>
              <a:endParaRPr lang="en-US" dirty="0">
                <a:solidFill>
                  <a:schemeClr val="accent6"/>
                </a:solidFill>
                <a:latin typeface="Montserrat Light" charset="0"/>
                <a:ea typeface="Montserrat Light" charset="0"/>
                <a:cs typeface="Montserrat Light" charset="0"/>
              </a:endParaRPr>
            </a:p>
          </p:txBody>
        </p:sp>
      </p:grpSp>
    </p:spTree>
    <p:extLst>
      <p:ext uri="{BB962C8B-B14F-4D97-AF65-F5344CB8AC3E}">
        <p14:creationId xmlns:p14="http://schemas.microsoft.com/office/powerpoint/2010/main" val="7348335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3612163"/>
            <a:ext cx="24377650" cy="389613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ángulo 10"/>
          <p:cNvSpPr/>
          <p:nvPr/>
        </p:nvSpPr>
        <p:spPr>
          <a:xfrm>
            <a:off x="0" y="8567530"/>
            <a:ext cx="24377650" cy="3896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TextBox 16">
            <a:extLst>
              <a:ext uri="{FF2B5EF4-FFF2-40B4-BE49-F238E27FC236}">
                <a16:creationId xmlns:a16="http://schemas.microsoft.com/office/drawing/2014/main" id="{F20BA30A-3588-2A4F-BD5B-A49943151565}"/>
              </a:ext>
            </a:extLst>
          </p:cNvPr>
          <p:cNvSpPr txBox="1"/>
          <p:nvPr/>
        </p:nvSpPr>
        <p:spPr>
          <a:xfrm>
            <a:off x="1134170" y="950566"/>
            <a:ext cx="22109310" cy="1969770"/>
          </a:xfrm>
          <a:prstGeom prst="rect">
            <a:avLst/>
          </a:prstGeom>
          <a:noFill/>
        </p:spPr>
        <p:txBody>
          <a:bodyPr wrap="square" rtlCol="0">
            <a:spAutoFit/>
          </a:bodyPr>
          <a:lstStyle/>
          <a:p>
            <a:r>
              <a:rPr lang="en-US" sz="12200">
                <a:solidFill>
                  <a:schemeClr val="accent3"/>
                </a:solidFill>
                <a:latin typeface="Montserrat" charset="0"/>
                <a:ea typeface="Montserrat" charset="0"/>
                <a:cs typeface="Montserrat" charset="0"/>
              </a:rPr>
              <a:t>ADVANTAGES</a:t>
            </a:r>
            <a:endParaRPr lang="en-US" sz="12200" dirty="0">
              <a:solidFill>
                <a:schemeClr val="accent3"/>
              </a:solidFill>
              <a:latin typeface="Montserrat" charset="0"/>
              <a:ea typeface="Montserrat" charset="0"/>
              <a:cs typeface="Montserrat" charset="0"/>
            </a:endParaRPr>
          </a:p>
        </p:txBody>
      </p:sp>
      <p:grpSp>
        <p:nvGrpSpPr>
          <p:cNvPr id="3" name="Group 2">
            <a:extLst>
              <a:ext uri="{FF2B5EF4-FFF2-40B4-BE49-F238E27FC236}">
                <a16:creationId xmlns:a16="http://schemas.microsoft.com/office/drawing/2014/main" id="{FA6B9D63-A5E4-E14B-B00F-8C693241D71D}"/>
              </a:ext>
            </a:extLst>
          </p:cNvPr>
          <p:cNvGrpSpPr/>
          <p:nvPr/>
        </p:nvGrpSpPr>
        <p:grpSpPr>
          <a:xfrm>
            <a:off x="1134170" y="4055310"/>
            <a:ext cx="19609040" cy="5724793"/>
            <a:chOff x="2930662" y="5343485"/>
            <a:chExt cx="16467681" cy="5724793"/>
          </a:xfrm>
        </p:grpSpPr>
        <p:sp>
          <p:nvSpPr>
            <p:cNvPr id="12" name="Subtitle 2">
              <a:extLst>
                <a:ext uri="{FF2B5EF4-FFF2-40B4-BE49-F238E27FC236}">
                  <a16:creationId xmlns:a16="http://schemas.microsoft.com/office/drawing/2014/main" id="{9B571C1A-0BB5-D840-98F0-80A0295CD7BE}"/>
                </a:ext>
              </a:extLst>
            </p:cNvPr>
            <p:cNvSpPr txBox="1">
              <a:spLocks/>
            </p:cNvSpPr>
            <p:nvPr/>
          </p:nvSpPr>
          <p:spPr>
            <a:xfrm>
              <a:off x="2930662" y="5666651"/>
              <a:ext cx="16467681" cy="2462353"/>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299"/>
                </a:lnSpc>
              </a:pPr>
              <a:endParaRPr lang="en-US" sz="2800">
                <a:solidFill>
                  <a:schemeClr val="accent6"/>
                </a:solidFill>
                <a:latin typeface="Montserrat Light" charset="0"/>
                <a:ea typeface="Montserrat Light" charset="0"/>
                <a:cs typeface="Montserrat Light" charset="0"/>
              </a:endParaRPr>
            </a:p>
            <a:p>
              <a:pPr algn="just">
                <a:lnSpc>
                  <a:spcPts val="4299"/>
                </a:lnSpc>
              </a:pPr>
              <a:r>
                <a:rPr lang="en-US" sz="2800">
                  <a:solidFill>
                    <a:schemeClr val="accent6"/>
                  </a:solidFill>
                  <a:latin typeface="Montserrat Light" charset="0"/>
                  <a:ea typeface="Montserrat Light" charset="0"/>
                  <a:cs typeface="Montserrat Light" charset="0"/>
                </a:rPr>
                <a:t>Python, as a programming language, is highly versatile and flexible, allowing easy integration with various data sources and formats. This enables hoteliers to analyze data from different booking platforms and internal databases seamlessly.</a:t>
              </a:r>
              <a:endParaRPr lang="en-US" sz="2800" dirty="0">
                <a:solidFill>
                  <a:schemeClr val="accent6"/>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5EE9B94C-747D-6F46-94A8-4C9BD4B8F3EE}"/>
                </a:ext>
              </a:extLst>
            </p:cNvPr>
            <p:cNvSpPr/>
            <p:nvPr/>
          </p:nvSpPr>
          <p:spPr>
            <a:xfrm>
              <a:off x="3044961" y="5343485"/>
              <a:ext cx="15479981" cy="646331"/>
            </a:xfrm>
            <a:prstGeom prst="rect">
              <a:avLst/>
            </a:prstGeom>
          </p:spPr>
          <p:txBody>
            <a:bodyPr wrap="square">
              <a:spAutoFit/>
            </a:bodyPr>
            <a:lstStyle/>
            <a:p>
              <a:pPr algn="just"/>
              <a:r>
                <a:rPr lang="en-US" b="1">
                  <a:solidFill>
                    <a:schemeClr val="accent6"/>
                  </a:solidFill>
                  <a:latin typeface="Montserrat Light" charset="0"/>
                  <a:ea typeface="Montserrat Light" charset="0"/>
                  <a:cs typeface="Montserrat Light" charset="0"/>
                </a:rPr>
                <a:t>Versatility and Flexibility:</a:t>
              </a:r>
              <a:endParaRPr lang="en-US" b="1" dirty="0">
                <a:solidFill>
                  <a:schemeClr val="accent6"/>
                </a:solidFill>
                <a:latin typeface="Montserrat Light" charset="0"/>
                <a:ea typeface="Montserrat Light" charset="0"/>
                <a:cs typeface="Montserrat Light" charset="0"/>
              </a:endParaRPr>
            </a:p>
          </p:txBody>
        </p:sp>
        <p:sp>
          <p:nvSpPr>
            <p:cNvPr id="23" name="Rectangle 22">
              <a:extLst>
                <a:ext uri="{FF2B5EF4-FFF2-40B4-BE49-F238E27FC236}">
                  <a16:creationId xmlns:a16="http://schemas.microsoft.com/office/drawing/2014/main" id="{AB43312E-8E2A-4945-8314-45E53AAC5099}"/>
                </a:ext>
              </a:extLst>
            </p:cNvPr>
            <p:cNvSpPr/>
            <p:nvPr/>
          </p:nvSpPr>
          <p:spPr>
            <a:xfrm>
              <a:off x="3044961" y="10421947"/>
              <a:ext cx="15479981" cy="646331"/>
            </a:xfrm>
            <a:prstGeom prst="rect">
              <a:avLst/>
            </a:prstGeom>
          </p:spPr>
          <p:txBody>
            <a:bodyPr wrap="square">
              <a:spAutoFit/>
            </a:bodyPr>
            <a:lstStyle/>
            <a:p>
              <a:pPr algn="just"/>
              <a:r>
                <a:rPr lang="en-US" b="1">
                  <a:solidFill>
                    <a:schemeClr val="accent6"/>
                  </a:solidFill>
                  <a:latin typeface="Montserrat Light" charset="0"/>
                  <a:ea typeface="Montserrat Light" charset="0"/>
                  <a:cs typeface="Montserrat Light" charset="0"/>
                </a:rPr>
                <a:t>Rich Data Analysis Libraries: </a:t>
              </a:r>
              <a:endParaRPr lang="en-US" b="1" dirty="0">
                <a:solidFill>
                  <a:schemeClr val="accent6"/>
                </a:solidFill>
                <a:latin typeface="Montserrat Light" charset="0"/>
                <a:ea typeface="Montserrat Light" charset="0"/>
                <a:cs typeface="Montserrat Light" charset="0"/>
              </a:endParaRPr>
            </a:p>
          </p:txBody>
        </p:sp>
      </p:grpSp>
      <p:sp>
        <p:nvSpPr>
          <p:cNvPr id="5" name="Rectángulo 4"/>
          <p:cNvSpPr/>
          <p:nvPr/>
        </p:nvSpPr>
        <p:spPr>
          <a:xfrm>
            <a:off x="1270273" y="10345213"/>
            <a:ext cx="19476352" cy="1697516"/>
          </a:xfrm>
          <a:prstGeom prst="rect">
            <a:avLst/>
          </a:prstGeom>
        </p:spPr>
        <p:txBody>
          <a:bodyPr wrap="square">
            <a:spAutoFit/>
          </a:bodyPr>
          <a:lstStyle/>
          <a:p>
            <a:pPr algn="just">
              <a:lnSpc>
                <a:spcPts val="4299"/>
              </a:lnSpc>
            </a:pPr>
            <a:r>
              <a:rPr lang="en-US" sz="2800">
                <a:solidFill>
                  <a:schemeClr val="accent6"/>
                </a:solidFill>
                <a:latin typeface="Montserrat Light" charset="0"/>
                <a:ea typeface="Montserrat Light" charset="0"/>
                <a:cs typeface="Montserrat Light" charset="0"/>
              </a:rPr>
              <a:t>Pandas, Matplotlib, and Seaborn provide a comprehensive suite of data manipulation, visualization, and statistical functions. Their extensive capabilities empower analysts to perform complex data analysis and generate informative visualizations with relative ease.</a:t>
            </a:r>
            <a:endParaRPr lang="en-US" sz="2800" dirty="0">
              <a:solidFill>
                <a:schemeClr val="accent6"/>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21045870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ángulo 1"/>
          <p:cNvSpPr/>
          <p:nvPr/>
        </p:nvSpPr>
        <p:spPr>
          <a:xfrm>
            <a:off x="0" y="3612163"/>
            <a:ext cx="24377650" cy="389613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1" name="Rectángulo 10"/>
          <p:cNvSpPr/>
          <p:nvPr/>
        </p:nvSpPr>
        <p:spPr>
          <a:xfrm>
            <a:off x="0" y="8567530"/>
            <a:ext cx="24377650" cy="389613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7" name="TextBox 16">
            <a:extLst>
              <a:ext uri="{FF2B5EF4-FFF2-40B4-BE49-F238E27FC236}">
                <a16:creationId xmlns:a16="http://schemas.microsoft.com/office/drawing/2014/main" id="{F20BA30A-3588-2A4F-BD5B-A49943151565}"/>
              </a:ext>
            </a:extLst>
          </p:cNvPr>
          <p:cNvSpPr txBox="1"/>
          <p:nvPr/>
        </p:nvSpPr>
        <p:spPr>
          <a:xfrm>
            <a:off x="1134170" y="950566"/>
            <a:ext cx="22109310" cy="1969770"/>
          </a:xfrm>
          <a:prstGeom prst="rect">
            <a:avLst/>
          </a:prstGeom>
          <a:noFill/>
        </p:spPr>
        <p:txBody>
          <a:bodyPr wrap="square" rtlCol="0">
            <a:spAutoFit/>
          </a:bodyPr>
          <a:lstStyle/>
          <a:p>
            <a:r>
              <a:rPr lang="en-US" sz="12200">
                <a:solidFill>
                  <a:schemeClr val="accent3"/>
                </a:solidFill>
                <a:latin typeface="Montserrat" charset="0"/>
                <a:ea typeface="Montserrat" charset="0"/>
                <a:cs typeface="Montserrat" charset="0"/>
              </a:rPr>
              <a:t>ADVANTAGES</a:t>
            </a:r>
            <a:endParaRPr lang="en-US" sz="12200" dirty="0">
              <a:solidFill>
                <a:schemeClr val="accent3"/>
              </a:solidFill>
              <a:latin typeface="Montserrat" charset="0"/>
              <a:ea typeface="Montserrat" charset="0"/>
              <a:cs typeface="Montserrat" charset="0"/>
            </a:endParaRPr>
          </a:p>
        </p:txBody>
      </p:sp>
      <p:grpSp>
        <p:nvGrpSpPr>
          <p:cNvPr id="3" name="Group 2">
            <a:extLst>
              <a:ext uri="{FF2B5EF4-FFF2-40B4-BE49-F238E27FC236}">
                <a16:creationId xmlns:a16="http://schemas.microsoft.com/office/drawing/2014/main" id="{FA6B9D63-A5E4-E14B-B00F-8C693241D71D}"/>
              </a:ext>
            </a:extLst>
          </p:cNvPr>
          <p:cNvGrpSpPr/>
          <p:nvPr/>
        </p:nvGrpSpPr>
        <p:grpSpPr>
          <a:xfrm>
            <a:off x="1134170" y="4055310"/>
            <a:ext cx="19609040" cy="5724793"/>
            <a:chOff x="2930662" y="5343485"/>
            <a:chExt cx="16467681" cy="5724793"/>
          </a:xfrm>
        </p:grpSpPr>
        <p:sp>
          <p:nvSpPr>
            <p:cNvPr id="12" name="Subtitle 2">
              <a:extLst>
                <a:ext uri="{FF2B5EF4-FFF2-40B4-BE49-F238E27FC236}">
                  <a16:creationId xmlns:a16="http://schemas.microsoft.com/office/drawing/2014/main" id="{9B571C1A-0BB5-D840-98F0-80A0295CD7BE}"/>
                </a:ext>
              </a:extLst>
            </p:cNvPr>
            <p:cNvSpPr txBox="1">
              <a:spLocks/>
            </p:cNvSpPr>
            <p:nvPr/>
          </p:nvSpPr>
          <p:spPr>
            <a:xfrm>
              <a:off x="2930662" y="6254887"/>
              <a:ext cx="16467681" cy="1824742"/>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algn="just">
                <a:lnSpc>
                  <a:spcPts val="4299"/>
                </a:lnSpc>
              </a:pPr>
              <a:r>
                <a:rPr lang="en-US" sz="2800">
                  <a:solidFill>
                    <a:schemeClr val="accent6"/>
                  </a:solidFill>
                  <a:latin typeface="Montserrat Light" charset="0"/>
                  <a:ea typeface="Montserrat Light" charset="0"/>
                  <a:cs typeface="Montserrat Light" charset="0"/>
                </a:rPr>
                <a:t>Matplotlib and Seaborn excel at creating visually appealing and informative plots, charts, and graphs. These visualizations enhance the presentation of complex data, making it easier for stakeholders to understand trends, patterns, and correlations.</a:t>
              </a:r>
              <a:endParaRPr lang="en-US" sz="2800" dirty="0">
                <a:solidFill>
                  <a:schemeClr val="accent6"/>
                </a:solidFill>
                <a:latin typeface="Montserrat Light" charset="0"/>
                <a:ea typeface="Montserrat Light" charset="0"/>
                <a:cs typeface="Montserrat Light" charset="0"/>
              </a:endParaRPr>
            </a:p>
          </p:txBody>
        </p:sp>
        <p:sp>
          <p:nvSpPr>
            <p:cNvPr id="19" name="Rectangle 18">
              <a:extLst>
                <a:ext uri="{FF2B5EF4-FFF2-40B4-BE49-F238E27FC236}">
                  <a16:creationId xmlns:a16="http://schemas.microsoft.com/office/drawing/2014/main" id="{5EE9B94C-747D-6F46-94A8-4C9BD4B8F3EE}"/>
                </a:ext>
              </a:extLst>
            </p:cNvPr>
            <p:cNvSpPr/>
            <p:nvPr/>
          </p:nvSpPr>
          <p:spPr>
            <a:xfrm>
              <a:off x="3044961" y="5343485"/>
              <a:ext cx="15479981" cy="646331"/>
            </a:xfrm>
            <a:prstGeom prst="rect">
              <a:avLst/>
            </a:prstGeom>
          </p:spPr>
          <p:txBody>
            <a:bodyPr wrap="square">
              <a:spAutoFit/>
            </a:bodyPr>
            <a:lstStyle/>
            <a:p>
              <a:pPr algn="just"/>
              <a:r>
                <a:rPr lang="en-US" b="1">
                  <a:solidFill>
                    <a:schemeClr val="accent6"/>
                  </a:solidFill>
                  <a:latin typeface="Montserrat Light" charset="0"/>
                  <a:ea typeface="Montserrat Light" charset="0"/>
                  <a:cs typeface="Montserrat Light" charset="0"/>
                </a:rPr>
                <a:t>Data Visualization: </a:t>
              </a:r>
              <a:endParaRPr lang="en-US" b="1" dirty="0">
                <a:solidFill>
                  <a:schemeClr val="accent6"/>
                </a:solidFill>
                <a:latin typeface="Montserrat Light" charset="0"/>
                <a:ea typeface="Montserrat Light" charset="0"/>
                <a:cs typeface="Montserrat Light" charset="0"/>
              </a:endParaRPr>
            </a:p>
          </p:txBody>
        </p:sp>
        <p:sp>
          <p:nvSpPr>
            <p:cNvPr id="23" name="Rectangle 22">
              <a:extLst>
                <a:ext uri="{FF2B5EF4-FFF2-40B4-BE49-F238E27FC236}">
                  <a16:creationId xmlns:a16="http://schemas.microsoft.com/office/drawing/2014/main" id="{AB43312E-8E2A-4945-8314-45E53AAC5099}"/>
                </a:ext>
              </a:extLst>
            </p:cNvPr>
            <p:cNvSpPr/>
            <p:nvPr/>
          </p:nvSpPr>
          <p:spPr>
            <a:xfrm>
              <a:off x="3044961" y="10421947"/>
              <a:ext cx="15479981" cy="646331"/>
            </a:xfrm>
            <a:prstGeom prst="rect">
              <a:avLst/>
            </a:prstGeom>
          </p:spPr>
          <p:txBody>
            <a:bodyPr wrap="square">
              <a:spAutoFit/>
            </a:bodyPr>
            <a:lstStyle/>
            <a:p>
              <a:pPr algn="just"/>
              <a:r>
                <a:rPr lang="en-US" b="1">
                  <a:solidFill>
                    <a:schemeClr val="accent6"/>
                  </a:solidFill>
                  <a:latin typeface="Montserrat Light" charset="0"/>
                  <a:ea typeface="Montserrat Light" charset="0"/>
                  <a:cs typeface="Montserrat Light" charset="0"/>
                </a:rPr>
                <a:t>Data-Driven Decision Making: </a:t>
              </a:r>
              <a:endParaRPr lang="en-US" b="1" dirty="0">
                <a:solidFill>
                  <a:schemeClr val="accent6"/>
                </a:solidFill>
                <a:latin typeface="Montserrat Light" charset="0"/>
                <a:ea typeface="Montserrat Light" charset="0"/>
                <a:cs typeface="Montserrat Light" charset="0"/>
              </a:endParaRPr>
            </a:p>
          </p:txBody>
        </p:sp>
      </p:grpSp>
      <p:sp>
        <p:nvSpPr>
          <p:cNvPr id="5" name="Rectángulo 4"/>
          <p:cNvSpPr/>
          <p:nvPr/>
        </p:nvSpPr>
        <p:spPr>
          <a:xfrm>
            <a:off x="1270273" y="10345213"/>
            <a:ext cx="19476352" cy="1697516"/>
          </a:xfrm>
          <a:prstGeom prst="rect">
            <a:avLst/>
          </a:prstGeom>
        </p:spPr>
        <p:txBody>
          <a:bodyPr wrap="square">
            <a:spAutoFit/>
          </a:bodyPr>
          <a:lstStyle/>
          <a:p>
            <a:pPr algn="just">
              <a:lnSpc>
                <a:spcPts val="4299"/>
              </a:lnSpc>
            </a:pPr>
            <a:r>
              <a:rPr lang="en-US" sz="2800">
                <a:solidFill>
                  <a:schemeClr val="accent6"/>
                </a:solidFill>
                <a:latin typeface="Montserrat Light" charset="0"/>
                <a:ea typeface="Montserrat Light" charset="0"/>
                <a:cs typeface="Montserrat Light" charset="0"/>
              </a:rPr>
              <a:t>By analyzing booking patterns, customer preferences, and revenue trends, hotel management can make data-driven decisions to optimize pricing, marketing strategies, and operational efficiency. This leads to better resource allocation and improved customer experiences.</a:t>
            </a:r>
            <a:endParaRPr lang="en-US" sz="2800" dirty="0">
              <a:solidFill>
                <a:schemeClr val="accent6"/>
              </a:solidFill>
              <a:latin typeface="Montserrat Light" charset="0"/>
              <a:ea typeface="Montserrat Light" charset="0"/>
              <a:cs typeface="Montserrat Light" charset="0"/>
            </a:endParaRPr>
          </a:p>
        </p:txBody>
      </p:sp>
    </p:spTree>
    <p:extLst>
      <p:ext uri="{BB962C8B-B14F-4D97-AF65-F5344CB8AC3E}">
        <p14:creationId xmlns:p14="http://schemas.microsoft.com/office/powerpoint/2010/main" val="2822331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ángulo 12"/>
          <p:cNvSpPr/>
          <p:nvPr/>
        </p:nvSpPr>
        <p:spPr>
          <a:xfrm>
            <a:off x="0" y="0"/>
            <a:ext cx="243776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latin typeface="Montserrat Ultra Light" charset="0"/>
              <a:ea typeface="Montserrat Ultra Light" charset="0"/>
              <a:cs typeface="Montserrat Ultra Light" charset="0"/>
            </a:endParaRPr>
          </a:p>
        </p:txBody>
      </p:sp>
      <p:grpSp>
        <p:nvGrpSpPr>
          <p:cNvPr id="3" name="Group 2">
            <a:extLst>
              <a:ext uri="{FF2B5EF4-FFF2-40B4-BE49-F238E27FC236}">
                <a16:creationId xmlns:a16="http://schemas.microsoft.com/office/drawing/2014/main" id="{F961B77C-0923-9141-8F90-F66B1DBFCC34}"/>
              </a:ext>
            </a:extLst>
          </p:cNvPr>
          <p:cNvGrpSpPr/>
          <p:nvPr/>
        </p:nvGrpSpPr>
        <p:grpSpPr>
          <a:xfrm>
            <a:off x="1296899" y="934278"/>
            <a:ext cx="10639839" cy="13610916"/>
            <a:chOff x="11718492" y="3388526"/>
            <a:chExt cx="8483120" cy="12422566"/>
          </a:xfrm>
        </p:grpSpPr>
        <p:grpSp>
          <p:nvGrpSpPr>
            <p:cNvPr id="11" name="Group 10">
              <a:extLst>
                <a:ext uri="{FF2B5EF4-FFF2-40B4-BE49-F238E27FC236}">
                  <a16:creationId xmlns:a16="http://schemas.microsoft.com/office/drawing/2014/main" id="{E3DF5F5E-5CCD-4449-B4D0-AA0512586B9F}"/>
                </a:ext>
              </a:extLst>
            </p:cNvPr>
            <p:cNvGrpSpPr/>
            <p:nvPr/>
          </p:nvGrpSpPr>
          <p:grpSpPr>
            <a:xfrm>
              <a:off x="11718492" y="5489226"/>
              <a:ext cx="8483120" cy="10321866"/>
              <a:chOff x="757382" y="7864680"/>
              <a:chExt cx="8483120" cy="10321866"/>
            </a:xfrm>
          </p:grpSpPr>
          <p:sp>
            <p:nvSpPr>
              <p:cNvPr id="20" name="TextBox 19">
                <a:extLst>
                  <a:ext uri="{FF2B5EF4-FFF2-40B4-BE49-F238E27FC236}">
                    <a16:creationId xmlns:a16="http://schemas.microsoft.com/office/drawing/2014/main" id="{6064F76E-444A-4E4D-B7DF-D5DEEAB25081}"/>
                  </a:ext>
                </a:extLst>
              </p:cNvPr>
              <p:cNvSpPr txBox="1"/>
              <p:nvPr/>
            </p:nvSpPr>
            <p:spPr>
              <a:xfrm>
                <a:off x="786899" y="11340948"/>
                <a:ext cx="5532284" cy="646081"/>
              </a:xfrm>
              <a:prstGeom prst="rect">
                <a:avLst/>
              </a:prstGeom>
              <a:noFill/>
            </p:spPr>
            <p:txBody>
              <a:bodyPr wrap="square" rtlCol="0">
                <a:spAutoFit/>
              </a:bodyPr>
              <a:lstStyle/>
              <a:p>
                <a:endParaRPr lang="en-US" sz="4000" dirty="0">
                  <a:solidFill>
                    <a:schemeClr val="accent3"/>
                  </a:solidFill>
                  <a:latin typeface="Montserrat" charset="0"/>
                  <a:ea typeface="Montserrat" charset="0"/>
                  <a:cs typeface="Montserrat" charset="0"/>
                </a:endParaRPr>
              </a:p>
            </p:txBody>
          </p:sp>
          <p:sp>
            <p:nvSpPr>
              <p:cNvPr id="21" name="Subtitle 2">
                <a:extLst>
                  <a:ext uri="{FF2B5EF4-FFF2-40B4-BE49-F238E27FC236}">
                    <a16:creationId xmlns:a16="http://schemas.microsoft.com/office/drawing/2014/main" id="{18C3B974-516C-3342-B697-8DC5689C0978}"/>
                  </a:ext>
                </a:extLst>
              </p:cNvPr>
              <p:cNvSpPr txBox="1">
                <a:spLocks/>
              </p:cNvSpPr>
              <p:nvPr/>
            </p:nvSpPr>
            <p:spPr>
              <a:xfrm>
                <a:off x="757382" y="7864680"/>
                <a:ext cx="8483120" cy="1032186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l">
                  <a:lnSpc>
                    <a:spcPts val="4299"/>
                  </a:lnSpc>
                  <a:buFont typeface="Arial" panose="020B0604020202020204" pitchFamily="34" charset="0"/>
                  <a:buChar char="•"/>
                </a:pPr>
                <a:r>
                  <a:rPr lang="en-US" sz="2700" b="1">
                    <a:solidFill>
                      <a:schemeClr val="accent3"/>
                    </a:solidFill>
                    <a:latin typeface="Montserrat" charset="0"/>
                    <a:ea typeface="Montserrat" charset="0"/>
                    <a:cs typeface="Montserrat" charset="0"/>
                  </a:rPr>
                  <a:t>In conclusion, the hotel booking analysis using Python, Matplotlib, Pandas, and Seaborn has yielded valuable insights that hold significant implications for the hotel's success and competitiveness in the hospitality industry</a:t>
                </a:r>
              </a:p>
              <a:p>
                <a:pPr marL="457200" indent="-457200" algn="l">
                  <a:lnSpc>
                    <a:spcPts val="4299"/>
                  </a:lnSpc>
                  <a:buFont typeface="Arial" panose="020B0604020202020204" pitchFamily="34" charset="0"/>
                  <a:buChar char="•"/>
                </a:pPr>
                <a:endParaRPr lang="en-US" sz="2700" b="1">
                  <a:solidFill>
                    <a:schemeClr val="accent3"/>
                  </a:solidFill>
                  <a:latin typeface="Montserrat" charset="0"/>
                  <a:ea typeface="Montserrat" charset="0"/>
                  <a:cs typeface="Montserrat" charset="0"/>
                </a:endParaRPr>
              </a:p>
              <a:p>
                <a:pPr marL="457200" indent="-457200" algn="l">
                  <a:lnSpc>
                    <a:spcPts val="4299"/>
                  </a:lnSpc>
                  <a:buFont typeface="Arial" panose="020B0604020202020204" pitchFamily="34" charset="0"/>
                  <a:buChar char="•"/>
                </a:pPr>
                <a:endParaRPr lang="en-US" sz="2700" b="1">
                  <a:solidFill>
                    <a:schemeClr val="accent3"/>
                  </a:solidFill>
                  <a:latin typeface="Montserrat" charset="0"/>
                  <a:ea typeface="Montserrat" charset="0"/>
                  <a:cs typeface="Montserrat" charset="0"/>
                </a:endParaRPr>
              </a:p>
              <a:p>
                <a:pPr marL="457200" indent="-457200" algn="l">
                  <a:lnSpc>
                    <a:spcPts val="4299"/>
                  </a:lnSpc>
                  <a:buFont typeface="Arial" panose="020B0604020202020204" pitchFamily="34" charset="0"/>
                  <a:buChar char="•"/>
                </a:pPr>
                <a:r>
                  <a:rPr lang="en-US" sz="2700" b="1">
                    <a:solidFill>
                      <a:schemeClr val="accent3"/>
                    </a:solidFill>
                    <a:latin typeface="Montserrat" charset="0"/>
                    <a:ea typeface="Montserrat" charset="0"/>
                    <a:cs typeface="Montserrat" charset="0"/>
                  </a:rPr>
                  <a:t>In summary, the hotel booking analysis using python,matplotlib,pandas ans seaborn equips the hotel with actionable insights for making informed decisions. </a:t>
                </a:r>
              </a:p>
              <a:p>
                <a:pPr marL="457200" indent="-457200" algn="l">
                  <a:lnSpc>
                    <a:spcPts val="4299"/>
                  </a:lnSpc>
                  <a:buFont typeface="Arial" panose="020B0604020202020204" pitchFamily="34" charset="0"/>
                  <a:buChar char="•"/>
                </a:pPr>
                <a:endParaRPr lang="en-US" sz="2700" b="1">
                  <a:solidFill>
                    <a:schemeClr val="accent3"/>
                  </a:solidFill>
                  <a:latin typeface="Montserrat" charset="0"/>
                  <a:ea typeface="Montserrat" charset="0"/>
                  <a:cs typeface="Montserrat" charset="0"/>
                </a:endParaRPr>
              </a:p>
              <a:p>
                <a:pPr marL="457200" indent="-457200" algn="l">
                  <a:lnSpc>
                    <a:spcPts val="4299"/>
                  </a:lnSpc>
                  <a:buFont typeface="Arial" panose="020B0604020202020204" pitchFamily="34" charset="0"/>
                  <a:buChar char="•"/>
                </a:pPr>
                <a:r>
                  <a:rPr lang="en-US" sz="2700" b="1">
                    <a:solidFill>
                      <a:schemeClr val="accent3"/>
                    </a:solidFill>
                    <a:latin typeface="Montserrat" charset="0"/>
                    <a:ea typeface="Montserrat" charset="0"/>
                    <a:cs typeface="Montserrat" charset="0"/>
                  </a:rPr>
                  <a:t>The integration of data analytics into hotel core operations will be a driving force  in maintaining a competitive edge and achieving sustainable growth in the long run .</a:t>
                </a:r>
              </a:p>
              <a:p>
                <a:pPr algn="l">
                  <a:lnSpc>
                    <a:spcPts val="4299"/>
                  </a:lnSpc>
                </a:pPr>
                <a:endParaRPr lang="en-US" sz="2700">
                  <a:solidFill>
                    <a:schemeClr val="accent3"/>
                  </a:solidFill>
                  <a:latin typeface="Montserrat" charset="0"/>
                  <a:ea typeface="Montserrat" charset="0"/>
                  <a:cs typeface="Montserrat" charset="0"/>
                </a:endParaRPr>
              </a:p>
              <a:p>
                <a:pPr algn="l">
                  <a:lnSpc>
                    <a:spcPts val="4299"/>
                  </a:lnSpc>
                </a:pPr>
                <a:endParaRPr lang="en-US" sz="2700">
                  <a:solidFill>
                    <a:schemeClr val="accent3"/>
                  </a:solidFill>
                  <a:latin typeface="Montserrat" charset="0"/>
                  <a:ea typeface="Montserrat" charset="0"/>
                  <a:cs typeface="Montserrat" charset="0"/>
                </a:endParaRPr>
              </a:p>
              <a:p>
                <a:pPr algn="l">
                  <a:lnSpc>
                    <a:spcPts val="4299"/>
                  </a:lnSpc>
                </a:pPr>
                <a:endParaRPr lang="en-US" sz="2700" dirty="0">
                  <a:solidFill>
                    <a:schemeClr val="accent3"/>
                  </a:solidFill>
                  <a:latin typeface="Montserrat" charset="0"/>
                  <a:ea typeface="Montserrat" charset="0"/>
                  <a:cs typeface="Montserrat" charset="0"/>
                </a:endParaRPr>
              </a:p>
            </p:txBody>
          </p:sp>
        </p:grpSp>
        <p:sp>
          <p:nvSpPr>
            <p:cNvPr id="25" name="TextBox 24">
              <a:extLst>
                <a:ext uri="{FF2B5EF4-FFF2-40B4-BE49-F238E27FC236}">
                  <a16:creationId xmlns:a16="http://schemas.microsoft.com/office/drawing/2014/main" id="{1D2319C8-9408-4444-B864-32EA6B50A7EA}"/>
                </a:ext>
              </a:extLst>
            </p:cNvPr>
            <p:cNvSpPr txBox="1"/>
            <p:nvPr/>
          </p:nvSpPr>
          <p:spPr>
            <a:xfrm>
              <a:off x="11718492" y="3388526"/>
              <a:ext cx="8049965" cy="1601158"/>
            </a:xfrm>
            <a:prstGeom prst="rect">
              <a:avLst/>
            </a:prstGeom>
            <a:noFill/>
          </p:spPr>
          <p:txBody>
            <a:bodyPr wrap="square" rtlCol="0">
              <a:spAutoFit/>
            </a:bodyPr>
            <a:lstStyle/>
            <a:p>
              <a:r>
                <a:rPr lang="en-US" sz="10800">
                  <a:solidFill>
                    <a:schemeClr val="accent3"/>
                  </a:solidFill>
                  <a:latin typeface="Montserrat" charset="0"/>
                  <a:ea typeface="Montserrat" charset="0"/>
                  <a:cs typeface="Montserrat" charset="0"/>
                </a:rPr>
                <a:t>CONCLUSION</a:t>
              </a:r>
              <a:endParaRPr lang="en-US" sz="10800" dirty="0">
                <a:solidFill>
                  <a:schemeClr val="accent3"/>
                </a:solidFill>
                <a:latin typeface="Montserrat" charset="0"/>
                <a:ea typeface="Montserrat" charset="0"/>
                <a:cs typeface="Montserrat" charset="0"/>
              </a:endParaRPr>
            </a:p>
          </p:txBody>
        </p:sp>
      </p:grpSp>
      <p:pic>
        <p:nvPicPr>
          <p:cNvPr id="16" name="Picture 15" descr="New Macbook Silver.png">
            <a:extLst>
              <a:ext uri="{FF2B5EF4-FFF2-40B4-BE49-F238E27FC236}">
                <a16:creationId xmlns:a16="http://schemas.microsoft.com/office/drawing/2014/main" id="{7A0CB419-8842-B246-8E14-7AA51C5058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53981" y="1523064"/>
            <a:ext cx="18222053" cy="10669871"/>
          </a:xfrm>
          <a:prstGeom prst="rect">
            <a:avLst/>
          </a:prstGeom>
        </p:spPr>
      </p:pic>
      <p:pic>
        <p:nvPicPr>
          <p:cNvPr id="5" name="Picture Placeholder 4">
            <a:extLst>
              <a:ext uri="{FF2B5EF4-FFF2-40B4-BE49-F238E27FC236}">
                <a16:creationId xmlns:a16="http://schemas.microsoft.com/office/drawing/2014/main" id="{B9844F42-983A-7947-3120-59984FAD9CBC}"/>
              </a:ext>
            </a:extLst>
          </p:cNvPr>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l="14905" r="14905"/>
          <a:stretch>
            <a:fillRect/>
          </a:stretch>
        </p:blipFill>
        <p:spPr/>
      </p:pic>
    </p:spTree>
    <p:extLst>
      <p:ext uri="{BB962C8B-B14F-4D97-AF65-F5344CB8AC3E}">
        <p14:creationId xmlns:p14="http://schemas.microsoft.com/office/powerpoint/2010/main" val="24340676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318052"/>
            <a:ext cx="24558839" cy="14034052"/>
          </a:xfrm>
          <a:prstGeom prst="rect">
            <a:avLst/>
          </a:prstGeom>
        </p:spPr>
      </p:pic>
      <p:sp>
        <p:nvSpPr>
          <p:cNvPr id="29" name="TextBox 28">
            <a:extLst>
              <a:ext uri="{FF2B5EF4-FFF2-40B4-BE49-F238E27FC236}">
                <a16:creationId xmlns:a16="http://schemas.microsoft.com/office/drawing/2014/main" id="{B8716634-F033-AD4F-B026-F25A60B14EB0}"/>
              </a:ext>
            </a:extLst>
          </p:cNvPr>
          <p:cNvSpPr txBox="1"/>
          <p:nvPr/>
        </p:nvSpPr>
        <p:spPr>
          <a:xfrm>
            <a:off x="6677126" y="6196281"/>
            <a:ext cx="11023398" cy="2123658"/>
          </a:xfrm>
          <a:prstGeom prst="rect">
            <a:avLst/>
          </a:prstGeom>
          <a:noFill/>
          <a:ln>
            <a:noFill/>
          </a:ln>
        </p:spPr>
        <p:txBody>
          <a:bodyPr wrap="square" rtlCol="0">
            <a:spAutoFit/>
          </a:bodyPr>
          <a:lstStyle/>
          <a:p>
            <a:pPr algn="ctr"/>
            <a:r>
              <a:rPr lang="en-US" sz="13200">
                <a:solidFill>
                  <a:schemeClr val="accent3"/>
                </a:solidFill>
                <a:latin typeface="Montserrat" charset="0"/>
                <a:ea typeface="Montserrat" charset="0"/>
                <a:cs typeface="Montserrat" charset="0"/>
              </a:rPr>
              <a:t>THANK YOU!</a:t>
            </a:r>
            <a:endParaRPr lang="en-US" sz="13200" dirty="0">
              <a:solidFill>
                <a:schemeClr val="accent3"/>
              </a:solidFill>
              <a:latin typeface="Montserrat" charset="0"/>
              <a:ea typeface="Montserrat" charset="0"/>
              <a:cs typeface="Montserrat" charset="0"/>
            </a:endParaRPr>
          </a:p>
        </p:txBody>
      </p:sp>
    </p:spTree>
    <p:extLst>
      <p:ext uri="{BB962C8B-B14F-4D97-AF65-F5344CB8AC3E}">
        <p14:creationId xmlns:p14="http://schemas.microsoft.com/office/powerpoint/2010/main" val="3750212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60000"/>
            <a:lum/>
          </a:blip>
          <a:srcRect/>
          <a:stretch>
            <a:fillRect t="-5000" b="-5000"/>
          </a:stretch>
        </a:blipFill>
        <a:effectLst/>
      </p:bgPr>
    </p:bg>
    <p:spTree>
      <p:nvGrpSpPr>
        <p:cNvPr id="1" name=""/>
        <p:cNvGrpSpPr/>
        <p:nvPr/>
      </p:nvGrpSpPr>
      <p:grpSpPr>
        <a:xfrm>
          <a:off x="0" y="0"/>
          <a:ext cx="0" cy="0"/>
          <a:chOff x="0" y="0"/>
          <a:chExt cx="0" cy="0"/>
        </a:xfrm>
      </p:grpSpPr>
      <p:sp>
        <p:nvSpPr>
          <p:cNvPr id="11" name="Rectángulo 10"/>
          <p:cNvSpPr/>
          <p:nvPr/>
        </p:nvSpPr>
        <p:spPr>
          <a:xfrm>
            <a:off x="0" y="-10841"/>
            <a:ext cx="24377650" cy="1371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solidFill>
                <a:schemeClr val="bg1"/>
              </a:solidFill>
            </a:endParaRPr>
          </a:p>
        </p:txBody>
      </p:sp>
      <p:grpSp>
        <p:nvGrpSpPr>
          <p:cNvPr id="2" name="Group 1">
            <a:extLst>
              <a:ext uri="{FF2B5EF4-FFF2-40B4-BE49-F238E27FC236}">
                <a16:creationId xmlns:a16="http://schemas.microsoft.com/office/drawing/2014/main" id="{693D7606-3E40-2B48-847D-56C45A43511E}"/>
              </a:ext>
            </a:extLst>
          </p:cNvPr>
          <p:cNvGrpSpPr/>
          <p:nvPr/>
        </p:nvGrpSpPr>
        <p:grpSpPr>
          <a:xfrm>
            <a:off x="6218784" y="2832974"/>
            <a:ext cx="16024989" cy="9383350"/>
            <a:chOff x="3455717" y="3541987"/>
            <a:chExt cx="18139363" cy="9383350"/>
          </a:xfrm>
        </p:grpSpPr>
        <p:sp>
          <p:nvSpPr>
            <p:cNvPr id="15" name="Subtitle 2">
              <a:extLst>
                <a:ext uri="{FF2B5EF4-FFF2-40B4-BE49-F238E27FC236}">
                  <a16:creationId xmlns:a16="http://schemas.microsoft.com/office/drawing/2014/main" id="{2D287FAF-AA04-E346-9055-D9D8F4A2A484}"/>
                </a:ext>
              </a:extLst>
            </p:cNvPr>
            <p:cNvSpPr txBox="1">
              <a:spLocks/>
            </p:cNvSpPr>
            <p:nvPr/>
          </p:nvSpPr>
          <p:spPr>
            <a:xfrm>
              <a:off x="3455717" y="4188318"/>
              <a:ext cx="14811345" cy="8737019"/>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Abstract</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Introduction</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System Requirements</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Architecture</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Uses of data analysis library</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Advantages</a:t>
              </a:r>
            </a:p>
            <a:p>
              <a:pPr marL="457200" indent="-457200" algn="just">
                <a:lnSpc>
                  <a:spcPct val="150000"/>
                </a:lnSpc>
                <a:buFont typeface="Arial" panose="020B0604020202020204" pitchFamily="34" charset="0"/>
                <a:buChar char="•"/>
              </a:pPr>
              <a:r>
                <a:rPr lang="en-US" sz="4800" b="1">
                  <a:solidFill>
                    <a:srgbClr val="242C35"/>
                  </a:solidFill>
                  <a:latin typeface="Montserrat Light" charset="0"/>
                  <a:ea typeface="Montserrat Light" charset="0"/>
                  <a:cs typeface="Montserrat Light" charset="0"/>
                </a:rPr>
                <a:t>Conclusion</a:t>
              </a:r>
              <a:endParaRPr lang="en-US" sz="4800" b="1" dirty="0">
                <a:solidFill>
                  <a:srgbClr val="242C35"/>
                </a:solidFill>
                <a:latin typeface="Montserrat Light" charset="0"/>
                <a:ea typeface="Montserrat Light" charset="0"/>
                <a:cs typeface="Montserrat Light" charset="0"/>
              </a:endParaRPr>
            </a:p>
          </p:txBody>
        </p:sp>
        <p:sp>
          <p:nvSpPr>
            <p:cNvPr id="16" name="Rectangle 15">
              <a:extLst>
                <a:ext uri="{FF2B5EF4-FFF2-40B4-BE49-F238E27FC236}">
                  <a16:creationId xmlns:a16="http://schemas.microsoft.com/office/drawing/2014/main" id="{02C9B44B-4690-2B46-846B-543705FB999F}"/>
                </a:ext>
              </a:extLst>
            </p:cNvPr>
            <p:cNvSpPr/>
            <p:nvPr/>
          </p:nvSpPr>
          <p:spPr>
            <a:xfrm>
              <a:off x="3563749" y="3541987"/>
              <a:ext cx="2913308" cy="646331"/>
            </a:xfrm>
            <a:prstGeom prst="rect">
              <a:avLst/>
            </a:prstGeom>
          </p:spPr>
          <p:txBody>
            <a:bodyPr wrap="square">
              <a:spAutoFit/>
            </a:bodyPr>
            <a:lstStyle/>
            <a:p>
              <a:pPr algn="just"/>
              <a:endParaRPr lang="en-US" dirty="0">
                <a:solidFill>
                  <a:schemeClr val="accent3"/>
                </a:solidFill>
                <a:latin typeface="Montserrat Light" charset="0"/>
                <a:ea typeface="Montserrat Light" charset="0"/>
                <a:cs typeface="Montserrat Light" charset="0"/>
              </a:endParaRPr>
            </a:p>
          </p:txBody>
        </p:sp>
        <p:sp>
          <p:nvSpPr>
            <p:cNvPr id="13" name="Subtitle 2">
              <a:extLst>
                <a:ext uri="{FF2B5EF4-FFF2-40B4-BE49-F238E27FC236}">
                  <a16:creationId xmlns:a16="http://schemas.microsoft.com/office/drawing/2014/main" id="{EED8B710-8D8F-E847-A7E3-F995FDB643B7}"/>
                </a:ext>
              </a:extLst>
            </p:cNvPr>
            <p:cNvSpPr txBox="1">
              <a:spLocks/>
            </p:cNvSpPr>
            <p:nvPr/>
          </p:nvSpPr>
          <p:spPr>
            <a:xfrm>
              <a:off x="13422677" y="4188318"/>
              <a:ext cx="8172403" cy="721876"/>
            </a:xfrm>
            <a:prstGeom prst="rect">
              <a:avLst/>
            </a:prstGeom>
          </p:spPr>
          <p:txBody>
            <a:bodyPr vert="horz" wrap="square" lIns="217433" tIns="108718" rIns="217433" bIns="108718" rtlCol="0">
              <a:spAutoFit/>
            </a:bodyPr>
            <a:lstStyle>
              <a:lvl1pPr marL="0" indent="0" algn="ctr" defTabSz="1087636" rtl="0" eaLnBrk="1" latinLnBrk="0" hangingPunct="1">
                <a:lnSpc>
                  <a:spcPct val="120000"/>
                </a:lnSpc>
                <a:spcBef>
                  <a:spcPct val="20000"/>
                </a:spcBef>
                <a:buFont typeface="Arial"/>
                <a:buNone/>
                <a:defRPr sz="2400" kern="1200">
                  <a:solidFill>
                    <a:schemeClr val="tx2"/>
                  </a:solidFill>
                  <a:latin typeface="Open Sans Light"/>
                  <a:ea typeface="+mn-ea"/>
                  <a:cs typeface="Open Sans Light"/>
                </a:defRPr>
              </a:lvl1pPr>
              <a:lvl2pPr marL="108763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2pPr>
              <a:lvl3pPr marL="2175271"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3pPr>
              <a:lvl4pPr marL="3262912"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4pPr>
              <a:lvl5pPr marL="4350546" indent="0" algn="ctr" defTabSz="1087636" rtl="0" eaLnBrk="1" latinLnBrk="0" hangingPunct="1">
                <a:lnSpc>
                  <a:spcPct val="130000"/>
                </a:lnSpc>
                <a:spcBef>
                  <a:spcPct val="20000"/>
                </a:spcBef>
                <a:buFont typeface="Arial"/>
                <a:buNone/>
                <a:defRPr sz="3200" kern="1200">
                  <a:solidFill>
                    <a:schemeClr val="tx1">
                      <a:tint val="75000"/>
                    </a:schemeClr>
                  </a:solidFill>
                  <a:latin typeface="Open Sans"/>
                  <a:ea typeface="+mn-ea"/>
                  <a:cs typeface="Open Sans"/>
                </a:defRPr>
              </a:lvl5pPr>
              <a:lvl6pPr marL="5438184"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6pPr>
              <a:lvl7pPr marL="6525820"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7pPr>
              <a:lvl8pPr marL="7613455"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8pPr>
              <a:lvl9pPr marL="8701091" indent="0" algn="ctr" defTabSz="1087636" rtl="0" eaLnBrk="1" latinLnBrk="0" hangingPunct="1">
                <a:spcBef>
                  <a:spcPct val="20000"/>
                </a:spcBef>
                <a:buFont typeface="Arial"/>
                <a:buNone/>
                <a:defRPr sz="4800" kern="1200">
                  <a:solidFill>
                    <a:schemeClr val="tx1">
                      <a:tint val="75000"/>
                    </a:schemeClr>
                  </a:solidFill>
                  <a:latin typeface="+mn-lt"/>
                  <a:ea typeface="+mn-ea"/>
                  <a:cs typeface="+mn-cs"/>
                </a:defRPr>
              </a:lvl9pPr>
            </a:lstStyle>
            <a:p>
              <a:pPr marL="457200" indent="-457200" algn="just">
                <a:lnSpc>
                  <a:spcPts val="4299"/>
                </a:lnSpc>
                <a:buFont typeface="Arial" panose="020B0604020202020204" pitchFamily="34" charset="0"/>
                <a:buChar char="•"/>
              </a:pPr>
              <a:endParaRPr lang="en-US" sz="2800" dirty="0">
                <a:solidFill>
                  <a:schemeClr val="accent3"/>
                </a:solidFill>
                <a:latin typeface="Montserrat Light" charset="0"/>
                <a:ea typeface="Montserrat Light" charset="0"/>
                <a:cs typeface="Montserrat Light" charset="0"/>
              </a:endParaRPr>
            </a:p>
          </p:txBody>
        </p:sp>
        <p:sp>
          <p:nvSpPr>
            <p:cNvPr id="14" name="Rectangle 13">
              <a:extLst>
                <a:ext uri="{FF2B5EF4-FFF2-40B4-BE49-F238E27FC236}">
                  <a16:creationId xmlns:a16="http://schemas.microsoft.com/office/drawing/2014/main" id="{737047CB-8E73-DC47-99E3-6CB101699456}"/>
                </a:ext>
              </a:extLst>
            </p:cNvPr>
            <p:cNvSpPr/>
            <p:nvPr/>
          </p:nvSpPr>
          <p:spPr>
            <a:xfrm>
              <a:off x="13530709" y="3541987"/>
              <a:ext cx="2913308" cy="646331"/>
            </a:xfrm>
            <a:prstGeom prst="rect">
              <a:avLst/>
            </a:prstGeom>
          </p:spPr>
          <p:txBody>
            <a:bodyPr wrap="square">
              <a:spAutoFit/>
            </a:bodyPr>
            <a:lstStyle/>
            <a:p>
              <a:pPr algn="just"/>
              <a:endParaRPr lang="en-US" dirty="0">
                <a:solidFill>
                  <a:schemeClr val="accent3"/>
                </a:solidFill>
                <a:latin typeface="Montserrat Light" charset="0"/>
                <a:ea typeface="Montserrat Light" charset="0"/>
                <a:cs typeface="Montserrat Light" charset="0"/>
              </a:endParaRPr>
            </a:p>
          </p:txBody>
        </p:sp>
      </p:grpSp>
      <p:sp>
        <p:nvSpPr>
          <p:cNvPr id="17" name="TextBox 16">
            <a:extLst>
              <a:ext uri="{FF2B5EF4-FFF2-40B4-BE49-F238E27FC236}">
                <a16:creationId xmlns:a16="http://schemas.microsoft.com/office/drawing/2014/main" id="{F20BA30A-3588-2A4F-BD5B-A49943151565}"/>
              </a:ext>
            </a:extLst>
          </p:cNvPr>
          <p:cNvSpPr txBox="1"/>
          <p:nvPr/>
        </p:nvSpPr>
        <p:spPr>
          <a:xfrm>
            <a:off x="2802089" y="1499676"/>
            <a:ext cx="8033929" cy="1569660"/>
          </a:xfrm>
          <a:prstGeom prst="rect">
            <a:avLst/>
          </a:prstGeom>
          <a:noFill/>
        </p:spPr>
        <p:txBody>
          <a:bodyPr wrap="square" rtlCol="0">
            <a:spAutoFit/>
          </a:bodyPr>
          <a:lstStyle/>
          <a:p>
            <a:r>
              <a:rPr lang="en-US" sz="9600" b="1">
                <a:solidFill>
                  <a:schemeClr val="accent3"/>
                </a:solidFill>
                <a:latin typeface="Montserrat" charset="0"/>
                <a:ea typeface="Montserrat" charset="0"/>
                <a:cs typeface="Montserrat" charset="0"/>
              </a:rPr>
              <a:t>CONTENTS</a:t>
            </a:r>
            <a:endParaRPr lang="en-US" sz="9600" b="1" dirty="0">
              <a:solidFill>
                <a:schemeClr val="accent3"/>
              </a:solidFill>
              <a:latin typeface="Montserrat" charset="0"/>
              <a:ea typeface="Montserrat" charset="0"/>
              <a:cs typeface="Montserrat" charset="0"/>
            </a:endParaRPr>
          </a:p>
        </p:txBody>
      </p:sp>
    </p:spTree>
    <p:extLst>
      <p:ext uri="{BB962C8B-B14F-4D97-AF65-F5344CB8AC3E}">
        <p14:creationId xmlns:p14="http://schemas.microsoft.com/office/powerpoint/2010/main" val="1182764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346173" y="3834980"/>
            <a:ext cx="13810430" cy="8585620"/>
          </a:xfrm>
          <a:prstGeom prst="rect">
            <a:avLst/>
          </a:prstGeom>
          <a:noFill/>
        </p:spPr>
        <p:txBody>
          <a:bodyPr wrap="square" rtlCol="0">
            <a:spAutoFit/>
          </a:bodyPr>
          <a:lstStyle/>
          <a:p>
            <a:pPr marL="571500" indent="-571500">
              <a:lnSpc>
                <a:spcPct val="150000"/>
              </a:lnSpc>
              <a:buFont typeface="Arial" panose="020B0604020202020204" pitchFamily="34" charset="0"/>
              <a:buChar char="•"/>
            </a:pPr>
            <a:r>
              <a:rPr lang="en-US">
                <a:solidFill>
                  <a:schemeClr val="tx2"/>
                </a:solidFill>
                <a:latin typeface="Montserrat Light" charset="0"/>
                <a:ea typeface="Montserrat Light" charset="0"/>
                <a:cs typeface="Montserrat Light" charset="0"/>
              </a:rPr>
              <a:t>This study presents an in-depth analysis of hotel booking data using Python's powerful data manipulation library, Pandas, and the versatile data visualization library, Matplotlib. </a:t>
            </a: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lnSpc>
                <a:spcPct val="150000"/>
              </a:lnSpc>
              <a:buFont typeface="Arial" panose="020B0604020202020204" pitchFamily="34" charset="0"/>
              <a:buChar char="•"/>
            </a:pPr>
            <a:r>
              <a:rPr lang="en-US">
                <a:solidFill>
                  <a:schemeClr val="tx2"/>
                </a:solidFill>
                <a:latin typeface="Montserrat Light" charset="0"/>
                <a:ea typeface="Montserrat Light" charset="0"/>
                <a:cs typeface="Montserrat Light" charset="0"/>
              </a:rPr>
              <a:t>The dataset used in this analysis comprises a comprehensive collection of hotel reservation records, encompassing various attributes, such as booking dates, hotel types, customer demographics, and booking cancellations.</a:t>
            </a:r>
            <a:endParaRPr lang="en-US" dirty="0">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754326"/>
          </a:xfrm>
          <a:prstGeom prst="rect">
            <a:avLst/>
          </a:prstGeom>
          <a:noFill/>
        </p:spPr>
        <p:txBody>
          <a:bodyPr wrap="square" rtlCol="0">
            <a:spAutoFit/>
          </a:bodyPr>
          <a:lstStyle/>
          <a:p>
            <a:r>
              <a:rPr lang="en-IN" sz="10800"/>
              <a:t>ABSTRACT </a:t>
            </a:r>
          </a:p>
        </p:txBody>
      </p:sp>
    </p:spTree>
    <p:extLst>
      <p:ext uri="{BB962C8B-B14F-4D97-AF65-F5344CB8AC3E}">
        <p14:creationId xmlns:p14="http://schemas.microsoft.com/office/powerpoint/2010/main" val="325059987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518907" y="3389016"/>
            <a:ext cx="13810430" cy="9510296"/>
          </a:xfrm>
          <a:prstGeom prst="rect">
            <a:avLst/>
          </a:prstGeom>
          <a:noFill/>
        </p:spPr>
        <p:txBody>
          <a:bodyPr wrap="square" rtlCol="0">
            <a:spAutoFit/>
          </a:bodyPr>
          <a:lstStyle/>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In today's fast-paced and competitive hospitality industry, hotels face the challenge of understanding their guests, optimizing pricing strategies, and delivering exceptional customer experiences. </a:t>
            </a: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Data analysis serves as a critical tool in gaining valuable insights from the vast amounts of booking data generated daily. </a:t>
            </a: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This study utilizes the power of Python's Pandas and Matplotlib libraries to conduct a concise yet comprehensive analysis of hotel booking data. </a:t>
            </a: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Through data preprocessing, manipulation, and visualization, we aim to reveal actionable patterns and trends that can drive informed decision-making for hotel management.</a:t>
            </a:r>
            <a:endParaRPr lang="en-US" dirty="0">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754326"/>
          </a:xfrm>
          <a:prstGeom prst="rect">
            <a:avLst/>
          </a:prstGeom>
          <a:noFill/>
        </p:spPr>
        <p:txBody>
          <a:bodyPr wrap="square" rtlCol="0">
            <a:spAutoFit/>
          </a:bodyPr>
          <a:lstStyle/>
          <a:p>
            <a:r>
              <a:rPr lang="en-IN" sz="10800"/>
              <a:t>INTRODUCTION</a:t>
            </a:r>
          </a:p>
        </p:txBody>
      </p:sp>
    </p:spTree>
    <p:extLst>
      <p:ext uri="{BB962C8B-B14F-4D97-AF65-F5344CB8AC3E}">
        <p14:creationId xmlns:p14="http://schemas.microsoft.com/office/powerpoint/2010/main" val="3703138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518907" y="3770016"/>
            <a:ext cx="13810430" cy="7294305"/>
          </a:xfrm>
          <a:prstGeom prst="rect">
            <a:avLst/>
          </a:prstGeom>
          <a:noFill/>
        </p:spPr>
        <p:txBody>
          <a:bodyPr wrap="square" rtlCol="0">
            <a:spAutoFit/>
          </a:bodyPr>
          <a:lstStyle/>
          <a:p>
            <a:pPr marL="571500" indent="-571500">
              <a:buFont typeface="Arial" panose="020B0604020202020204" pitchFamily="34" charset="0"/>
              <a:buChar char="•"/>
            </a:pPr>
            <a:r>
              <a:rPr lang="en-US" b="1">
                <a:solidFill>
                  <a:schemeClr val="tx2"/>
                </a:solidFill>
                <a:latin typeface="Montserrat Light" charset="0"/>
                <a:ea typeface="Montserrat Light" charset="0"/>
                <a:cs typeface="Montserrat Light" charset="0"/>
              </a:rPr>
              <a:t>SOFTWARE REQUIREMENT :</a:t>
            </a:r>
          </a:p>
          <a:p>
            <a:pPr marL="571500" indent="-571500">
              <a:buFont typeface="Arial" panose="020B0604020202020204" pitchFamily="34" charset="0"/>
              <a:buChar char="•"/>
            </a:pPr>
            <a:endParaRPr lang="en-US" b="1">
              <a:solidFill>
                <a:schemeClr val="tx2"/>
              </a:solidFill>
              <a:latin typeface="Montserrat Light" charset="0"/>
              <a:ea typeface="Montserrat Light" charset="0"/>
              <a:cs typeface="Montserrat Light" charset="0"/>
            </a:endParaRPr>
          </a:p>
          <a:p>
            <a:pPr marL="742950" indent="-742950">
              <a:buFont typeface="Arial" panose="020B0604020202020204" pitchFamily="34" charset="0"/>
              <a:buChar char="•"/>
            </a:pPr>
            <a:r>
              <a:rPr lang="en-US" b="1">
                <a:solidFill>
                  <a:schemeClr val="tx2"/>
                </a:solidFill>
                <a:latin typeface="Montserrat Light" charset="0"/>
                <a:ea typeface="Montserrat Light" charset="0"/>
                <a:cs typeface="Montserrat Light" charset="0"/>
              </a:rPr>
              <a:t>OPERATING SYSTEM:</a:t>
            </a:r>
          </a:p>
          <a:p>
            <a:pPr lvl="1"/>
            <a:r>
              <a:rPr lang="en-US">
                <a:solidFill>
                  <a:schemeClr val="tx2"/>
                </a:solidFill>
                <a:latin typeface="Montserrat Light" charset="0"/>
                <a:ea typeface="Montserrat Light" charset="0"/>
                <a:cs typeface="Montserrat Light" charset="0"/>
              </a:rPr>
              <a:t>The analysis can be performed on Windows .</a:t>
            </a:r>
          </a:p>
          <a:p>
            <a:pPr lvl="1"/>
            <a:endParaRPr lang="en-US">
              <a:solidFill>
                <a:schemeClr val="tx2"/>
              </a:solidFill>
              <a:latin typeface="Montserrat Light" charset="0"/>
              <a:ea typeface="Montserrat Light" charset="0"/>
              <a:cs typeface="Montserrat Light" charset="0"/>
            </a:endParaRPr>
          </a:p>
          <a:p>
            <a:pPr marL="742950" indent="-742950">
              <a:buFont typeface="Arial" panose="020B0604020202020204" pitchFamily="34" charset="0"/>
              <a:buChar char="•"/>
            </a:pPr>
            <a:r>
              <a:rPr lang="en-US" b="1">
                <a:solidFill>
                  <a:schemeClr val="tx2"/>
                </a:solidFill>
                <a:latin typeface="Montserrat Light" charset="0"/>
                <a:ea typeface="Montserrat Light" charset="0"/>
                <a:cs typeface="Montserrat Light" charset="0"/>
              </a:rPr>
              <a:t>Python:</a:t>
            </a:r>
          </a:p>
          <a:p>
            <a:pPr marL="742950" indent="-742950">
              <a:buFont typeface="Arial" panose="020B0604020202020204" pitchFamily="34" charset="0"/>
              <a:buChar char="•"/>
            </a:pPr>
            <a:endParaRPr lang="en-US" b="1">
              <a:solidFill>
                <a:schemeClr val="tx2"/>
              </a:solidFill>
              <a:latin typeface="Montserrat Light" charset="0"/>
              <a:ea typeface="Montserrat Light" charset="0"/>
              <a:cs typeface="Montserrat Light" charset="0"/>
            </a:endParaRPr>
          </a:p>
          <a:p>
            <a:pPr algn="ctr"/>
            <a:r>
              <a:rPr lang="en-US">
                <a:solidFill>
                  <a:schemeClr val="tx2"/>
                </a:solidFill>
                <a:latin typeface="Montserrat Light" charset="0"/>
                <a:ea typeface="Montserrat Light" charset="0"/>
                <a:cs typeface="Montserrat Light" charset="0"/>
              </a:rPr>
              <a:t>   Python 3.x is required for running the analysis. </a:t>
            </a:r>
          </a:p>
          <a:p>
            <a:pPr algn="ct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b="1">
                <a:solidFill>
                  <a:schemeClr val="tx2"/>
                </a:solidFill>
                <a:latin typeface="Montserrat Light" charset="0"/>
                <a:ea typeface="Montserrat Light" charset="0"/>
                <a:cs typeface="Montserrat Light" charset="0"/>
              </a:rPr>
              <a:t>Libraries:</a:t>
            </a:r>
          </a:p>
          <a:p>
            <a:pPr marL="742950" indent="-742950">
              <a:buFont typeface="+mj-lt"/>
              <a:buAutoNum type="arabicPeriod"/>
            </a:pPr>
            <a:r>
              <a:rPr lang="en-US">
                <a:solidFill>
                  <a:schemeClr val="tx2"/>
                </a:solidFill>
                <a:latin typeface="Montserrat Light" charset="0"/>
                <a:ea typeface="Montserrat Light" charset="0"/>
                <a:cs typeface="Montserrat Light" charset="0"/>
              </a:rPr>
              <a:t>Pandas: Install the Pandas library using pip, a package manager for Python. </a:t>
            </a:r>
          </a:p>
          <a:p>
            <a:r>
              <a:rPr lang="en-US">
                <a:solidFill>
                  <a:schemeClr val="tx2"/>
                </a:solidFill>
                <a:latin typeface="Montserrat Light" charset="0"/>
                <a:ea typeface="Montserrat Light" charset="0"/>
                <a:cs typeface="Montserrat Light" charset="0"/>
              </a:rPr>
              <a:t>	Pip install pandas</a:t>
            </a: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446550"/>
          </a:xfrm>
          <a:prstGeom prst="rect">
            <a:avLst/>
          </a:prstGeom>
          <a:noFill/>
        </p:spPr>
        <p:txBody>
          <a:bodyPr wrap="square" rtlCol="0">
            <a:spAutoFit/>
          </a:bodyPr>
          <a:lstStyle/>
          <a:p>
            <a:r>
              <a:rPr lang="en-IN" sz="8800"/>
              <a:t>SYSTEM REQUIREMENTS</a:t>
            </a:r>
          </a:p>
        </p:txBody>
      </p:sp>
    </p:spTree>
    <p:extLst>
      <p:ext uri="{BB962C8B-B14F-4D97-AF65-F5344CB8AC3E}">
        <p14:creationId xmlns:p14="http://schemas.microsoft.com/office/powerpoint/2010/main" val="3461180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518907" y="3770016"/>
            <a:ext cx="13810430" cy="7294305"/>
          </a:xfrm>
          <a:prstGeom prst="rect">
            <a:avLst/>
          </a:prstGeom>
          <a:noFill/>
        </p:spPr>
        <p:txBody>
          <a:bodyPr wrap="square" rtlCol="0">
            <a:spAutoFit/>
          </a:bodyPr>
          <a:lstStyle/>
          <a:p>
            <a:r>
              <a:rPr lang="en-US">
                <a:solidFill>
                  <a:schemeClr val="tx2"/>
                </a:solidFill>
                <a:latin typeface="Montserrat Light" charset="0"/>
                <a:ea typeface="Montserrat Light" charset="0"/>
                <a:cs typeface="Montserrat Light" charset="0"/>
              </a:rPr>
              <a:t>2. </a:t>
            </a:r>
            <a:r>
              <a:rPr lang="en-US" b="1">
                <a:solidFill>
                  <a:schemeClr val="tx2"/>
                </a:solidFill>
                <a:latin typeface="Montserrat Light" charset="0"/>
                <a:ea typeface="Montserrat Light" charset="0"/>
                <a:cs typeface="Montserrat Light" charset="0"/>
              </a:rPr>
              <a:t>Matplotlib:</a:t>
            </a:r>
            <a:r>
              <a:rPr lang="en-US">
                <a:solidFill>
                  <a:schemeClr val="tx2"/>
                </a:solidFill>
                <a:latin typeface="Montserrat Light" charset="0"/>
                <a:ea typeface="Montserrat Light" charset="0"/>
                <a:cs typeface="Montserrat Light" charset="0"/>
              </a:rPr>
              <a:t> Install the Matplotlib library using pip as well</a:t>
            </a:r>
          </a:p>
          <a:p>
            <a:r>
              <a:rPr lang="en-US">
                <a:solidFill>
                  <a:schemeClr val="tx2"/>
                </a:solidFill>
                <a:latin typeface="Montserrat Light" charset="0"/>
                <a:ea typeface="Montserrat Light" charset="0"/>
                <a:cs typeface="Montserrat Light" charset="0"/>
              </a:rPr>
              <a:t>	</a:t>
            </a:r>
          </a:p>
          <a:p>
            <a:r>
              <a:rPr lang="en-US">
                <a:solidFill>
                  <a:schemeClr val="tx2"/>
                </a:solidFill>
                <a:latin typeface="Montserrat Light" charset="0"/>
                <a:ea typeface="Montserrat Light" charset="0"/>
                <a:cs typeface="Montserrat Light" charset="0"/>
              </a:rPr>
              <a:t>	pip install matplotlib</a:t>
            </a:r>
          </a:p>
          <a:p>
            <a:endParaRPr lang="en-US">
              <a:solidFill>
                <a:schemeClr val="tx2"/>
              </a:solidFill>
              <a:latin typeface="Montserrat Light" charset="0"/>
              <a:ea typeface="Montserrat Light" charset="0"/>
              <a:cs typeface="Montserrat Light" charset="0"/>
            </a:endParaRPr>
          </a:p>
          <a:p>
            <a:pPr marL="742950" indent="-742950">
              <a:buAutoNum type="arabicPeriod" startAt="3"/>
            </a:pPr>
            <a:r>
              <a:rPr lang="en-US" b="1">
                <a:solidFill>
                  <a:schemeClr val="tx2"/>
                </a:solidFill>
                <a:latin typeface="Montserrat Light" charset="0"/>
                <a:ea typeface="Montserrat Light" charset="0"/>
                <a:cs typeface="Montserrat Light" charset="0"/>
              </a:rPr>
              <a:t>Seaborn:</a:t>
            </a:r>
            <a:r>
              <a:rPr lang="en-US">
                <a:solidFill>
                  <a:schemeClr val="tx2"/>
                </a:solidFill>
                <a:latin typeface="Montserrat Light" charset="0"/>
                <a:ea typeface="Montserrat Light" charset="0"/>
                <a:cs typeface="Montserrat Light" charset="0"/>
              </a:rPr>
              <a:t> Install the seaborn library using pip command</a:t>
            </a:r>
          </a:p>
          <a:p>
            <a:pPr marL="742950" indent="-742950">
              <a:buAutoNum type="arabicPeriod" startAt="3"/>
            </a:pPr>
            <a:endParaRPr lang="en-US">
              <a:solidFill>
                <a:schemeClr val="tx2"/>
              </a:solidFill>
              <a:latin typeface="Montserrat Light" charset="0"/>
              <a:ea typeface="Montserrat Light" charset="0"/>
              <a:cs typeface="Montserrat Light" charset="0"/>
            </a:endParaRPr>
          </a:p>
          <a:p>
            <a:pPr lvl="2"/>
            <a:r>
              <a:rPr lang="en-US">
                <a:solidFill>
                  <a:schemeClr val="tx2"/>
                </a:solidFill>
                <a:latin typeface="Montserrat Light" charset="0"/>
                <a:ea typeface="Montserrat Light" charset="0"/>
                <a:cs typeface="Montserrat Light" charset="0"/>
              </a:rPr>
              <a:t>Pip install seaborn </a:t>
            </a:r>
          </a:p>
          <a:p>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b="1">
                <a:solidFill>
                  <a:schemeClr val="tx2"/>
                </a:solidFill>
                <a:latin typeface="Montserrat Light" charset="0"/>
                <a:ea typeface="Montserrat Light" charset="0"/>
                <a:cs typeface="Montserrat Light" charset="0"/>
              </a:rPr>
              <a:t>HARDWARE REQUIREMNTS :</a:t>
            </a:r>
          </a:p>
          <a:p>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b="1">
                <a:solidFill>
                  <a:schemeClr val="tx2"/>
                </a:solidFill>
                <a:latin typeface="Montserrat Light" charset="0"/>
                <a:ea typeface="Montserrat Light" charset="0"/>
                <a:cs typeface="Montserrat Light" charset="0"/>
              </a:rPr>
              <a:t>IDE</a:t>
            </a:r>
            <a:r>
              <a:rPr lang="en-US">
                <a:solidFill>
                  <a:schemeClr val="tx2"/>
                </a:solidFill>
                <a:latin typeface="Montserrat Light" charset="0"/>
                <a:ea typeface="Montserrat Light" charset="0"/>
                <a:cs typeface="Montserrat Light" charset="0"/>
              </a:rPr>
              <a:t> – Jupyter Notebook</a:t>
            </a:r>
          </a:p>
          <a:p>
            <a:pPr marL="571500" indent="-571500">
              <a:buFont typeface="Arial" panose="020B0604020202020204" pitchFamily="34" charset="0"/>
              <a:buChar char="•"/>
            </a:pPr>
            <a:r>
              <a:rPr lang="en-US" b="1">
                <a:solidFill>
                  <a:schemeClr val="tx2"/>
                </a:solidFill>
                <a:latin typeface="Montserrat Light" charset="0"/>
                <a:ea typeface="Montserrat Light" charset="0"/>
                <a:cs typeface="Montserrat Light" charset="0"/>
              </a:rPr>
              <a:t>Storage Space </a:t>
            </a:r>
            <a:r>
              <a:rPr lang="en-US">
                <a:solidFill>
                  <a:schemeClr val="tx2"/>
                </a:solidFill>
                <a:latin typeface="Montserrat Light" charset="0"/>
                <a:ea typeface="Montserrat Light" charset="0"/>
                <a:cs typeface="Montserrat Light" charset="0"/>
              </a:rPr>
              <a:t>– free storage space enough for running on machine</a:t>
            </a: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446550"/>
          </a:xfrm>
          <a:prstGeom prst="rect">
            <a:avLst/>
          </a:prstGeom>
          <a:noFill/>
        </p:spPr>
        <p:txBody>
          <a:bodyPr wrap="square" rtlCol="0">
            <a:spAutoFit/>
          </a:bodyPr>
          <a:lstStyle/>
          <a:p>
            <a:r>
              <a:rPr lang="en-IN" sz="8800"/>
              <a:t>SYSTEM REQUIREMENTS</a:t>
            </a:r>
          </a:p>
        </p:txBody>
      </p:sp>
    </p:spTree>
    <p:extLst>
      <p:ext uri="{BB962C8B-B14F-4D97-AF65-F5344CB8AC3E}">
        <p14:creationId xmlns:p14="http://schemas.microsoft.com/office/powerpoint/2010/main" val="627703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518907" y="3770016"/>
            <a:ext cx="13810430" cy="7848302"/>
          </a:xfrm>
          <a:prstGeom prst="rect">
            <a:avLst/>
          </a:prstGeom>
          <a:noFill/>
        </p:spPr>
        <p:txBody>
          <a:bodyPr wrap="square" rtlCol="0">
            <a:spAutoFit/>
          </a:bodyPr>
          <a:lstStyle/>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The architecture of the hotel booking analysis using Python, Matplotlib, and Pandas involves several key steps that form a cohesive workflow.</a:t>
            </a:r>
          </a:p>
          <a:p>
            <a:pPr marL="571500" indent="-571500">
              <a:buFont typeface="Arial" panose="020B0604020202020204" pitchFamily="34" charset="0"/>
              <a:buChar char="•"/>
            </a:pPr>
            <a:endParaRPr lang="en-US">
              <a:solidFill>
                <a:schemeClr val="tx2"/>
              </a:solidFill>
              <a:latin typeface="Montserrat Light" charset="0"/>
              <a:ea typeface="Montserrat Light" charset="0"/>
              <a:cs typeface="Montserrat Light" charset="0"/>
            </a:endParaRPr>
          </a:p>
          <a:p>
            <a:pPr marL="571500" indent="-571500">
              <a:buFont typeface="Arial" panose="020B0604020202020204" pitchFamily="34" charset="0"/>
              <a:buChar char="•"/>
            </a:pPr>
            <a:r>
              <a:rPr lang="en-US">
                <a:solidFill>
                  <a:schemeClr val="tx2"/>
                </a:solidFill>
                <a:latin typeface="Montserrat Light" charset="0"/>
                <a:ea typeface="Montserrat Light" charset="0"/>
                <a:cs typeface="Montserrat Light" charset="0"/>
              </a:rPr>
              <a:t> The process typically includes data acquisition, data          preprocessing, data visualization.</a:t>
            </a:r>
          </a:p>
          <a:p>
            <a:endParaRPr lang="en-US">
              <a:solidFill>
                <a:schemeClr val="tx2"/>
              </a:solidFill>
              <a:latin typeface="Montserrat Light" charset="0"/>
              <a:ea typeface="Montserrat Light" charset="0"/>
              <a:cs typeface="Montserrat Light" charset="0"/>
            </a:endParaRPr>
          </a:p>
          <a:p>
            <a:r>
              <a:rPr lang="en-US">
                <a:solidFill>
                  <a:schemeClr val="tx2"/>
                </a:solidFill>
                <a:latin typeface="Montserrat Light" charset="0"/>
                <a:ea typeface="Montserrat Light" charset="0"/>
                <a:cs typeface="Montserrat Light" charset="0"/>
              </a:rPr>
              <a:t>Let's explore the architecture in more detail:</a:t>
            </a:r>
          </a:p>
          <a:p>
            <a:endParaRPr lang="en-US">
              <a:solidFill>
                <a:schemeClr val="tx2"/>
              </a:solidFill>
              <a:latin typeface="Montserrat Light" charset="0"/>
              <a:ea typeface="Montserrat Light" charset="0"/>
              <a:cs typeface="Montserrat Light" charset="0"/>
            </a:endParaRPr>
          </a:p>
          <a:p>
            <a:pPr marL="3485601" lvl="3" indent="-742950">
              <a:buAutoNum type="arabicPeriod"/>
            </a:pPr>
            <a:r>
              <a:rPr lang="en-US">
                <a:solidFill>
                  <a:schemeClr val="tx2"/>
                </a:solidFill>
                <a:latin typeface="Montserrat Light" charset="0"/>
                <a:ea typeface="Montserrat Light" charset="0"/>
                <a:cs typeface="Montserrat Light" charset="0"/>
              </a:rPr>
              <a:t>IMPORTING DATASET</a:t>
            </a:r>
          </a:p>
          <a:p>
            <a:pPr marL="3485601" lvl="3" indent="-742950">
              <a:buAutoNum type="arabicPeriod"/>
            </a:pPr>
            <a:r>
              <a:rPr lang="en-US">
                <a:solidFill>
                  <a:schemeClr val="tx2"/>
                </a:solidFill>
                <a:latin typeface="Montserrat Light" charset="0"/>
                <a:ea typeface="Montserrat Light" charset="0"/>
                <a:cs typeface="Montserrat Light" charset="0"/>
              </a:rPr>
              <a:t>DATA EXPLORATION</a:t>
            </a:r>
          </a:p>
          <a:p>
            <a:pPr marL="3485601" lvl="3" indent="-742950">
              <a:buAutoNum type="arabicPeriod"/>
            </a:pPr>
            <a:r>
              <a:rPr lang="en-US">
                <a:solidFill>
                  <a:schemeClr val="tx2"/>
                </a:solidFill>
                <a:latin typeface="Montserrat Light" charset="0"/>
                <a:ea typeface="Montserrat Light" charset="0"/>
                <a:cs typeface="Montserrat Light" charset="0"/>
              </a:rPr>
              <a:t>DATA CLEANING</a:t>
            </a:r>
          </a:p>
          <a:p>
            <a:pPr marL="3485601" lvl="3" indent="-742950">
              <a:buAutoNum type="arabicPeriod"/>
            </a:pPr>
            <a:r>
              <a:rPr lang="en-US">
                <a:solidFill>
                  <a:schemeClr val="tx2"/>
                </a:solidFill>
                <a:latin typeface="Montserrat Light" charset="0"/>
                <a:ea typeface="Montserrat Light" charset="0"/>
                <a:cs typeface="Montserrat Light" charset="0"/>
              </a:rPr>
              <a:t>DATA GROUPING</a:t>
            </a:r>
          </a:p>
          <a:p>
            <a:pPr marL="3485601" lvl="3" indent="-742950">
              <a:buAutoNum type="arabicPeriod"/>
            </a:pPr>
            <a:r>
              <a:rPr lang="en-US">
                <a:solidFill>
                  <a:schemeClr val="tx2"/>
                </a:solidFill>
                <a:latin typeface="Montserrat Light" charset="0"/>
                <a:ea typeface="Montserrat Light" charset="0"/>
                <a:cs typeface="Montserrat Light" charset="0"/>
              </a:rPr>
              <a:t>DATA VISUALISATION</a:t>
            </a: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446550"/>
          </a:xfrm>
          <a:prstGeom prst="rect">
            <a:avLst/>
          </a:prstGeom>
          <a:noFill/>
        </p:spPr>
        <p:txBody>
          <a:bodyPr wrap="square" rtlCol="0">
            <a:spAutoFit/>
          </a:bodyPr>
          <a:lstStyle/>
          <a:p>
            <a:r>
              <a:rPr lang="en-IN" sz="8800"/>
              <a:t>ARCHITECTURE</a:t>
            </a:r>
          </a:p>
        </p:txBody>
      </p:sp>
    </p:spTree>
    <p:extLst>
      <p:ext uri="{BB962C8B-B14F-4D97-AF65-F5344CB8AC3E}">
        <p14:creationId xmlns:p14="http://schemas.microsoft.com/office/powerpoint/2010/main" val="27821863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2518907" y="3770016"/>
            <a:ext cx="13810430" cy="3970318"/>
          </a:xfrm>
          <a:prstGeom prst="rect">
            <a:avLst/>
          </a:prstGeom>
          <a:noFill/>
        </p:spPr>
        <p:txBody>
          <a:bodyPr wrap="square" rtlCol="0">
            <a:spAutoFit/>
          </a:bodyPr>
          <a:lstStyle/>
          <a:p>
            <a:r>
              <a:rPr lang="en-US"/>
              <a:t>The project begins with data collection, where the Hotel Booking  Dataset is sourced from reliable repositories or research databases. The dataset is then loaded into the Python environment using the Pandas library, creating a structured DataFrame for efficient data handling</a:t>
            </a:r>
          </a:p>
          <a:p>
            <a:endParaRPr lang="en-US">
              <a:solidFill>
                <a:schemeClr val="tx2"/>
              </a:solidFill>
              <a:latin typeface="Montserrat Light" charset="0"/>
              <a:ea typeface="Montserrat Light" charset="0"/>
              <a:cs typeface="Montserrat Light" charset="0"/>
            </a:endParaRPr>
          </a:p>
          <a:p>
            <a:endParaRPr lang="en-US">
              <a:solidFill>
                <a:schemeClr val="tx2"/>
              </a:solidFill>
              <a:latin typeface="Montserrat Light" charset="0"/>
              <a:ea typeface="Montserrat Light" charset="0"/>
              <a:cs typeface="Montserrat Light" charset="0"/>
            </a:endParaRPr>
          </a:p>
          <a:p>
            <a:endParaRPr lang="en-US">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2523634" y="1295400"/>
            <a:ext cx="12106766" cy="1446550"/>
          </a:xfrm>
          <a:prstGeom prst="rect">
            <a:avLst/>
          </a:prstGeom>
          <a:noFill/>
        </p:spPr>
        <p:txBody>
          <a:bodyPr wrap="square" rtlCol="0">
            <a:spAutoFit/>
          </a:bodyPr>
          <a:lstStyle/>
          <a:p>
            <a:r>
              <a:rPr lang="en-IN" sz="8800"/>
              <a:t>IMPORTING DATASET:</a:t>
            </a:r>
          </a:p>
        </p:txBody>
      </p:sp>
      <p:pic>
        <p:nvPicPr>
          <p:cNvPr id="5" name="Picture 4">
            <a:extLst>
              <a:ext uri="{FF2B5EF4-FFF2-40B4-BE49-F238E27FC236}">
                <a16:creationId xmlns:a16="http://schemas.microsoft.com/office/drawing/2014/main" id="{2FDCAF82-5A03-1637-E0C4-EB77D12307F0}"/>
              </a:ext>
            </a:extLst>
          </p:cNvPr>
          <p:cNvPicPr>
            <a:picLocks noChangeAspect="1"/>
          </p:cNvPicPr>
          <p:nvPr/>
        </p:nvPicPr>
        <p:blipFill>
          <a:blip r:embed="rId4"/>
          <a:stretch>
            <a:fillRect/>
          </a:stretch>
        </p:blipFill>
        <p:spPr>
          <a:xfrm>
            <a:off x="3861429" y="6748761"/>
            <a:ext cx="9054471" cy="2757189"/>
          </a:xfrm>
          <a:prstGeom prst="rect">
            <a:avLst/>
          </a:prstGeom>
        </p:spPr>
      </p:pic>
      <p:pic>
        <p:nvPicPr>
          <p:cNvPr id="8" name="Picture 7">
            <a:extLst>
              <a:ext uri="{FF2B5EF4-FFF2-40B4-BE49-F238E27FC236}">
                <a16:creationId xmlns:a16="http://schemas.microsoft.com/office/drawing/2014/main" id="{D7FF3946-F2CD-2D1D-8E44-1DA13E39FF6B}"/>
              </a:ext>
            </a:extLst>
          </p:cNvPr>
          <p:cNvPicPr>
            <a:picLocks noChangeAspect="1"/>
          </p:cNvPicPr>
          <p:nvPr/>
        </p:nvPicPr>
        <p:blipFill>
          <a:blip r:embed="rId5"/>
          <a:stretch>
            <a:fillRect/>
          </a:stretch>
        </p:blipFill>
        <p:spPr>
          <a:xfrm>
            <a:off x="3994368" y="10613289"/>
            <a:ext cx="8194457" cy="1258534"/>
          </a:xfrm>
          <a:prstGeom prst="rect">
            <a:avLst/>
          </a:prstGeom>
        </p:spPr>
      </p:pic>
    </p:spTree>
    <p:extLst>
      <p:ext uri="{BB962C8B-B14F-4D97-AF65-F5344CB8AC3E}">
        <p14:creationId xmlns:p14="http://schemas.microsoft.com/office/powerpoint/2010/main" val="17339085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ángulo 10"/>
          <p:cNvSpPr/>
          <p:nvPr/>
        </p:nvSpPr>
        <p:spPr>
          <a:xfrm rot="1779701">
            <a:off x="21046542" y="5117058"/>
            <a:ext cx="5182666" cy="518266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2" name="TextBox 11">
            <a:extLst>
              <a:ext uri="{FF2B5EF4-FFF2-40B4-BE49-F238E27FC236}">
                <a16:creationId xmlns:a16="http://schemas.microsoft.com/office/drawing/2014/main" id="{986C00B9-2A29-5E4C-A3FA-12A6CE121D0A}"/>
              </a:ext>
            </a:extLst>
          </p:cNvPr>
          <p:cNvSpPr txBox="1"/>
          <p:nvPr/>
        </p:nvSpPr>
        <p:spPr>
          <a:xfrm>
            <a:off x="1727336" y="3056583"/>
            <a:ext cx="11150464" cy="1754326"/>
          </a:xfrm>
          <a:prstGeom prst="rect">
            <a:avLst/>
          </a:prstGeom>
          <a:noFill/>
        </p:spPr>
        <p:txBody>
          <a:bodyPr wrap="square" rtlCol="0">
            <a:spAutoFit/>
          </a:bodyPr>
          <a:lstStyle/>
          <a:p>
            <a:r>
              <a:rPr lang="en-US"/>
              <a:t>The data exploration phase involves examining the dataset's basic structure, using Pandas functions like head(), info(), and describe() to gain initial insights</a:t>
            </a:r>
            <a:endParaRPr lang="en-US">
              <a:solidFill>
                <a:schemeClr val="tx2"/>
              </a:solidFill>
              <a:latin typeface="Montserrat Light" charset="0"/>
              <a:ea typeface="Montserrat Light" charset="0"/>
              <a:cs typeface="Montserrat Light" charset="0"/>
            </a:endParaRPr>
          </a:p>
        </p:txBody>
      </p:sp>
      <p:sp>
        <p:nvSpPr>
          <p:cNvPr id="14" name="Rectángulo 13"/>
          <p:cNvSpPr/>
          <p:nvPr/>
        </p:nvSpPr>
        <p:spPr>
          <a:xfrm rot="1779701">
            <a:off x="21823854" y="-250847"/>
            <a:ext cx="5182666" cy="51826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sp>
        <p:nvSpPr>
          <p:cNvPr id="15" name="Rectángulo 14"/>
          <p:cNvSpPr/>
          <p:nvPr/>
        </p:nvSpPr>
        <p:spPr>
          <a:xfrm rot="1779701">
            <a:off x="20224746" y="10604518"/>
            <a:ext cx="5182666" cy="51826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_tradnl"/>
          </a:p>
        </p:txBody>
      </p:sp>
      <p:pic>
        <p:nvPicPr>
          <p:cNvPr id="10" name="Imagen 9"/>
          <p:cNvPicPr>
            <a:picLocks noChangeAspect="1"/>
          </p:cNvPicPr>
          <p:nvPr/>
        </p:nvPicPr>
        <p:blipFill>
          <a:blip r:embed="rId3"/>
          <a:stretch>
            <a:fillRect/>
          </a:stretch>
        </p:blipFill>
        <p:spPr>
          <a:xfrm rot="8025753">
            <a:off x="18748311" y="3454702"/>
            <a:ext cx="8135537" cy="7896257"/>
          </a:xfrm>
          <a:prstGeom prst="rect">
            <a:avLst/>
          </a:prstGeom>
        </p:spPr>
      </p:pic>
      <p:sp>
        <p:nvSpPr>
          <p:cNvPr id="2" name="TextBox 1">
            <a:extLst>
              <a:ext uri="{FF2B5EF4-FFF2-40B4-BE49-F238E27FC236}">
                <a16:creationId xmlns:a16="http://schemas.microsoft.com/office/drawing/2014/main" id="{D204086E-F199-594D-E6D9-995DF3AAA4B2}"/>
              </a:ext>
            </a:extLst>
          </p:cNvPr>
          <p:cNvSpPr txBox="1"/>
          <p:nvPr/>
        </p:nvSpPr>
        <p:spPr>
          <a:xfrm>
            <a:off x="1533034" y="1081484"/>
            <a:ext cx="12106766" cy="1446550"/>
          </a:xfrm>
          <a:prstGeom prst="rect">
            <a:avLst/>
          </a:prstGeom>
          <a:noFill/>
        </p:spPr>
        <p:txBody>
          <a:bodyPr wrap="square" rtlCol="0">
            <a:spAutoFit/>
          </a:bodyPr>
          <a:lstStyle/>
          <a:p>
            <a:r>
              <a:rPr lang="en-IN" sz="8800"/>
              <a:t>DATA EXPLORATION:</a:t>
            </a:r>
          </a:p>
        </p:txBody>
      </p:sp>
      <p:pic>
        <p:nvPicPr>
          <p:cNvPr id="4" name="Picture 3">
            <a:extLst>
              <a:ext uri="{FF2B5EF4-FFF2-40B4-BE49-F238E27FC236}">
                <a16:creationId xmlns:a16="http://schemas.microsoft.com/office/drawing/2014/main" id="{B7A493B1-C6CA-475F-8B18-FA4906F90F67}"/>
              </a:ext>
            </a:extLst>
          </p:cNvPr>
          <p:cNvPicPr>
            <a:picLocks noChangeAspect="1"/>
          </p:cNvPicPr>
          <p:nvPr/>
        </p:nvPicPr>
        <p:blipFill>
          <a:blip r:embed="rId4"/>
          <a:stretch>
            <a:fillRect/>
          </a:stretch>
        </p:blipFill>
        <p:spPr>
          <a:xfrm>
            <a:off x="8305800" y="6565642"/>
            <a:ext cx="10886605" cy="4004715"/>
          </a:xfrm>
          <a:prstGeom prst="rect">
            <a:avLst/>
          </a:prstGeom>
        </p:spPr>
      </p:pic>
      <p:pic>
        <p:nvPicPr>
          <p:cNvPr id="7" name="Picture 6">
            <a:extLst>
              <a:ext uri="{FF2B5EF4-FFF2-40B4-BE49-F238E27FC236}">
                <a16:creationId xmlns:a16="http://schemas.microsoft.com/office/drawing/2014/main" id="{52881A5D-96FF-ECA9-0C51-ACAE9BA6FC96}"/>
              </a:ext>
            </a:extLst>
          </p:cNvPr>
          <p:cNvPicPr>
            <a:picLocks noChangeAspect="1"/>
          </p:cNvPicPr>
          <p:nvPr/>
        </p:nvPicPr>
        <p:blipFill>
          <a:blip r:embed="rId5"/>
          <a:stretch>
            <a:fillRect/>
          </a:stretch>
        </p:blipFill>
        <p:spPr>
          <a:xfrm>
            <a:off x="8305800" y="5339458"/>
            <a:ext cx="2778125" cy="752409"/>
          </a:xfrm>
          <a:prstGeom prst="rect">
            <a:avLst/>
          </a:prstGeom>
        </p:spPr>
      </p:pic>
      <p:pic>
        <p:nvPicPr>
          <p:cNvPr id="16" name="Picture 15">
            <a:extLst>
              <a:ext uri="{FF2B5EF4-FFF2-40B4-BE49-F238E27FC236}">
                <a16:creationId xmlns:a16="http://schemas.microsoft.com/office/drawing/2014/main" id="{160AEE00-5A77-A269-E27F-8E6D7BBA7455}"/>
              </a:ext>
            </a:extLst>
          </p:cNvPr>
          <p:cNvPicPr>
            <a:picLocks noChangeAspect="1"/>
          </p:cNvPicPr>
          <p:nvPr/>
        </p:nvPicPr>
        <p:blipFill>
          <a:blip r:embed="rId6"/>
          <a:stretch>
            <a:fillRect/>
          </a:stretch>
        </p:blipFill>
        <p:spPr>
          <a:xfrm>
            <a:off x="601662" y="8568000"/>
            <a:ext cx="6724650" cy="1921328"/>
          </a:xfrm>
          <a:prstGeom prst="rect">
            <a:avLst/>
          </a:prstGeom>
        </p:spPr>
      </p:pic>
      <p:pic>
        <p:nvPicPr>
          <p:cNvPr id="19" name="Picture 18">
            <a:extLst>
              <a:ext uri="{FF2B5EF4-FFF2-40B4-BE49-F238E27FC236}">
                <a16:creationId xmlns:a16="http://schemas.microsoft.com/office/drawing/2014/main" id="{55E0D0CC-BB9C-D61E-ED0B-051DE711D9C3}"/>
              </a:ext>
            </a:extLst>
          </p:cNvPr>
          <p:cNvPicPr>
            <a:picLocks noChangeAspect="1"/>
          </p:cNvPicPr>
          <p:nvPr/>
        </p:nvPicPr>
        <p:blipFill>
          <a:blip r:embed="rId7"/>
          <a:stretch>
            <a:fillRect/>
          </a:stretch>
        </p:blipFill>
        <p:spPr>
          <a:xfrm>
            <a:off x="601662" y="7059139"/>
            <a:ext cx="3131962" cy="776061"/>
          </a:xfrm>
          <a:prstGeom prst="rect">
            <a:avLst/>
          </a:prstGeom>
        </p:spPr>
      </p:pic>
      <p:pic>
        <p:nvPicPr>
          <p:cNvPr id="21" name="Picture 20">
            <a:extLst>
              <a:ext uri="{FF2B5EF4-FFF2-40B4-BE49-F238E27FC236}">
                <a16:creationId xmlns:a16="http://schemas.microsoft.com/office/drawing/2014/main" id="{8BF75AF8-C9BF-976A-6D0F-8952B9241D83}"/>
              </a:ext>
            </a:extLst>
          </p:cNvPr>
          <p:cNvPicPr>
            <a:picLocks noChangeAspect="1"/>
          </p:cNvPicPr>
          <p:nvPr/>
        </p:nvPicPr>
        <p:blipFill>
          <a:blip r:embed="rId8"/>
          <a:stretch>
            <a:fillRect/>
          </a:stretch>
        </p:blipFill>
        <p:spPr>
          <a:xfrm>
            <a:off x="601662" y="5874651"/>
            <a:ext cx="3074988" cy="868232"/>
          </a:xfrm>
          <a:prstGeom prst="rect">
            <a:avLst/>
          </a:prstGeom>
        </p:spPr>
      </p:pic>
      <p:pic>
        <p:nvPicPr>
          <p:cNvPr id="23" name="Picture 22">
            <a:extLst>
              <a:ext uri="{FF2B5EF4-FFF2-40B4-BE49-F238E27FC236}">
                <a16:creationId xmlns:a16="http://schemas.microsoft.com/office/drawing/2014/main" id="{C449DC49-0E3E-C4F7-FBD1-72C498DE3E57}"/>
              </a:ext>
            </a:extLst>
          </p:cNvPr>
          <p:cNvPicPr>
            <a:picLocks noChangeAspect="1"/>
          </p:cNvPicPr>
          <p:nvPr/>
        </p:nvPicPr>
        <p:blipFill>
          <a:blip r:embed="rId9"/>
          <a:stretch>
            <a:fillRect/>
          </a:stretch>
        </p:blipFill>
        <p:spPr>
          <a:xfrm>
            <a:off x="9345871" y="11636288"/>
            <a:ext cx="2435589" cy="771672"/>
          </a:xfrm>
          <a:prstGeom prst="rect">
            <a:avLst/>
          </a:prstGeom>
        </p:spPr>
      </p:pic>
      <p:pic>
        <p:nvPicPr>
          <p:cNvPr id="25" name="Picture 24">
            <a:extLst>
              <a:ext uri="{FF2B5EF4-FFF2-40B4-BE49-F238E27FC236}">
                <a16:creationId xmlns:a16="http://schemas.microsoft.com/office/drawing/2014/main" id="{C584F1C5-4EEB-41FA-88D7-E037DBA34375}"/>
              </a:ext>
            </a:extLst>
          </p:cNvPr>
          <p:cNvPicPr>
            <a:picLocks noChangeAspect="1"/>
          </p:cNvPicPr>
          <p:nvPr/>
        </p:nvPicPr>
        <p:blipFill>
          <a:blip r:embed="rId10"/>
          <a:stretch>
            <a:fillRect/>
          </a:stretch>
        </p:blipFill>
        <p:spPr>
          <a:xfrm>
            <a:off x="12764847" y="11165102"/>
            <a:ext cx="3360519" cy="1816497"/>
          </a:xfrm>
          <a:prstGeom prst="rect">
            <a:avLst/>
          </a:prstGeom>
        </p:spPr>
      </p:pic>
    </p:spTree>
    <p:extLst>
      <p:ext uri="{BB962C8B-B14F-4D97-AF65-F5344CB8AC3E}">
        <p14:creationId xmlns:p14="http://schemas.microsoft.com/office/powerpoint/2010/main" val="4022146240"/>
      </p:ext>
    </p:extLst>
  </p:cSld>
  <p:clrMapOvr>
    <a:masterClrMapping/>
  </p:clrMapOvr>
</p:sld>
</file>

<file path=ppt/theme/theme1.xml><?xml version="1.0" encoding="utf-8"?>
<a:theme xmlns:a="http://schemas.openxmlformats.org/drawingml/2006/main" name="Office Theme">
  <a:themeElements>
    <a:clrScheme name="Personalizar 73">
      <a:dk1>
        <a:srgbClr val="999999"/>
      </a:dk1>
      <a:lt1>
        <a:srgbClr val="FFFFFF"/>
      </a:lt1>
      <a:dk2>
        <a:srgbClr val="494949"/>
      </a:dk2>
      <a:lt2>
        <a:srgbClr val="FFFFFF"/>
      </a:lt2>
      <a:accent1>
        <a:srgbClr val="EED3C7"/>
      </a:accent1>
      <a:accent2>
        <a:srgbClr val="CBE4E6"/>
      </a:accent2>
      <a:accent3>
        <a:srgbClr val="8B8B8B"/>
      </a:accent3>
      <a:accent4>
        <a:srgbClr val="CFB7AD"/>
      </a:accent4>
      <a:accent5>
        <a:srgbClr val="B3CACA"/>
      </a:accent5>
      <a:accent6>
        <a:srgbClr val="000000"/>
      </a:accent6>
      <a:hlink>
        <a:srgbClr val="F6F7F6"/>
      </a:hlink>
      <a:folHlink>
        <a:srgbClr val="FFC000"/>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35312</TotalTime>
  <Words>1032</Words>
  <Application>Microsoft Office PowerPoint</Application>
  <PresentationFormat>Custom</PresentationFormat>
  <Paragraphs>123</Paragraphs>
  <Slides>18</Slides>
  <Notes>12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Lato Regular</vt:lpstr>
      <vt:lpstr>Montserrat</vt:lpstr>
      <vt:lpstr>Montserrat Light</vt:lpstr>
      <vt:lpstr>Montserrat Ultra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Creative Presentations</dc:title>
  <dc:subject/>
  <dc:creator/>
  <cp:keywords/>
  <dc:description/>
  <cp:lastModifiedBy>M srikar</cp:lastModifiedBy>
  <cp:revision>8422</cp:revision>
  <dcterms:created xsi:type="dcterms:W3CDTF">2014-11-12T21:47:38Z</dcterms:created>
  <dcterms:modified xsi:type="dcterms:W3CDTF">2023-07-31T04:55:56Z</dcterms:modified>
  <cp:category/>
</cp:coreProperties>
</file>