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746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0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4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7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9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2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2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26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3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40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9021886" cy="390274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br>
              <a:rPr lang="it-IT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it-IT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it-IT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IBM CAPSTONE PROJECT – </a:t>
            </a:r>
            <a:r>
              <a:rPr lang="en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The Battle of Neighborhoods: </a:t>
            </a:r>
            <a:br>
              <a:rPr lang="en" sz="2800" b="1" dirty="0">
                <a:latin typeface="Baskerville Old Face" panose="02020602080505020303" pitchFamily="18" charset="77"/>
              </a:rPr>
            </a:br>
            <a:r>
              <a:rPr lang="en" sz="2800" b="1" dirty="0">
                <a:latin typeface="Baskerville Old Face" panose="02020602080505020303" pitchFamily="18" charset="77"/>
              </a:rPr>
              <a:t>A </a:t>
            </a:r>
            <a:r>
              <a:rPr lang="en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Cluster Analysis of The London Real Estate Market Post Brexit</a:t>
            </a:r>
            <a:br>
              <a:rPr lang="en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br>
              <a:rPr lang="en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</a:br>
            <a:r>
              <a:rPr lang="en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- Neeharika </a:t>
            </a:r>
            <a:endParaRPr lang="it-IT" sz="2800" b="1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013" y="0"/>
            <a:ext cx="4279692" cy="1199213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Business </a:t>
            </a:r>
            <a:r>
              <a:rPr lang="it-IT" sz="3200" b="1" dirty="0" err="1">
                <a:solidFill>
                  <a:schemeClr val="tx1"/>
                </a:solidFill>
                <a:latin typeface="Baskerville Old Face" panose="02020602080505020303" pitchFamily="18" charset="77"/>
              </a:rPr>
              <a:t>Problem</a:t>
            </a:r>
            <a:endParaRPr lang="it-IT" sz="3200" b="1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013" y="599606"/>
            <a:ext cx="4504544" cy="3581400"/>
          </a:xfrm>
        </p:spPr>
        <p:txBody>
          <a:bodyPr/>
          <a:lstStyle/>
          <a:p>
            <a:r>
              <a:rPr lang="en" dirty="0">
                <a:latin typeface="Baskerville Old Face" panose="02020602080505020303" pitchFamily="18" charset="77"/>
              </a:rPr>
              <a:t>London Housing Market is in a rut:</a:t>
            </a:r>
          </a:p>
          <a:p>
            <a:pPr marL="0" indent="0">
              <a:buNone/>
            </a:pPr>
            <a:r>
              <a:rPr lang="en" dirty="0">
                <a:latin typeface="Baskerville Old Face" panose="02020602080505020303" pitchFamily="18" charset="77"/>
              </a:rPr>
              <a:t>Factors and </a:t>
            </a:r>
            <a:r>
              <a:rPr lang="en" dirty="0" err="1">
                <a:latin typeface="Baskerville Old Face" panose="02020602080505020303" pitchFamily="18" charset="77"/>
              </a:rPr>
              <a:t>varibales</a:t>
            </a:r>
            <a:r>
              <a:rPr lang="en" dirty="0">
                <a:latin typeface="Baskerville Old Face" panose="02020602080505020303" pitchFamily="18" charset="77"/>
              </a:rPr>
              <a:t> considered are :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Baskerville Old Face" panose="02020602080505020303" pitchFamily="18" charset="77"/>
              </a:rPr>
              <a:t>Brexit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skerville Old Face" panose="02020602080505020303" pitchFamily="18" charset="77"/>
              </a:rPr>
              <a:t>Dip in the </a:t>
            </a:r>
            <a:r>
              <a:rPr lang="en-IN" dirty="0" err="1">
                <a:latin typeface="Baskerville Old Face" panose="02020602080505020303" pitchFamily="18" charset="77"/>
              </a:rPr>
              <a:t>Pirces</a:t>
            </a:r>
            <a:r>
              <a:rPr lang="en-IN" dirty="0">
                <a:latin typeface="Baskerville Old Face" panose="02020602080505020303" pitchFamily="18" charset="77"/>
              </a:rPr>
              <a:t>- the bubble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Baskerville Old Face" panose="02020602080505020303" pitchFamily="18" charset="77"/>
              </a:rPr>
              <a:t>T</a:t>
            </a:r>
            <a:r>
              <a:rPr lang="en" dirty="0">
                <a:latin typeface="Baskerville Old Face" panose="02020602080505020303" pitchFamily="18" charset="77"/>
              </a:rPr>
              <a:t>he Lowest Sales in History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Baskerville Old Face" panose="02020602080505020303" pitchFamily="18" charset="77"/>
              </a:rPr>
              <a:t>Homebuilder Issues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>
                <a:latin typeface="Baskerville Old Face" panose="02020602080505020303" pitchFamily="18" charset="77"/>
              </a:rPr>
              <a:t>Tax hikes</a:t>
            </a:r>
            <a:endParaRPr lang="it-IT" dirty="0">
              <a:latin typeface="Baskerville Old Face" panose="02020602080505020303" pitchFamily="18" charset="77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F62A694-6AC5-894F-B6B9-8E00B3C55E53}"/>
              </a:ext>
            </a:extLst>
          </p:cNvPr>
          <p:cNvSpPr txBox="1">
            <a:spLocks/>
          </p:cNvSpPr>
          <p:nvPr/>
        </p:nvSpPr>
        <p:spPr>
          <a:xfrm>
            <a:off x="1131757" y="3892445"/>
            <a:ext cx="9601200" cy="2885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it-IT" sz="2400" b="1">
                <a:solidFill>
                  <a:schemeClr val="tx1"/>
                </a:solidFill>
                <a:latin typeface="Baskerville Old Face" panose="02020602080505020303" pitchFamily="18" charset="77"/>
              </a:rPr>
              <a:t>Statement of the Problem</a:t>
            </a:r>
            <a:endParaRPr lang="it-IT" sz="2400" b="1" dirty="0">
              <a:solidFill>
                <a:schemeClr val="tx1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CB320581-89F4-424D-856D-75136B7B5C43}"/>
              </a:ext>
            </a:extLst>
          </p:cNvPr>
          <p:cNvSpPr txBox="1">
            <a:spLocks/>
          </p:cNvSpPr>
          <p:nvPr/>
        </p:nvSpPr>
        <p:spPr>
          <a:xfrm>
            <a:off x="801973" y="4352515"/>
            <a:ext cx="9601200" cy="95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" sz="1800">
                <a:latin typeface="Baskerville Old Face" panose="02020602080505020303" pitchFamily="18" charset="77"/>
              </a:rPr>
              <a:t>With Brexit in place there are several </a:t>
            </a:r>
            <a:r>
              <a:rPr lang="en-IN" sz="1800">
                <a:latin typeface="Baskerville Old Face" panose="02020602080505020303" pitchFamily="18" charset="77"/>
              </a:rPr>
              <a:t>uncertainties</a:t>
            </a:r>
            <a:r>
              <a:rPr lang="en" sz="1800">
                <a:latin typeface="Baskerville Old Face" panose="02020602080505020303" pitchFamily="18" charset="77"/>
              </a:rPr>
              <a:t> attached, especially to the homebuyers , the question lies if we can provide a fair </a:t>
            </a:r>
            <a:r>
              <a:rPr lang="en-IN" sz="1800">
                <a:latin typeface="Baskerville Old Face" panose="02020602080505020303" pitchFamily="18" charset="77"/>
              </a:rPr>
              <a:t>housing</a:t>
            </a:r>
            <a:r>
              <a:rPr lang="en" sz="1800">
                <a:latin typeface="Baskerville Old Face" panose="02020602080505020303" pitchFamily="18" charset="77"/>
              </a:rPr>
              <a:t> in London?</a:t>
            </a:r>
            <a:endParaRPr lang="it-IT" sz="1800" dirty="0">
              <a:latin typeface="Baskerville Old Face" panose="02020602080505020303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9EB00-C8F1-6840-899E-ABE71FBC6E59}"/>
              </a:ext>
            </a:extLst>
          </p:cNvPr>
          <p:cNvSpPr/>
          <p:nvPr/>
        </p:nvSpPr>
        <p:spPr>
          <a:xfrm>
            <a:off x="1131757" y="5119724"/>
            <a:ext cx="5215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b="1" dirty="0">
                <a:latin typeface="Baskerville Old Face" panose="02020602080505020303" pitchFamily="18" charset="77"/>
              </a:rPr>
              <a:t>Solution</a:t>
            </a:r>
            <a:endParaRPr lang="en-US" sz="2400" dirty="0">
              <a:latin typeface="Baskerville Old Face" panose="02020602080505020303" pitchFamily="18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72C721-7855-2B46-AB2D-0FD4DE4C0601}"/>
              </a:ext>
            </a:extLst>
          </p:cNvPr>
          <p:cNvSpPr/>
          <p:nvPr/>
        </p:nvSpPr>
        <p:spPr>
          <a:xfrm>
            <a:off x="1131757" y="5609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" dirty="0">
                <a:latin typeface="Baskerville Old Face" panose="02020602080505020303" pitchFamily="18" charset="77"/>
              </a:rPr>
              <a:t>Clustering London neighborhoods in order to recommend venues and the current average price of real estate where homebuyers can make a real estate investment. </a:t>
            </a:r>
            <a:endParaRPr lang="it-IT" dirty="0"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Data: </a:t>
            </a:r>
            <a:r>
              <a:rPr lang="en" dirty="0"/>
              <a:t>merging data on London properties and the relative price paid data from the HM Land Registry and data on amenities and essential facilities surrounding such properties from </a:t>
            </a:r>
            <a:r>
              <a:rPr lang="en-IN" dirty="0"/>
              <a:t>Foursquare</a:t>
            </a:r>
            <a:r>
              <a:rPr lang="en" dirty="0"/>
              <a:t> API interface.</a:t>
            </a:r>
          </a:p>
          <a:p>
            <a:r>
              <a:rPr lang="en-IN" dirty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Modeling- Cluster Analysis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84" y="0"/>
            <a:ext cx="2420911" cy="794479"/>
          </a:xfrm>
        </p:spPr>
        <p:txBody>
          <a:bodyPr>
            <a:normAutofit/>
          </a:bodyPr>
          <a:lstStyle/>
          <a:p>
            <a:r>
              <a:rPr lang="it-IT" sz="2800" b="1" dirty="0" err="1">
                <a:solidFill>
                  <a:schemeClr val="tx1"/>
                </a:solidFill>
                <a:latin typeface="Baskerville Old Face" panose="02020602080505020303" pitchFamily="18" charset="77"/>
              </a:rPr>
              <a:t>Key</a:t>
            </a:r>
            <a:r>
              <a:rPr lang="it-IT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 </a:t>
            </a:r>
            <a:r>
              <a:rPr lang="it-IT" sz="2800" b="1" dirty="0" err="1">
                <a:solidFill>
                  <a:schemeClr val="tx1"/>
                </a:solidFill>
                <a:latin typeface="Baskerville Old Face" panose="02020602080505020303" pitchFamily="18" charset="77"/>
              </a:rPr>
              <a:t>Findings</a:t>
            </a:r>
            <a:r>
              <a:rPr lang="it-IT" sz="2800" b="1" dirty="0">
                <a:solidFill>
                  <a:schemeClr val="tx1"/>
                </a:solidFill>
                <a:latin typeface="Baskerville Old Face" panose="02020602080505020303" pitchFamily="18" charset="77"/>
              </a:rPr>
              <a:t>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86" y="794479"/>
            <a:ext cx="7467600" cy="569159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N" dirty="0">
                <a:latin typeface="Baskerville Old Face" panose="02020602080505020303" pitchFamily="18" charset="77"/>
              </a:rPr>
              <a:t>A</a:t>
            </a:r>
            <a:r>
              <a:rPr lang="en" dirty="0" err="1">
                <a:latin typeface="Baskerville Old Face" panose="02020602080505020303" pitchFamily="18" charset="77"/>
              </a:rPr>
              <a:t>fter</a:t>
            </a:r>
            <a:r>
              <a:rPr lang="en" dirty="0">
                <a:latin typeface="Baskerville Old Face" panose="02020602080505020303" pitchFamily="18" charset="77"/>
              </a:rPr>
              <a:t> the thorough </a:t>
            </a:r>
            <a:r>
              <a:rPr lang="en-IN" dirty="0">
                <a:latin typeface="Baskerville Old Face" panose="02020602080505020303" pitchFamily="18" charset="77"/>
              </a:rPr>
              <a:t>analysis</a:t>
            </a:r>
            <a:r>
              <a:rPr lang="en" dirty="0">
                <a:latin typeface="Baskerville Old Face" panose="02020602080505020303" pitchFamily="18" charset="77"/>
              </a:rPr>
              <a:t> what can be said is :</a:t>
            </a:r>
          </a:p>
          <a:p>
            <a:pPr>
              <a:buFont typeface="Wingdings" pitchFamily="2" charset="2"/>
              <a:buChar char="v"/>
            </a:pPr>
            <a:r>
              <a:rPr lang="en" dirty="0">
                <a:latin typeface="Baskerville Old Face" panose="02020602080505020303" pitchFamily="18" charset="77"/>
              </a:rPr>
              <a:t>West London and North-West are higher profitable ventures where as,</a:t>
            </a:r>
          </a:p>
          <a:p>
            <a:pPr>
              <a:buFont typeface="Wingdings" pitchFamily="2" charset="2"/>
              <a:buChar char="v"/>
            </a:pPr>
            <a:r>
              <a:rPr lang="en" dirty="0">
                <a:latin typeface="Baskerville Old Face" panose="02020602080505020303" pitchFamily="18" charset="77"/>
              </a:rPr>
              <a:t>South-West London and North-West London are </a:t>
            </a:r>
            <a:r>
              <a:rPr lang="en-IN" dirty="0">
                <a:latin typeface="Baskerville Old Face" panose="02020602080505020303" pitchFamily="18" charset="77"/>
              </a:rPr>
              <a:t>likely</a:t>
            </a:r>
            <a:r>
              <a:rPr lang="en" dirty="0">
                <a:latin typeface="Baskerville Old Face" panose="02020602080505020303" pitchFamily="18" charset="77"/>
              </a:rPr>
              <a:t> to be the next gen elite ventures because of the upcoming facilities.  </a:t>
            </a:r>
          </a:p>
          <a:p>
            <a:pPr>
              <a:buFont typeface="Wingdings" pitchFamily="2" charset="2"/>
              <a:buChar char="v"/>
            </a:pPr>
            <a:r>
              <a:rPr lang="en" dirty="0">
                <a:latin typeface="Baskerville Old Face" panose="02020602080505020303" pitchFamily="18" charset="77"/>
              </a:rPr>
              <a:t>Analysis of real estates –</a:t>
            </a:r>
            <a:r>
              <a:rPr lang="en-IN" dirty="0">
                <a:latin typeface="Baskerville Old Face" panose="02020602080505020303" pitchFamily="18" charset="77"/>
              </a:rPr>
              <a:t>cluster wise</a:t>
            </a:r>
            <a:endParaRPr lang="en" dirty="0">
              <a:latin typeface="Baskerville Old Face" panose="02020602080505020303" pitchFamily="18" charset="77"/>
            </a:endParaRPr>
          </a:p>
          <a:p>
            <a:pPr>
              <a:buFont typeface="Wingdings" pitchFamily="2" charset="2"/>
              <a:buChar char="v"/>
            </a:pPr>
            <a:r>
              <a:rPr lang="en" dirty="0">
                <a:latin typeface="Baskerville Old Face" panose="02020602080505020303" pitchFamily="18" charset="77"/>
              </a:rPr>
              <a:t>Clusters 0, 2 and 4 may target home buyers prone to live in 'green' areas with parks, waterfronts;</a:t>
            </a:r>
          </a:p>
          <a:p>
            <a:pPr>
              <a:buFont typeface="Wingdings" pitchFamily="2" charset="2"/>
              <a:buChar char="v"/>
            </a:pPr>
            <a:r>
              <a:rPr lang="en" dirty="0">
                <a:latin typeface="Baskerville Old Face" panose="02020602080505020303" pitchFamily="18" charset="77"/>
              </a:rPr>
              <a:t>Clusters 1 and 3 may target individuals who love pubs, theatres and soccer.</a:t>
            </a:r>
            <a:endParaRPr lang="it-IT" dirty="0">
              <a:latin typeface="Baskerville Old Face" panose="020206020805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{75D75802-7700-454E-8B38-35628A4A41CB}tf10001072</Template>
  <TotalTime>9</TotalTime>
  <Words>260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Baskerville Old Face</vt:lpstr>
      <vt:lpstr>Franklin Gothic Book</vt:lpstr>
      <vt:lpstr>Wingdings</vt:lpstr>
      <vt:lpstr>Crop</vt:lpstr>
      <vt:lpstr>  IBM CAPSTONE PROJECT – The Battle of Neighborhoods:  A Cluster Analysis of The London Real Estate Market Post Brexit  - Neeharika </vt:lpstr>
      <vt:lpstr>Business Problem</vt:lpstr>
      <vt:lpstr>Data and Methodology</vt:lpstr>
      <vt:lpstr>Key Findings: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IBM CAPSTONE PROJECT – The Battle of Neighborhoods:  Clustering Analysis of London Real Estate Market</dc:title>
  <dc:creator>Utente di Microsoft Office</dc:creator>
  <cp:lastModifiedBy>True Indian</cp:lastModifiedBy>
  <cp:revision>3</cp:revision>
  <dcterms:created xsi:type="dcterms:W3CDTF">2018-12-16T14:33:35Z</dcterms:created>
  <dcterms:modified xsi:type="dcterms:W3CDTF">2020-07-29T18:52:36Z</dcterms:modified>
</cp:coreProperties>
</file>