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1" r:id="rId5"/>
    <p:sldId id="262" r:id="rId6"/>
    <p:sldId id="264" r:id="rId7"/>
    <p:sldId id="265" r:id="rId8"/>
    <p:sldId id="268" r:id="rId9"/>
    <p:sldId id="269" r:id="rId10"/>
    <p:sldId id="270" r:id="rId11"/>
    <p:sldId id="273" r:id="rId12"/>
    <p:sldId id="274" r:id="rId13"/>
    <p:sldId id="275" r:id="rId14"/>
    <p:sldId id="276" r:id="rId15"/>
    <p:sldId id="279" r:id="rId16"/>
    <p:sldId id="278" r:id="rId17"/>
    <p:sldId id="280" r:id="rId18"/>
    <p:sldId id="281" r:id="rId19"/>
    <p:sldId id="282" r:id="rId20"/>
    <p:sldId id="283" r:id="rId21"/>
    <p:sldId id="284" r:id="rId22"/>
    <p:sldId id="286" r:id="rId23"/>
    <p:sldId id="271" r:id="rId24"/>
    <p:sldId id="263" r:id="rId25"/>
    <p:sldId id="272" r:id="rId26"/>
    <p:sldId id="287" r:id="rId27"/>
    <p:sldId id="288" r:id="rId28"/>
    <p:sldId id="289" r:id="rId29"/>
    <p:sldId id="267" r:id="rId30"/>
    <p:sldId id="266"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25" d="100"/>
          <a:sy n="125" d="100"/>
        </p:scale>
        <p:origin x="90"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1D9DB5-695B-4FB8-B83C-603B4276B58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95BAD6C-0C58-4D5A-BEE5-197B39EA7B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8271DD0-B6F0-443F-A8B3-C4E28E368E0A}"/>
              </a:ext>
            </a:extLst>
          </p:cNvPr>
          <p:cNvSpPr>
            <a:spLocks noGrp="1"/>
          </p:cNvSpPr>
          <p:nvPr>
            <p:ph type="dt" sz="half" idx="10"/>
          </p:nvPr>
        </p:nvSpPr>
        <p:spPr/>
        <p:txBody>
          <a:bodyPr/>
          <a:lstStyle/>
          <a:p>
            <a:fld id="{86CF03C6-AF74-476D-B4ED-C17A2842FD10}" type="datetimeFigureOut">
              <a:rPr lang="zh-CN" altLang="en-US" smtClean="0"/>
              <a:t>2019/9/16</a:t>
            </a:fld>
            <a:endParaRPr lang="zh-CN" altLang="en-US"/>
          </a:p>
        </p:txBody>
      </p:sp>
      <p:sp>
        <p:nvSpPr>
          <p:cNvPr id="5" name="页脚占位符 4">
            <a:extLst>
              <a:ext uri="{FF2B5EF4-FFF2-40B4-BE49-F238E27FC236}">
                <a16:creationId xmlns:a16="http://schemas.microsoft.com/office/drawing/2014/main" id="{0D16728D-3D49-4F2B-8BC8-C08591D7672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02D3E65-3A13-4F38-9E6A-0E19777806B6}"/>
              </a:ext>
            </a:extLst>
          </p:cNvPr>
          <p:cNvSpPr>
            <a:spLocks noGrp="1"/>
          </p:cNvSpPr>
          <p:nvPr>
            <p:ph type="sldNum" sz="quarter" idx="12"/>
          </p:nvPr>
        </p:nvSpPr>
        <p:spPr/>
        <p:txBody>
          <a:bodyPr/>
          <a:lstStyle/>
          <a:p>
            <a:fld id="{A8072BC8-FAA0-4026-9F33-152BC765EA83}" type="slidenum">
              <a:rPr lang="zh-CN" altLang="en-US" smtClean="0"/>
              <a:t>‹#›</a:t>
            </a:fld>
            <a:endParaRPr lang="zh-CN" altLang="en-US"/>
          </a:p>
        </p:txBody>
      </p:sp>
    </p:spTree>
    <p:extLst>
      <p:ext uri="{BB962C8B-B14F-4D97-AF65-F5344CB8AC3E}">
        <p14:creationId xmlns:p14="http://schemas.microsoft.com/office/powerpoint/2010/main" val="612023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84F3EE-08F0-4791-912D-A1FBD9C81FA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22C12A3-E191-469F-AD99-6A8A9C5010B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9A1F613-4E68-4268-9365-C23FC7A5539D}"/>
              </a:ext>
            </a:extLst>
          </p:cNvPr>
          <p:cNvSpPr>
            <a:spLocks noGrp="1"/>
          </p:cNvSpPr>
          <p:nvPr>
            <p:ph type="dt" sz="half" idx="10"/>
          </p:nvPr>
        </p:nvSpPr>
        <p:spPr/>
        <p:txBody>
          <a:bodyPr/>
          <a:lstStyle/>
          <a:p>
            <a:fld id="{86CF03C6-AF74-476D-B4ED-C17A2842FD10}" type="datetimeFigureOut">
              <a:rPr lang="zh-CN" altLang="en-US" smtClean="0"/>
              <a:t>2019/9/16</a:t>
            </a:fld>
            <a:endParaRPr lang="zh-CN" altLang="en-US"/>
          </a:p>
        </p:txBody>
      </p:sp>
      <p:sp>
        <p:nvSpPr>
          <p:cNvPr id="5" name="页脚占位符 4">
            <a:extLst>
              <a:ext uri="{FF2B5EF4-FFF2-40B4-BE49-F238E27FC236}">
                <a16:creationId xmlns:a16="http://schemas.microsoft.com/office/drawing/2014/main" id="{2863C8E8-9102-4145-B5A0-F08DFB55F48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A61B633-8BBD-432D-ADEE-952B2D36D429}"/>
              </a:ext>
            </a:extLst>
          </p:cNvPr>
          <p:cNvSpPr>
            <a:spLocks noGrp="1"/>
          </p:cNvSpPr>
          <p:nvPr>
            <p:ph type="sldNum" sz="quarter" idx="12"/>
          </p:nvPr>
        </p:nvSpPr>
        <p:spPr/>
        <p:txBody>
          <a:bodyPr/>
          <a:lstStyle/>
          <a:p>
            <a:fld id="{A8072BC8-FAA0-4026-9F33-152BC765EA83}" type="slidenum">
              <a:rPr lang="zh-CN" altLang="en-US" smtClean="0"/>
              <a:t>‹#›</a:t>
            </a:fld>
            <a:endParaRPr lang="zh-CN" altLang="en-US"/>
          </a:p>
        </p:txBody>
      </p:sp>
    </p:spTree>
    <p:extLst>
      <p:ext uri="{BB962C8B-B14F-4D97-AF65-F5344CB8AC3E}">
        <p14:creationId xmlns:p14="http://schemas.microsoft.com/office/powerpoint/2010/main" val="3402820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3AFAD6C-171B-4588-911A-9276BA0C0E2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6346F5D-A61A-44BD-BB2C-8E06EBEEEF1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DF9F523-6373-48C7-B56E-F7A742B3ADF5}"/>
              </a:ext>
            </a:extLst>
          </p:cNvPr>
          <p:cNvSpPr>
            <a:spLocks noGrp="1"/>
          </p:cNvSpPr>
          <p:nvPr>
            <p:ph type="dt" sz="half" idx="10"/>
          </p:nvPr>
        </p:nvSpPr>
        <p:spPr/>
        <p:txBody>
          <a:bodyPr/>
          <a:lstStyle/>
          <a:p>
            <a:fld id="{86CF03C6-AF74-476D-B4ED-C17A2842FD10}" type="datetimeFigureOut">
              <a:rPr lang="zh-CN" altLang="en-US" smtClean="0"/>
              <a:t>2019/9/16</a:t>
            </a:fld>
            <a:endParaRPr lang="zh-CN" altLang="en-US"/>
          </a:p>
        </p:txBody>
      </p:sp>
      <p:sp>
        <p:nvSpPr>
          <p:cNvPr id="5" name="页脚占位符 4">
            <a:extLst>
              <a:ext uri="{FF2B5EF4-FFF2-40B4-BE49-F238E27FC236}">
                <a16:creationId xmlns:a16="http://schemas.microsoft.com/office/drawing/2014/main" id="{00CF0BE5-7CE0-44A6-9CB0-6A8FAECB00C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0D38DCE-3C0B-4C84-A8B6-5251A8867FB6}"/>
              </a:ext>
            </a:extLst>
          </p:cNvPr>
          <p:cNvSpPr>
            <a:spLocks noGrp="1"/>
          </p:cNvSpPr>
          <p:nvPr>
            <p:ph type="sldNum" sz="quarter" idx="12"/>
          </p:nvPr>
        </p:nvSpPr>
        <p:spPr/>
        <p:txBody>
          <a:bodyPr/>
          <a:lstStyle/>
          <a:p>
            <a:fld id="{A8072BC8-FAA0-4026-9F33-152BC765EA83}" type="slidenum">
              <a:rPr lang="zh-CN" altLang="en-US" smtClean="0"/>
              <a:t>‹#›</a:t>
            </a:fld>
            <a:endParaRPr lang="zh-CN" altLang="en-US"/>
          </a:p>
        </p:txBody>
      </p:sp>
    </p:spTree>
    <p:extLst>
      <p:ext uri="{BB962C8B-B14F-4D97-AF65-F5344CB8AC3E}">
        <p14:creationId xmlns:p14="http://schemas.microsoft.com/office/powerpoint/2010/main" val="2420946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4331F6-C069-4CBC-BC83-E841BA1A9E7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2E1F20D-E36A-4F55-81C2-12B322B2C28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22C3E13-C9FE-4D5C-A392-B529BDA9148A}"/>
              </a:ext>
            </a:extLst>
          </p:cNvPr>
          <p:cNvSpPr>
            <a:spLocks noGrp="1"/>
          </p:cNvSpPr>
          <p:nvPr>
            <p:ph type="dt" sz="half" idx="10"/>
          </p:nvPr>
        </p:nvSpPr>
        <p:spPr/>
        <p:txBody>
          <a:bodyPr/>
          <a:lstStyle/>
          <a:p>
            <a:fld id="{86CF03C6-AF74-476D-B4ED-C17A2842FD10}" type="datetimeFigureOut">
              <a:rPr lang="zh-CN" altLang="en-US" smtClean="0"/>
              <a:t>2019/9/16</a:t>
            </a:fld>
            <a:endParaRPr lang="zh-CN" altLang="en-US"/>
          </a:p>
        </p:txBody>
      </p:sp>
      <p:sp>
        <p:nvSpPr>
          <p:cNvPr id="5" name="页脚占位符 4">
            <a:extLst>
              <a:ext uri="{FF2B5EF4-FFF2-40B4-BE49-F238E27FC236}">
                <a16:creationId xmlns:a16="http://schemas.microsoft.com/office/drawing/2014/main" id="{CA55444D-6148-4B4A-8310-CEDC1207AE1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D93757A-8591-463D-96DB-C4FBA68FE4E3}"/>
              </a:ext>
            </a:extLst>
          </p:cNvPr>
          <p:cNvSpPr>
            <a:spLocks noGrp="1"/>
          </p:cNvSpPr>
          <p:nvPr>
            <p:ph type="sldNum" sz="quarter" idx="12"/>
          </p:nvPr>
        </p:nvSpPr>
        <p:spPr/>
        <p:txBody>
          <a:bodyPr/>
          <a:lstStyle/>
          <a:p>
            <a:fld id="{A8072BC8-FAA0-4026-9F33-152BC765EA83}" type="slidenum">
              <a:rPr lang="zh-CN" altLang="en-US" smtClean="0"/>
              <a:t>‹#›</a:t>
            </a:fld>
            <a:endParaRPr lang="zh-CN" altLang="en-US"/>
          </a:p>
        </p:txBody>
      </p:sp>
    </p:spTree>
    <p:extLst>
      <p:ext uri="{BB962C8B-B14F-4D97-AF65-F5344CB8AC3E}">
        <p14:creationId xmlns:p14="http://schemas.microsoft.com/office/powerpoint/2010/main" val="1112503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1D6E6A-E0C0-40C1-9FD4-3FCA9B4C979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09C0648-AE54-489A-B317-282129769C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0113964-9A18-4D0F-9085-AD083BF717CC}"/>
              </a:ext>
            </a:extLst>
          </p:cNvPr>
          <p:cNvSpPr>
            <a:spLocks noGrp="1"/>
          </p:cNvSpPr>
          <p:nvPr>
            <p:ph type="dt" sz="half" idx="10"/>
          </p:nvPr>
        </p:nvSpPr>
        <p:spPr/>
        <p:txBody>
          <a:bodyPr/>
          <a:lstStyle/>
          <a:p>
            <a:fld id="{86CF03C6-AF74-476D-B4ED-C17A2842FD10}" type="datetimeFigureOut">
              <a:rPr lang="zh-CN" altLang="en-US" smtClean="0"/>
              <a:t>2019/9/16</a:t>
            </a:fld>
            <a:endParaRPr lang="zh-CN" altLang="en-US"/>
          </a:p>
        </p:txBody>
      </p:sp>
      <p:sp>
        <p:nvSpPr>
          <p:cNvPr id="5" name="页脚占位符 4">
            <a:extLst>
              <a:ext uri="{FF2B5EF4-FFF2-40B4-BE49-F238E27FC236}">
                <a16:creationId xmlns:a16="http://schemas.microsoft.com/office/drawing/2014/main" id="{61FD3AE7-3A58-4C2F-8CB4-10C80156135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C0C85B5-B389-4D39-8D35-39CF1C898C12}"/>
              </a:ext>
            </a:extLst>
          </p:cNvPr>
          <p:cNvSpPr>
            <a:spLocks noGrp="1"/>
          </p:cNvSpPr>
          <p:nvPr>
            <p:ph type="sldNum" sz="quarter" idx="12"/>
          </p:nvPr>
        </p:nvSpPr>
        <p:spPr/>
        <p:txBody>
          <a:bodyPr/>
          <a:lstStyle/>
          <a:p>
            <a:fld id="{A8072BC8-FAA0-4026-9F33-152BC765EA83}" type="slidenum">
              <a:rPr lang="zh-CN" altLang="en-US" smtClean="0"/>
              <a:t>‹#›</a:t>
            </a:fld>
            <a:endParaRPr lang="zh-CN" altLang="en-US"/>
          </a:p>
        </p:txBody>
      </p:sp>
    </p:spTree>
    <p:extLst>
      <p:ext uri="{BB962C8B-B14F-4D97-AF65-F5344CB8AC3E}">
        <p14:creationId xmlns:p14="http://schemas.microsoft.com/office/powerpoint/2010/main" val="885426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6D042-41B6-40AA-9E85-5BDE7ABEDB9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0EF905B-AB65-4E21-A7B5-CCF2602DD4EA}"/>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8A6D06C-E9E7-4152-B66A-CB272AC37B7B}"/>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C53C92F-8753-4C76-83E8-B4F88F9E5810}"/>
              </a:ext>
            </a:extLst>
          </p:cNvPr>
          <p:cNvSpPr>
            <a:spLocks noGrp="1"/>
          </p:cNvSpPr>
          <p:nvPr>
            <p:ph type="dt" sz="half" idx="10"/>
          </p:nvPr>
        </p:nvSpPr>
        <p:spPr/>
        <p:txBody>
          <a:bodyPr/>
          <a:lstStyle/>
          <a:p>
            <a:fld id="{86CF03C6-AF74-476D-B4ED-C17A2842FD10}" type="datetimeFigureOut">
              <a:rPr lang="zh-CN" altLang="en-US" smtClean="0"/>
              <a:t>2019/9/16</a:t>
            </a:fld>
            <a:endParaRPr lang="zh-CN" altLang="en-US"/>
          </a:p>
        </p:txBody>
      </p:sp>
      <p:sp>
        <p:nvSpPr>
          <p:cNvPr id="6" name="页脚占位符 5">
            <a:extLst>
              <a:ext uri="{FF2B5EF4-FFF2-40B4-BE49-F238E27FC236}">
                <a16:creationId xmlns:a16="http://schemas.microsoft.com/office/drawing/2014/main" id="{CAA41BA0-D3B8-4BB7-A1AE-3BE66F020F9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EB2E51C-D3EC-4FB4-9B97-B73FFAA512E6}"/>
              </a:ext>
            </a:extLst>
          </p:cNvPr>
          <p:cNvSpPr>
            <a:spLocks noGrp="1"/>
          </p:cNvSpPr>
          <p:nvPr>
            <p:ph type="sldNum" sz="quarter" idx="12"/>
          </p:nvPr>
        </p:nvSpPr>
        <p:spPr/>
        <p:txBody>
          <a:bodyPr/>
          <a:lstStyle/>
          <a:p>
            <a:fld id="{A8072BC8-FAA0-4026-9F33-152BC765EA83}" type="slidenum">
              <a:rPr lang="zh-CN" altLang="en-US" smtClean="0"/>
              <a:t>‹#›</a:t>
            </a:fld>
            <a:endParaRPr lang="zh-CN" altLang="en-US"/>
          </a:p>
        </p:txBody>
      </p:sp>
    </p:spTree>
    <p:extLst>
      <p:ext uri="{BB962C8B-B14F-4D97-AF65-F5344CB8AC3E}">
        <p14:creationId xmlns:p14="http://schemas.microsoft.com/office/powerpoint/2010/main" val="325379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046A5C-0620-4FC2-BC12-657FEB3B426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1AEEF17-9204-4FAF-BBB1-A0FAB4D475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4C4F40E-BC46-48B6-AECF-03C5132EFA1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652977B9-8911-4165-BA33-EF35289093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8A8783B9-1704-4731-B94E-A97E01627F1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100BBB8-9545-4A0D-A037-AC987266798B}"/>
              </a:ext>
            </a:extLst>
          </p:cNvPr>
          <p:cNvSpPr>
            <a:spLocks noGrp="1"/>
          </p:cNvSpPr>
          <p:nvPr>
            <p:ph type="dt" sz="half" idx="10"/>
          </p:nvPr>
        </p:nvSpPr>
        <p:spPr/>
        <p:txBody>
          <a:bodyPr/>
          <a:lstStyle/>
          <a:p>
            <a:fld id="{86CF03C6-AF74-476D-B4ED-C17A2842FD10}" type="datetimeFigureOut">
              <a:rPr lang="zh-CN" altLang="en-US" smtClean="0"/>
              <a:t>2019/9/16</a:t>
            </a:fld>
            <a:endParaRPr lang="zh-CN" altLang="en-US"/>
          </a:p>
        </p:txBody>
      </p:sp>
      <p:sp>
        <p:nvSpPr>
          <p:cNvPr id="8" name="页脚占位符 7">
            <a:extLst>
              <a:ext uri="{FF2B5EF4-FFF2-40B4-BE49-F238E27FC236}">
                <a16:creationId xmlns:a16="http://schemas.microsoft.com/office/drawing/2014/main" id="{81963F45-2CF6-4235-AAB5-ACAAAC7FB9F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5FBC53E-DF78-43ED-BCAE-503BD3AA9556}"/>
              </a:ext>
            </a:extLst>
          </p:cNvPr>
          <p:cNvSpPr>
            <a:spLocks noGrp="1"/>
          </p:cNvSpPr>
          <p:nvPr>
            <p:ph type="sldNum" sz="quarter" idx="12"/>
          </p:nvPr>
        </p:nvSpPr>
        <p:spPr/>
        <p:txBody>
          <a:bodyPr/>
          <a:lstStyle/>
          <a:p>
            <a:fld id="{A8072BC8-FAA0-4026-9F33-152BC765EA83}" type="slidenum">
              <a:rPr lang="zh-CN" altLang="en-US" smtClean="0"/>
              <a:t>‹#›</a:t>
            </a:fld>
            <a:endParaRPr lang="zh-CN" altLang="en-US"/>
          </a:p>
        </p:txBody>
      </p:sp>
    </p:spTree>
    <p:extLst>
      <p:ext uri="{BB962C8B-B14F-4D97-AF65-F5344CB8AC3E}">
        <p14:creationId xmlns:p14="http://schemas.microsoft.com/office/powerpoint/2010/main" val="901763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9FDBAA-4439-40D5-B82F-BE8D14A6886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5A864AA-FC79-4CDC-9AEE-2D862BAE9E5A}"/>
              </a:ext>
            </a:extLst>
          </p:cNvPr>
          <p:cNvSpPr>
            <a:spLocks noGrp="1"/>
          </p:cNvSpPr>
          <p:nvPr>
            <p:ph type="dt" sz="half" idx="10"/>
          </p:nvPr>
        </p:nvSpPr>
        <p:spPr/>
        <p:txBody>
          <a:bodyPr/>
          <a:lstStyle/>
          <a:p>
            <a:fld id="{86CF03C6-AF74-476D-B4ED-C17A2842FD10}" type="datetimeFigureOut">
              <a:rPr lang="zh-CN" altLang="en-US" smtClean="0"/>
              <a:t>2019/9/16</a:t>
            </a:fld>
            <a:endParaRPr lang="zh-CN" altLang="en-US"/>
          </a:p>
        </p:txBody>
      </p:sp>
      <p:sp>
        <p:nvSpPr>
          <p:cNvPr id="4" name="页脚占位符 3">
            <a:extLst>
              <a:ext uri="{FF2B5EF4-FFF2-40B4-BE49-F238E27FC236}">
                <a16:creationId xmlns:a16="http://schemas.microsoft.com/office/drawing/2014/main" id="{366840FA-027F-48CE-A002-DE40321FB0A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E93355A-5E76-4E79-919D-C43FD823662A}"/>
              </a:ext>
            </a:extLst>
          </p:cNvPr>
          <p:cNvSpPr>
            <a:spLocks noGrp="1"/>
          </p:cNvSpPr>
          <p:nvPr>
            <p:ph type="sldNum" sz="quarter" idx="12"/>
          </p:nvPr>
        </p:nvSpPr>
        <p:spPr/>
        <p:txBody>
          <a:bodyPr/>
          <a:lstStyle/>
          <a:p>
            <a:fld id="{A8072BC8-FAA0-4026-9F33-152BC765EA83}" type="slidenum">
              <a:rPr lang="zh-CN" altLang="en-US" smtClean="0"/>
              <a:t>‹#›</a:t>
            </a:fld>
            <a:endParaRPr lang="zh-CN" altLang="en-US"/>
          </a:p>
        </p:txBody>
      </p:sp>
    </p:spTree>
    <p:extLst>
      <p:ext uri="{BB962C8B-B14F-4D97-AF65-F5344CB8AC3E}">
        <p14:creationId xmlns:p14="http://schemas.microsoft.com/office/powerpoint/2010/main" val="4079969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7E43A98-A4B4-47B0-9DE2-FB11CDDD0C9C}"/>
              </a:ext>
            </a:extLst>
          </p:cNvPr>
          <p:cNvSpPr>
            <a:spLocks noGrp="1"/>
          </p:cNvSpPr>
          <p:nvPr>
            <p:ph type="dt" sz="half" idx="10"/>
          </p:nvPr>
        </p:nvSpPr>
        <p:spPr/>
        <p:txBody>
          <a:bodyPr/>
          <a:lstStyle/>
          <a:p>
            <a:fld id="{86CF03C6-AF74-476D-B4ED-C17A2842FD10}" type="datetimeFigureOut">
              <a:rPr lang="zh-CN" altLang="en-US" smtClean="0"/>
              <a:t>2019/9/16</a:t>
            </a:fld>
            <a:endParaRPr lang="zh-CN" altLang="en-US"/>
          </a:p>
        </p:txBody>
      </p:sp>
      <p:sp>
        <p:nvSpPr>
          <p:cNvPr id="3" name="页脚占位符 2">
            <a:extLst>
              <a:ext uri="{FF2B5EF4-FFF2-40B4-BE49-F238E27FC236}">
                <a16:creationId xmlns:a16="http://schemas.microsoft.com/office/drawing/2014/main" id="{2AF84784-CCD4-40B7-943B-DB261467298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CC88B2D-CD8A-4406-8FA2-DEA388FF17C4}"/>
              </a:ext>
            </a:extLst>
          </p:cNvPr>
          <p:cNvSpPr>
            <a:spLocks noGrp="1"/>
          </p:cNvSpPr>
          <p:nvPr>
            <p:ph type="sldNum" sz="quarter" idx="12"/>
          </p:nvPr>
        </p:nvSpPr>
        <p:spPr/>
        <p:txBody>
          <a:bodyPr/>
          <a:lstStyle/>
          <a:p>
            <a:fld id="{A8072BC8-FAA0-4026-9F33-152BC765EA83}" type="slidenum">
              <a:rPr lang="zh-CN" altLang="en-US" smtClean="0"/>
              <a:t>‹#›</a:t>
            </a:fld>
            <a:endParaRPr lang="zh-CN" altLang="en-US"/>
          </a:p>
        </p:txBody>
      </p:sp>
    </p:spTree>
    <p:extLst>
      <p:ext uri="{BB962C8B-B14F-4D97-AF65-F5344CB8AC3E}">
        <p14:creationId xmlns:p14="http://schemas.microsoft.com/office/powerpoint/2010/main" val="834001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4DC6EB-95B9-4E07-93BE-884745AE345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5E9D0AD-A7D1-46F6-A65D-9C637E31D2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24A612D-B7A9-4DEE-A377-0C5DB06AE3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04AEB18-24C3-48C2-814E-1C4DCDB8FC83}"/>
              </a:ext>
            </a:extLst>
          </p:cNvPr>
          <p:cNvSpPr>
            <a:spLocks noGrp="1"/>
          </p:cNvSpPr>
          <p:nvPr>
            <p:ph type="dt" sz="half" idx="10"/>
          </p:nvPr>
        </p:nvSpPr>
        <p:spPr/>
        <p:txBody>
          <a:bodyPr/>
          <a:lstStyle/>
          <a:p>
            <a:fld id="{86CF03C6-AF74-476D-B4ED-C17A2842FD10}" type="datetimeFigureOut">
              <a:rPr lang="zh-CN" altLang="en-US" smtClean="0"/>
              <a:t>2019/9/16</a:t>
            </a:fld>
            <a:endParaRPr lang="zh-CN" altLang="en-US"/>
          </a:p>
        </p:txBody>
      </p:sp>
      <p:sp>
        <p:nvSpPr>
          <p:cNvPr id="6" name="页脚占位符 5">
            <a:extLst>
              <a:ext uri="{FF2B5EF4-FFF2-40B4-BE49-F238E27FC236}">
                <a16:creationId xmlns:a16="http://schemas.microsoft.com/office/drawing/2014/main" id="{2B2545DA-6B01-467E-B7F2-BB65446223E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34E2E04-F66D-48F1-838B-34A328A6E3A1}"/>
              </a:ext>
            </a:extLst>
          </p:cNvPr>
          <p:cNvSpPr>
            <a:spLocks noGrp="1"/>
          </p:cNvSpPr>
          <p:nvPr>
            <p:ph type="sldNum" sz="quarter" idx="12"/>
          </p:nvPr>
        </p:nvSpPr>
        <p:spPr/>
        <p:txBody>
          <a:bodyPr/>
          <a:lstStyle/>
          <a:p>
            <a:fld id="{A8072BC8-FAA0-4026-9F33-152BC765EA83}" type="slidenum">
              <a:rPr lang="zh-CN" altLang="en-US" smtClean="0"/>
              <a:t>‹#›</a:t>
            </a:fld>
            <a:endParaRPr lang="zh-CN" altLang="en-US"/>
          </a:p>
        </p:txBody>
      </p:sp>
    </p:spTree>
    <p:extLst>
      <p:ext uri="{BB962C8B-B14F-4D97-AF65-F5344CB8AC3E}">
        <p14:creationId xmlns:p14="http://schemas.microsoft.com/office/powerpoint/2010/main" val="2476075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FBF9FE-E478-4B4E-BB4D-2EC3C6E0A52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D3C80EF-257E-4420-A32A-CA8A100642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9CC9C7D-8078-40E1-B666-58237D8F05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90387A3-33BA-40BF-84F2-70613FE59DC5}"/>
              </a:ext>
            </a:extLst>
          </p:cNvPr>
          <p:cNvSpPr>
            <a:spLocks noGrp="1"/>
          </p:cNvSpPr>
          <p:nvPr>
            <p:ph type="dt" sz="half" idx="10"/>
          </p:nvPr>
        </p:nvSpPr>
        <p:spPr/>
        <p:txBody>
          <a:bodyPr/>
          <a:lstStyle/>
          <a:p>
            <a:fld id="{86CF03C6-AF74-476D-B4ED-C17A2842FD10}" type="datetimeFigureOut">
              <a:rPr lang="zh-CN" altLang="en-US" smtClean="0"/>
              <a:t>2019/9/16</a:t>
            </a:fld>
            <a:endParaRPr lang="zh-CN" altLang="en-US"/>
          </a:p>
        </p:txBody>
      </p:sp>
      <p:sp>
        <p:nvSpPr>
          <p:cNvPr id="6" name="页脚占位符 5">
            <a:extLst>
              <a:ext uri="{FF2B5EF4-FFF2-40B4-BE49-F238E27FC236}">
                <a16:creationId xmlns:a16="http://schemas.microsoft.com/office/drawing/2014/main" id="{592BF636-1F06-4AC1-8941-44F7D9E1EC7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11DEA5B-3B9B-412E-AA18-831E0BF93F13}"/>
              </a:ext>
            </a:extLst>
          </p:cNvPr>
          <p:cNvSpPr>
            <a:spLocks noGrp="1"/>
          </p:cNvSpPr>
          <p:nvPr>
            <p:ph type="sldNum" sz="quarter" idx="12"/>
          </p:nvPr>
        </p:nvSpPr>
        <p:spPr/>
        <p:txBody>
          <a:bodyPr/>
          <a:lstStyle/>
          <a:p>
            <a:fld id="{A8072BC8-FAA0-4026-9F33-152BC765EA83}" type="slidenum">
              <a:rPr lang="zh-CN" altLang="en-US" smtClean="0"/>
              <a:t>‹#›</a:t>
            </a:fld>
            <a:endParaRPr lang="zh-CN" altLang="en-US"/>
          </a:p>
        </p:txBody>
      </p:sp>
    </p:spTree>
    <p:extLst>
      <p:ext uri="{BB962C8B-B14F-4D97-AF65-F5344CB8AC3E}">
        <p14:creationId xmlns:p14="http://schemas.microsoft.com/office/powerpoint/2010/main" val="3084134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EFD4791-0208-4457-A8E7-C35B2C6337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AA21226-A3B5-4DC4-A801-6D8CDB06AB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D58CF8E-5E89-4610-86DD-E03D87E135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CF03C6-AF74-476D-B4ED-C17A2842FD10}" type="datetimeFigureOut">
              <a:rPr lang="zh-CN" altLang="en-US" smtClean="0"/>
              <a:t>2019/9/16</a:t>
            </a:fld>
            <a:endParaRPr lang="zh-CN" altLang="en-US"/>
          </a:p>
        </p:txBody>
      </p:sp>
      <p:sp>
        <p:nvSpPr>
          <p:cNvPr id="5" name="页脚占位符 4">
            <a:extLst>
              <a:ext uri="{FF2B5EF4-FFF2-40B4-BE49-F238E27FC236}">
                <a16:creationId xmlns:a16="http://schemas.microsoft.com/office/drawing/2014/main" id="{836E2D84-4A14-473B-A005-99719637B9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88869C7-FA46-443A-BD8D-3959F046E2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072BC8-FAA0-4026-9F33-152BC765EA83}" type="slidenum">
              <a:rPr lang="zh-CN" altLang="en-US" smtClean="0"/>
              <a:t>‹#›</a:t>
            </a:fld>
            <a:endParaRPr lang="zh-CN" altLang="en-US"/>
          </a:p>
        </p:txBody>
      </p:sp>
    </p:spTree>
    <p:extLst>
      <p:ext uri="{BB962C8B-B14F-4D97-AF65-F5344CB8AC3E}">
        <p14:creationId xmlns:p14="http://schemas.microsoft.com/office/powerpoint/2010/main" val="7077553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ijcai19.or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www.ijcai.org/proceedings/2019/684" TargetMode="External"/><Relationship Id="rId13" Type="http://schemas.openxmlformats.org/officeDocument/2006/relationships/hyperlink" Target="https://www.ijcai.org/proceedings/2019/689" TargetMode="External"/><Relationship Id="rId18" Type="http://schemas.openxmlformats.org/officeDocument/2006/relationships/hyperlink" Target="https://www.ijcai.org/proceedings/2019/694" TargetMode="External"/><Relationship Id="rId3" Type="http://schemas.openxmlformats.org/officeDocument/2006/relationships/hyperlink" Target="https://www.ijcai.org/proceedings/2019/679" TargetMode="External"/><Relationship Id="rId21" Type="http://schemas.openxmlformats.org/officeDocument/2006/relationships/hyperlink" Target="https://www.ijcai.org/proceedings/2019/697" TargetMode="External"/><Relationship Id="rId7" Type="http://schemas.openxmlformats.org/officeDocument/2006/relationships/hyperlink" Target="https://www.ijcai.org/proceedings/2019/683" TargetMode="External"/><Relationship Id="rId12" Type="http://schemas.openxmlformats.org/officeDocument/2006/relationships/hyperlink" Target="https://www.ijcai.org/proceedings/2019/688" TargetMode="External"/><Relationship Id="rId17" Type="http://schemas.openxmlformats.org/officeDocument/2006/relationships/hyperlink" Target="https://www.ijcai.org/proceedings/2019/693" TargetMode="External"/><Relationship Id="rId2" Type="http://schemas.openxmlformats.org/officeDocument/2006/relationships/hyperlink" Target="https://www.ijcai.org/proceedings/2019/678" TargetMode="External"/><Relationship Id="rId16" Type="http://schemas.openxmlformats.org/officeDocument/2006/relationships/hyperlink" Target="https://www.ijcai.org/proceedings/2019/692" TargetMode="External"/><Relationship Id="rId20" Type="http://schemas.openxmlformats.org/officeDocument/2006/relationships/hyperlink" Target="https://www.ijcai.org/proceedings/2019/696" TargetMode="External"/><Relationship Id="rId1" Type="http://schemas.openxmlformats.org/officeDocument/2006/relationships/slideLayout" Target="../slideLayouts/slideLayout2.xml"/><Relationship Id="rId6" Type="http://schemas.openxmlformats.org/officeDocument/2006/relationships/hyperlink" Target="https://www.ijcai.org/proceedings/2019/682" TargetMode="External"/><Relationship Id="rId11" Type="http://schemas.openxmlformats.org/officeDocument/2006/relationships/hyperlink" Target="https://www.ijcai.org/proceedings/2019/687" TargetMode="External"/><Relationship Id="rId5" Type="http://schemas.openxmlformats.org/officeDocument/2006/relationships/hyperlink" Target="https://www.ijcai.org/proceedings/2019/681" TargetMode="External"/><Relationship Id="rId15" Type="http://schemas.openxmlformats.org/officeDocument/2006/relationships/hyperlink" Target="https://www.ijcai.org/proceedings/2019/691" TargetMode="External"/><Relationship Id="rId23" Type="http://schemas.openxmlformats.org/officeDocument/2006/relationships/hyperlink" Target="https://www.ijcai.org/proceedings/2019/699" TargetMode="External"/><Relationship Id="rId10" Type="http://schemas.openxmlformats.org/officeDocument/2006/relationships/hyperlink" Target="https://www.ijcai.org/proceedings/2019/686" TargetMode="External"/><Relationship Id="rId19" Type="http://schemas.openxmlformats.org/officeDocument/2006/relationships/hyperlink" Target="https://www.ijcai.org/proceedings/2019/695" TargetMode="External"/><Relationship Id="rId4" Type="http://schemas.openxmlformats.org/officeDocument/2006/relationships/hyperlink" Target="https://www.ijcai.org/proceedings/2019/680" TargetMode="External"/><Relationship Id="rId9" Type="http://schemas.openxmlformats.org/officeDocument/2006/relationships/hyperlink" Target="https://www.ijcai.org/proceedings/2019/685" TargetMode="External"/><Relationship Id="rId14" Type="http://schemas.openxmlformats.org/officeDocument/2006/relationships/hyperlink" Target="https://www.ijcai.org/proceedings/2019/690" TargetMode="External"/><Relationship Id="rId22" Type="http://schemas.openxmlformats.org/officeDocument/2006/relationships/hyperlink" Target="https://www.ijcai.org/proceedings/2019/698"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s://www.ijcai.org/proceedings/2019/706" TargetMode="External"/><Relationship Id="rId13" Type="http://schemas.openxmlformats.org/officeDocument/2006/relationships/hyperlink" Target="https://www.ijcai.org/proceedings/2019/711" TargetMode="External"/><Relationship Id="rId18" Type="http://schemas.openxmlformats.org/officeDocument/2006/relationships/hyperlink" Target="https://www.ijcai.org/proceedings/2019/717" TargetMode="External"/><Relationship Id="rId3" Type="http://schemas.openxmlformats.org/officeDocument/2006/relationships/hyperlink" Target="https://www.ijcai.org/proceedings/2019/701" TargetMode="External"/><Relationship Id="rId21" Type="http://schemas.openxmlformats.org/officeDocument/2006/relationships/hyperlink" Target="https://www.ijcai.org/proceedings/2019/720" TargetMode="External"/><Relationship Id="rId7" Type="http://schemas.openxmlformats.org/officeDocument/2006/relationships/hyperlink" Target="https://www.ijcai.org/proceedings/2019/705" TargetMode="External"/><Relationship Id="rId12" Type="http://schemas.openxmlformats.org/officeDocument/2006/relationships/hyperlink" Target="https://www.ijcai.org/proceedings/2019/710" TargetMode="External"/><Relationship Id="rId17" Type="http://schemas.openxmlformats.org/officeDocument/2006/relationships/hyperlink" Target="https://www.ijcai.org/proceedings/2019/716" TargetMode="External"/><Relationship Id="rId2" Type="http://schemas.openxmlformats.org/officeDocument/2006/relationships/hyperlink" Target="https://www.ijcai.org/proceedings/2019/700" TargetMode="External"/><Relationship Id="rId16" Type="http://schemas.openxmlformats.org/officeDocument/2006/relationships/hyperlink" Target="https://www.ijcai.org/proceedings/2019/715" TargetMode="External"/><Relationship Id="rId20" Type="http://schemas.openxmlformats.org/officeDocument/2006/relationships/hyperlink" Target="https://www.ijcai.org/proceedings/2019/719" TargetMode="External"/><Relationship Id="rId1" Type="http://schemas.openxmlformats.org/officeDocument/2006/relationships/slideLayout" Target="../slideLayouts/slideLayout2.xml"/><Relationship Id="rId6" Type="http://schemas.openxmlformats.org/officeDocument/2006/relationships/hyperlink" Target="https://www.ijcai.org/proceedings/2019/704" TargetMode="External"/><Relationship Id="rId11" Type="http://schemas.openxmlformats.org/officeDocument/2006/relationships/hyperlink" Target="https://www.ijcai.org/proceedings/2019/709" TargetMode="External"/><Relationship Id="rId5" Type="http://schemas.openxmlformats.org/officeDocument/2006/relationships/hyperlink" Target="https://www.ijcai.org/proceedings/2019/703" TargetMode="External"/><Relationship Id="rId15" Type="http://schemas.openxmlformats.org/officeDocument/2006/relationships/hyperlink" Target="https://www.ijcai.org/proceedings/2019/714" TargetMode="External"/><Relationship Id="rId23" Type="http://schemas.openxmlformats.org/officeDocument/2006/relationships/hyperlink" Target="https://www.ijcai.org/proceedings/2019/722" TargetMode="External"/><Relationship Id="rId10" Type="http://schemas.openxmlformats.org/officeDocument/2006/relationships/hyperlink" Target="https://www.ijcai.org/proceedings/2019/708" TargetMode="External"/><Relationship Id="rId19" Type="http://schemas.openxmlformats.org/officeDocument/2006/relationships/hyperlink" Target="https://www.ijcai.org/proceedings/2019/718" TargetMode="External"/><Relationship Id="rId4" Type="http://schemas.openxmlformats.org/officeDocument/2006/relationships/hyperlink" Target="https://www.ijcai.org/proceedings/2019/702" TargetMode="External"/><Relationship Id="rId9" Type="http://schemas.openxmlformats.org/officeDocument/2006/relationships/hyperlink" Target="https://www.ijcai.org/proceedings/2019/707" TargetMode="External"/><Relationship Id="rId14" Type="http://schemas.openxmlformats.org/officeDocument/2006/relationships/hyperlink" Target="https://www.ijcai.org/proceedings/2019/712" TargetMode="External"/><Relationship Id="rId22" Type="http://schemas.openxmlformats.org/officeDocument/2006/relationships/hyperlink" Target="https://www.ijcai.org/proceedings/2019/721"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s://www.ijcai.org/proceedings/2019/729" TargetMode="External"/><Relationship Id="rId13" Type="http://schemas.openxmlformats.org/officeDocument/2006/relationships/hyperlink" Target="https://www.ijcai.org/proceedings/2019/734" TargetMode="External"/><Relationship Id="rId18" Type="http://schemas.openxmlformats.org/officeDocument/2006/relationships/hyperlink" Target="https://www.ijcai.org/proceedings/2019/740" TargetMode="External"/><Relationship Id="rId3" Type="http://schemas.openxmlformats.org/officeDocument/2006/relationships/hyperlink" Target="https://www.ijcai.org/proceedings/2019/724" TargetMode="External"/><Relationship Id="rId21" Type="http://schemas.openxmlformats.org/officeDocument/2006/relationships/hyperlink" Target="https://www.ijcai.org/proceedings/2019/743" TargetMode="External"/><Relationship Id="rId7" Type="http://schemas.openxmlformats.org/officeDocument/2006/relationships/hyperlink" Target="https://www.ijcai.org/proceedings/2019/728" TargetMode="External"/><Relationship Id="rId12" Type="http://schemas.openxmlformats.org/officeDocument/2006/relationships/hyperlink" Target="https://www.ijcai.org/proceedings/2019/733" TargetMode="External"/><Relationship Id="rId17" Type="http://schemas.openxmlformats.org/officeDocument/2006/relationships/hyperlink" Target="https://www.ijcai.org/proceedings/2019/739" TargetMode="External"/><Relationship Id="rId2" Type="http://schemas.openxmlformats.org/officeDocument/2006/relationships/hyperlink" Target="https://www.ijcai.org/proceedings/2019/723" TargetMode="External"/><Relationship Id="rId16" Type="http://schemas.openxmlformats.org/officeDocument/2006/relationships/hyperlink" Target="https://www.ijcai.org/proceedings/2019/738" TargetMode="External"/><Relationship Id="rId20" Type="http://schemas.openxmlformats.org/officeDocument/2006/relationships/hyperlink" Target="https://www.ijcai.org/proceedings/2019/742" TargetMode="External"/><Relationship Id="rId1" Type="http://schemas.openxmlformats.org/officeDocument/2006/relationships/slideLayout" Target="../slideLayouts/slideLayout2.xml"/><Relationship Id="rId6" Type="http://schemas.openxmlformats.org/officeDocument/2006/relationships/hyperlink" Target="https://www.ijcai.org/proceedings/2019/727" TargetMode="External"/><Relationship Id="rId11" Type="http://schemas.openxmlformats.org/officeDocument/2006/relationships/hyperlink" Target="https://www.ijcai.org/proceedings/2019/732" TargetMode="External"/><Relationship Id="rId5" Type="http://schemas.openxmlformats.org/officeDocument/2006/relationships/hyperlink" Target="https://www.ijcai.org/proceedings/2019/726" TargetMode="External"/><Relationship Id="rId15" Type="http://schemas.openxmlformats.org/officeDocument/2006/relationships/hyperlink" Target="https://www.ijcai.org/proceedings/2019/737" TargetMode="External"/><Relationship Id="rId23" Type="http://schemas.openxmlformats.org/officeDocument/2006/relationships/hyperlink" Target="https://www.ijcai.org/proceedings/2019/745" TargetMode="External"/><Relationship Id="rId10" Type="http://schemas.openxmlformats.org/officeDocument/2006/relationships/hyperlink" Target="https://www.ijcai.org/proceedings/2019/731" TargetMode="External"/><Relationship Id="rId19" Type="http://schemas.openxmlformats.org/officeDocument/2006/relationships/hyperlink" Target="https://www.ijcai.org/proceedings/2019/741" TargetMode="External"/><Relationship Id="rId4" Type="http://schemas.openxmlformats.org/officeDocument/2006/relationships/hyperlink" Target="https://www.ijcai.org/proceedings/2019/725" TargetMode="External"/><Relationship Id="rId9" Type="http://schemas.openxmlformats.org/officeDocument/2006/relationships/hyperlink" Target="https://www.ijcai.org/proceedings/2019/730" TargetMode="External"/><Relationship Id="rId14" Type="http://schemas.openxmlformats.org/officeDocument/2006/relationships/hyperlink" Target="https://www.ijcai.org/proceedings/2019/735" TargetMode="External"/><Relationship Id="rId22" Type="http://schemas.openxmlformats.org/officeDocument/2006/relationships/hyperlink" Target="https://www.ijcai.org/proceedings/2019/744" TargetMode="External"/></Relationships>
</file>

<file path=ppt/slides/_rels/slide7.xml.rels><?xml version="1.0" encoding="UTF-8" standalone="yes"?>
<Relationships xmlns="http://schemas.openxmlformats.org/package/2006/relationships"><Relationship Id="rId8" Type="http://schemas.openxmlformats.org/officeDocument/2006/relationships/hyperlink" Target="https://www.ijcai.org/proceedings/2019/752" TargetMode="External"/><Relationship Id="rId13" Type="http://schemas.openxmlformats.org/officeDocument/2006/relationships/hyperlink" Target="https://www.ijcai.org/proceedings/2019/757" TargetMode="External"/><Relationship Id="rId3" Type="http://schemas.openxmlformats.org/officeDocument/2006/relationships/hyperlink" Target="https://www.ijcai.org/proceedings/2019/747" TargetMode="External"/><Relationship Id="rId7" Type="http://schemas.openxmlformats.org/officeDocument/2006/relationships/hyperlink" Target="https://www.ijcai.org/proceedings/2019/751" TargetMode="External"/><Relationship Id="rId12" Type="http://schemas.openxmlformats.org/officeDocument/2006/relationships/hyperlink" Target="https://www.ijcai.org/proceedings/2019/756" TargetMode="External"/><Relationship Id="rId17" Type="http://schemas.openxmlformats.org/officeDocument/2006/relationships/hyperlink" Target="https://www.ijcai.org/proceedings/2019/761" TargetMode="External"/><Relationship Id="rId2" Type="http://schemas.openxmlformats.org/officeDocument/2006/relationships/hyperlink" Target="https://www.ijcai.org/proceedings/2019/746" TargetMode="External"/><Relationship Id="rId16" Type="http://schemas.openxmlformats.org/officeDocument/2006/relationships/hyperlink" Target="https://www.ijcai.org/proceedings/2019/760" TargetMode="External"/><Relationship Id="rId1" Type="http://schemas.openxmlformats.org/officeDocument/2006/relationships/slideLayout" Target="../slideLayouts/slideLayout2.xml"/><Relationship Id="rId6" Type="http://schemas.openxmlformats.org/officeDocument/2006/relationships/hyperlink" Target="https://www.ijcai.org/proceedings/2019/750" TargetMode="External"/><Relationship Id="rId11" Type="http://schemas.openxmlformats.org/officeDocument/2006/relationships/hyperlink" Target="https://www.ijcai.org/proceedings/2019/755" TargetMode="External"/><Relationship Id="rId5" Type="http://schemas.openxmlformats.org/officeDocument/2006/relationships/hyperlink" Target="https://www.ijcai.org/proceedings/2019/749" TargetMode="External"/><Relationship Id="rId15" Type="http://schemas.openxmlformats.org/officeDocument/2006/relationships/hyperlink" Target="https://www.ijcai.org/proceedings/2019/759" TargetMode="External"/><Relationship Id="rId10" Type="http://schemas.openxmlformats.org/officeDocument/2006/relationships/hyperlink" Target="https://www.ijcai.org/proceedings/2019/754" TargetMode="External"/><Relationship Id="rId4" Type="http://schemas.openxmlformats.org/officeDocument/2006/relationships/hyperlink" Target="https://www.ijcai.org/proceedings/2019/748" TargetMode="External"/><Relationship Id="rId9" Type="http://schemas.openxmlformats.org/officeDocument/2006/relationships/hyperlink" Target="https://www.ijcai.org/proceedings/2019/753" TargetMode="External"/><Relationship Id="rId14" Type="http://schemas.openxmlformats.org/officeDocument/2006/relationships/hyperlink" Target="https://www.ijcai.org/proceedings/2019/758"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584D09-CCC1-4EBD-9AF2-AB18457863A2}"/>
              </a:ext>
            </a:extLst>
          </p:cNvPr>
          <p:cNvSpPr>
            <a:spLocks noGrp="1"/>
          </p:cNvSpPr>
          <p:nvPr>
            <p:ph type="ctrTitle"/>
          </p:nvPr>
        </p:nvSpPr>
        <p:spPr/>
        <p:txBody>
          <a:bodyPr>
            <a:normAutofit/>
          </a:bodyPr>
          <a:lstStyle/>
          <a:p>
            <a:r>
              <a:rPr lang="en-US" altLang="zh-CN" dirty="0"/>
              <a:t>NLP in IJCAI 2019</a:t>
            </a:r>
            <a:endParaRPr lang="zh-CN" altLang="en-US" sz="8800" dirty="0"/>
          </a:p>
        </p:txBody>
      </p:sp>
      <p:sp>
        <p:nvSpPr>
          <p:cNvPr id="3" name="副标题 2">
            <a:extLst>
              <a:ext uri="{FF2B5EF4-FFF2-40B4-BE49-F238E27FC236}">
                <a16:creationId xmlns:a16="http://schemas.microsoft.com/office/drawing/2014/main" id="{760F53F5-78C4-4B0C-9E65-944F3AF14841}"/>
              </a:ext>
            </a:extLst>
          </p:cNvPr>
          <p:cNvSpPr>
            <a:spLocks noGrp="1"/>
          </p:cNvSpPr>
          <p:nvPr>
            <p:ph type="subTitle" idx="1"/>
          </p:nvPr>
        </p:nvSpPr>
        <p:spPr/>
        <p:txBody>
          <a:bodyPr/>
          <a:lstStyle/>
          <a:p>
            <a:r>
              <a:rPr lang="en-US" altLang="zh-CN" dirty="0"/>
              <a:t>Pin Ni</a:t>
            </a:r>
          </a:p>
          <a:p>
            <a:r>
              <a:rPr lang="en-US" altLang="zh-CN" dirty="0"/>
              <a:t>Sept. 16, 2019</a:t>
            </a:r>
          </a:p>
        </p:txBody>
      </p:sp>
    </p:spTree>
    <p:extLst>
      <p:ext uri="{BB962C8B-B14F-4D97-AF65-F5344CB8AC3E}">
        <p14:creationId xmlns:p14="http://schemas.microsoft.com/office/powerpoint/2010/main" val="18063214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8A468F-94C2-422F-8721-FD6774DAA27A}"/>
              </a:ext>
            </a:extLst>
          </p:cNvPr>
          <p:cNvSpPr>
            <a:spLocks noGrp="1"/>
          </p:cNvSpPr>
          <p:nvPr>
            <p:ph type="title"/>
          </p:nvPr>
        </p:nvSpPr>
        <p:spPr/>
        <p:txBody>
          <a:bodyPr/>
          <a:lstStyle/>
          <a:p>
            <a:r>
              <a:rPr lang="en-US" altLang="zh-CN" dirty="0"/>
              <a:t>Reading the selected papers in the field of NLP in IJCAI 2019</a:t>
            </a:r>
            <a:endParaRPr lang="zh-CN" altLang="en-US" dirty="0"/>
          </a:p>
        </p:txBody>
      </p:sp>
      <p:sp>
        <p:nvSpPr>
          <p:cNvPr id="3" name="内容占位符 2">
            <a:extLst>
              <a:ext uri="{FF2B5EF4-FFF2-40B4-BE49-F238E27FC236}">
                <a16:creationId xmlns:a16="http://schemas.microsoft.com/office/drawing/2014/main" id="{D11F49E1-14B8-420F-92E5-A46549F44EE5}"/>
              </a:ext>
            </a:extLst>
          </p:cNvPr>
          <p:cNvSpPr>
            <a:spLocks noGrp="1"/>
          </p:cNvSpPr>
          <p:nvPr>
            <p:ph idx="1"/>
          </p:nvPr>
        </p:nvSpPr>
        <p:spPr/>
        <p:txBody>
          <a:bodyPr>
            <a:normAutofit fontScale="92500" lnSpcReduction="10000"/>
          </a:bodyPr>
          <a:lstStyle/>
          <a:p>
            <a:r>
              <a:rPr lang="en-US" altLang="zh-CN" dirty="0"/>
              <a:t>Coreference Aware Representation Learning for Neural Named Entity Recognition</a:t>
            </a: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marL="0" indent="0" algn="r">
              <a:buNone/>
            </a:pPr>
            <a:endParaRPr lang="en-US" altLang="zh-CN" dirty="0"/>
          </a:p>
          <a:p>
            <a:pPr marL="0" indent="0" algn="r">
              <a:buNone/>
            </a:pPr>
            <a:r>
              <a:rPr lang="en-US" altLang="zh-CN" dirty="0"/>
              <a:t>Dai et al. (2019)</a:t>
            </a:r>
            <a:endParaRPr lang="zh-CN" altLang="en-US" sz="3200" dirty="0">
              <a:latin typeface="Times New Roman" panose="02020603050405020304" pitchFamily="18" charset="0"/>
              <a:cs typeface="Times New Roman" panose="02020603050405020304" pitchFamily="18" charset="0"/>
            </a:endParaRPr>
          </a:p>
          <a:p>
            <a:pPr algn="r"/>
            <a:endParaRPr lang="zh-CN" altLang="en-US" dirty="0"/>
          </a:p>
        </p:txBody>
      </p:sp>
      <p:pic>
        <p:nvPicPr>
          <p:cNvPr id="5" name="图片 4">
            <a:extLst>
              <a:ext uri="{FF2B5EF4-FFF2-40B4-BE49-F238E27FC236}">
                <a16:creationId xmlns:a16="http://schemas.microsoft.com/office/drawing/2014/main" id="{E816F0AD-3993-45C6-AE01-77133BC94904}"/>
              </a:ext>
            </a:extLst>
          </p:cNvPr>
          <p:cNvPicPr>
            <a:picLocks noChangeAspect="1"/>
          </p:cNvPicPr>
          <p:nvPr/>
        </p:nvPicPr>
        <p:blipFill>
          <a:blip r:embed="rId2"/>
          <a:stretch>
            <a:fillRect/>
          </a:stretch>
        </p:blipFill>
        <p:spPr>
          <a:xfrm>
            <a:off x="1574815" y="2513180"/>
            <a:ext cx="8924364" cy="3156257"/>
          </a:xfrm>
          <a:prstGeom prst="rect">
            <a:avLst/>
          </a:prstGeom>
        </p:spPr>
      </p:pic>
    </p:spTree>
    <p:extLst>
      <p:ext uri="{BB962C8B-B14F-4D97-AF65-F5344CB8AC3E}">
        <p14:creationId xmlns:p14="http://schemas.microsoft.com/office/powerpoint/2010/main" val="9237299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8A468F-94C2-422F-8721-FD6774DAA27A}"/>
              </a:ext>
            </a:extLst>
          </p:cNvPr>
          <p:cNvSpPr>
            <a:spLocks noGrp="1"/>
          </p:cNvSpPr>
          <p:nvPr>
            <p:ph type="title"/>
          </p:nvPr>
        </p:nvSpPr>
        <p:spPr/>
        <p:txBody>
          <a:bodyPr/>
          <a:lstStyle/>
          <a:p>
            <a:r>
              <a:rPr lang="en-US" altLang="zh-CN" dirty="0"/>
              <a:t>Reading the selected papers in the field of NLP in IJCAI 2019</a:t>
            </a:r>
            <a:endParaRPr lang="zh-CN" altLang="en-US" dirty="0"/>
          </a:p>
        </p:txBody>
      </p:sp>
      <p:sp>
        <p:nvSpPr>
          <p:cNvPr id="3" name="内容占位符 2">
            <a:extLst>
              <a:ext uri="{FF2B5EF4-FFF2-40B4-BE49-F238E27FC236}">
                <a16:creationId xmlns:a16="http://schemas.microsoft.com/office/drawing/2014/main" id="{D11F49E1-14B8-420F-92E5-A46549F44EE5}"/>
              </a:ext>
            </a:extLst>
          </p:cNvPr>
          <p:cNvSpPr>
            <a:spLocks noGrp="1"/>
          </p:cNvSpPr>
          <p:nvPr>
            <p:ph idx="1"/>
          </p:nvPr>
        </p:nvSpPr>
        <p:spPr/>
        <p:txBody>
          <a:bodyPr>
            <a:normAutofit fontScale="92500" lnSpcReduction="10000"/>
          </a:bodyPr>
          <a:lstStyle/>
          <a:p>
            <a:r>
              <a:rPr lang="en-US" altLang="zh-CN" dirty="0"/>
              <a:t>Coreference Aware Representation Learning for Neural Named Entity Recognition</a:t>
            </a: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marL="0" indent="0" algn="r">
              <a:buNone/>
            </a:pPr>
            <a:endParaRPr lang="en-US" altLang="zh-CN" dirty="0"/>
          </a:p>
          <a:p>
            <a:pPr marL="0" indent="0" algn="r">
              <a:buNone/>
            </a:pPr>
            <a:r>
              <a:rPr lang="en-US" altLang="zh-CN" dirty="0"/>
              <a:t>Dai et al. (2019)</a:t>
            </a:r>
            <a:endParaRPr lang="zh-CN" altLang="en-US" sz="3200" dirty="0">
              <a:latin typeface="Times New Roman" panose="02020603050405020304" pitchFamily="18" charset="0"/>
              <a:cs typeface="Times New Roman" panose="02020603050405020304" pitchFamily="18" charset="0"/>
            </a:endParaRPr>
          </a:p>
          <a:p>
            <a:pPr algn="r"/>
            <a:endParaRPr lang="zh-CN" altLang="en-US" dirty="0"/>
          </a:p>
        </p:txBody>
      </p:sp>
      <p:pic>
        <p:nvPicPr>
          <p:cNvPr id="4" name="图片 3">
            <a:extLst>
              <a:ext uri="{FF2B5EF4-FFF2-40B4-BE49-F238E27FC236}">
                <a16:creationId xmlns:a16="http://schemas.microsoft.com/office/drawing/2014/main" id="{FFA9E9C4-6EFD-4002-97E8-5C61F45F1856}"/>
              </a:ext>
            </a:extLst>
          </p:cNvPr>
          <p:cNvPicPr>
            <a:picLocks noChangeAspect="1"/>
          </p:cNvPicPr>
          <p:nvPr/>
        </p:nvPicPr>
        <p:blipFill>
          <a:blip r:embed="rId2"/>
          <a:stretch>
            <a:fillRect/>
          </a:stretch>
        </p:blipFill>
        <p:spPr>
          <a:xfrm>
            <a:off x="1116104" y="2582574"/>
            <a:ext cx="9751359" cy="3118300"/>
          </a:xfrm>
          <a:prstGeom prst="rect">
            <a:avLst/>
          </a:prstGeom>
        </p:spPr>
      </p:pic>
    </p:spTree>
    <p:extLst>
      <p:ext uri="{BB962C8B-B14F-4D97-AF65-F5344CB8AC3E}">
        <p14:creationId xmlns:p14="http://schemas.microsoft.com/office/powerpoint/2010/main" val="19762525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8A468F-94C2-422F-8721-FD6774DAA27A}"/>
              </a:ext>
            </a:extLst>
          </p:cNvPr>
          <p:cNvSpPr>
            <a:spLocks noGrp="1"/>
          </p:cNvSpPr>
          <p:nvPr>
            <p:ph type="title"/>
          </p:nvPr>
        </p:nvSpPr>
        <p:spPr/>
        <p:txBody>
          <a:bodyPr/>
          <a:lstStyle/>
          <a:p>
            <a:r>
              <a:rPr lang="en-US" altLang="zh-CN" dirty="0"/>
              <a:t>Reading the selected papers in the field of NLP in IJCAI 2019</a:t>
            </a:r>
            <a:endParaRPr lang="zh-CN" altLang="en-US" dirty="0"/>
          </a:p>
        </p:txBody>
      </p:sp>
      <p:sp>
        <p:nvSpPr>
          <p:cNvPr id="3" name="内容占位符 2">
            <a:extLst>
              <a:ext uri="{FF2B5EF4-FFF2-40B4-BE49-F238E27FC236}">
                <a16:creationId xmlns:a16="http://schemas.microsoft.com/office/drawing/2014/main" id="{D11F49E1-14B8-420F-92E5-A46549F44EE5}"/>
              </a:ext>
            </a:extLst>
          </p:cNvPr>
          <p:cNvSpPr>
            <a:spLocks noGrp="1"/>
          </p:cNvSpPr>
          <p:nvPr>
            <p:ph idx="1"/>
          </p:nvPr>
        </p:nvSpPr>
        <p:spPr/>
        <p:txBody>
          <a:bodyPr>
            <a:normAutofit/>
          </a:bodyPr>
          <a:lstStyle/>
          <a:p>
            <a:r>
              <a:rPr lang="en-US" altLang="zh-CN" dirty="0"/>
              <a:t>CNN-Based Chinese NER with Lexicon Rethinking</a:t>
            </a:r>
          </a:p>
          <a:p>
            <a:pPr marL="0" indent="0">
              <a:buNone/>
            </a:pPr>
            <a:r>
              <a:rPr lang="en-US" altLang="zh-CN" sz="1700" dirty="0">
                <a:latin typeface="Times New Roman" panose="02020603050405020304" pitchFamily="18" charset="0"/>
                <a:cs typeface="Times New Roman" panose="02020603050405020304" pitchFamily="18" charset="0"/>
              </a:rPr>
              <a:t>“Character-level Chinese named entity recognition (NER) that applies long short-term memory (LSTM) to incorporate lexicons has achieved great success. However, this method fails to fully exploit GPU parallelism and candidate lexicons can conflict. In this work, we propose a faster alternative to Chinese NER:  a convolutional neural network (CNN)-based method that incorporates lexicons using a rethinking mechanism. The proposed method can model all the characters and potential words that match the sentence in parallel. In addition, the rethinking mechanism can address the word conflict by feeding back the high-level features to refine the networks. Experimental results on four datasets show that the proposed method can achieve better performance than both word-level and character-level baseline methods. In addition, the proposed method performs up to 3.21 times faster than state-of-the-art methods, while realizing better performance. ”</a:t>
            </a:r>
            <a:endParaRPr lang="en-US" altLang="zh-CN" sz="1700" dirty="0"/>
          </a:p>
          <a:p>
            <a:pPr marL="0" indent="0" algn="r">
              <a:buNone/>
            </a:pPr>
            <a:endParaRPr lang="en-US" altLang="zh-CN" dirty="0"/>
          </a:p>
          <a:p>
            <a:pPr marL="0" indent="0" algn="r">
              <a:buNone/>
            </a:pPr>
            <a:endParaRPr lang="en-US" altLang="zh-CN" dirty="0"/>
          </a:p>
          <a:p>
            <a:pPr marL="0" indent="0" algn="r">
              <a:buNone/>
            </a:pPr>
            <a:r>
              <a:rPr lang="en-US" altLang="zh-CN" dirty="0" err="1"/>
              <a:t>Gui</a:t>
            </a:r>
            <a:r>
              <a:rPr lang="en-US" altLang="zh-CN" dirty="0"/>
              <a:t> et al. (2019)</a:t>
            </a:r>
            <a:endParaRPr lang="zh-CN" altLang="en-US" sz="3200" dirty="0">
              <a:latin typeface="Times New Roman" panose="02020603050405020304" pitchFamily="18" charset="0"/>
              <a:cs typeface="Times New Roman" panose="02020603050405020304" pitchFamily="18" charset="0"/>
            </a:endParaRPr>
          </a:p>
          <a:p>
            <a:pPr algn="r"/>
            <a:endParaRPr lang="zh-CN" altLang="en-US" dirty="0"/>
          </a:p>
        </p:txBody>
      </p:sp>
    </p:spTree>
    <p:extLst>
      <p:ext uri="{BB962C8B-B14F-4D97-AF65-F5344CB8AC3E}">
        <p14:creationId xmlns:p14="http://schemas.microsoft.com/office/powerpoint/2010/main" val="22568899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8A468F-94C2-422F-8721-FD6774DAA27A}"/>
              </a:ext>
            </a:extLst>
          </p:cNvPr>
          <p:cNvSpPr>
            <a:spLocks noGrp="1"/>
          </p:cNvSpPr>
          <p:nvPr>
            <p:ph type="title"/>
          </p:nvPr>
        </p:nvSpPr>
        <p:spPr/>
        <p:txBody>
          <a:bodyPr/>
          <a:lstStyle/>
          <a:p>
            <a:r>
              <a:rPr lang="en-US" altLang="zh-CN" dirty="0"/>
              <a:t>Reading the selected papers in the field of NLP in IJCAI 2019</a:t>
            </a:r>
            <a:endParaRPr lang="zh-CN" altLang="en-US" dirty="0"/>
          </a:p>
        </p:txBody>
      </p:sp>
      <p:sp>
        <p:nvSpPr>
          <p:cNvPr id="3" name="内容占位符 2">
            <a:extLst>
              <a:ext uri="{FF2B5EF4-FFF2-40B4-BE49-F238E27FC236}">
                <a16:creationId xmlns:a16="http://schemas.microsoft.com/office/drawing/2014/main" id="{D11F49E1-14B8-420F-92E5-A46549F44EE5}"/>
              </a:ext>
            </a:extLst>
          </p:cNvPr>
          <p:cNvSpPr>
            <a:spLocks noGrp="1"/>
          </p:cNvSpPr>
          <p:nvPr>
            <p:ph idx="1"/>
          </p:nvPr>
        </p:nvSpPr>
        <p:spPr/>
        <p:txBody>
          <a:bodyPr>
            <a:normAutofit lnSpcReduction="10000"/>
          </a:bodyPr>
          <a:lstStyle/>
          <a:p>
            <a:r>
              <a:rPr lang="en-US" altLang="zh-CN" dirty="0"/>
              <a:t>CNN-Based Chinese NER with Lexicon Rethinking</a:t>
            </a:r>
          </a:p>
          <a:p>
            <a:endParaRPr lang="en-US" altLang="zh-CN" dirty="0"/>
          </a:p>
          <a:p>
            <a:endParaRPr lang="en-US" altLang="zh-CN" dirty="0"/>
          </a:p>
          <a:p>
            <a:endParaRPr lang="en-US" altLang="zh-CN" dirty="0"/>
          </a:p>
          <a:p>
            <a:endParaRPr lang="en-US" altLang="zh-CN" dirty="0"/>
          </a:p>
          <a:p>
            <a:endParaRPr lang="en-US" altLang="zh-CN" dirty="0"/>
          </a:p>
          <a:p>
            <a:pPr marL="0" indent="0" algn="r">
              <a:buNone/>
            </a:pPr>
            <a:endParaRPr lang="en-US" altLang="zh-CN" dirty="0"/>
          </a:p>
          <a:p>
            <a:pPr marL="0" indent="0" algn="r">
              <a:buNone/>
            </a:pPr>
            <a:endParaRPr lang="en-US" altLang="zh-CN" dirty="0"/>
          </a:p>
          <a:p>
            <a:pPr marL="0" indent="0" algn="r">
              <a:buNone/>
            </a:pPr>
            <a:r>
              <a:rPr lang="en-US" altLang="zh-CN" dirty="0" err="1"/>
              <a:t>Gui</a:t>
            </a:r>
            <a:r>
              <a:rPr lang="en-US" altLang="zh-CN" dirty="0"/>
              <a:t> et al. (2019)</a:t>
            </a:r>
            <a:endParaRPr lang="zh-CN" altLang="en-US" sz="3200" dirty="0">
              <a:latin typeface="Times New Roman" panose="02020603050405020304" pitchFamily="18" charset="0"/>
              <a:cs typeface="Times New Roman" panose="02020603050405020304" pitchFamily="18" charset="0"/>
            </a:endParaRPr>
          </a:p>
          <a:p>
            <a:pPr algn="r"/>
            <a:endParaRPr lang="zh-CN" altLang="en-US" dirty="0"/>
          </a:p>
        </p:txBody>
      </p:sp>
      <p:pic>
        <p:nvPicPr>
          <p:cNvPr id="5" name="图片 4">
            <a:extLst>
              <a:ext uri="{FF2B5EF4-FFF2-40B4-BE49-F238E27FC236}">
                <a16:creationId xmlns:a16="http://schemas.microsoft.com/office/drawing/2014/main" id="{5F3BB3D9-552F-4674-97B6-549DCDB30E4E}"/>
              </a:ext>
            </a:extLst>
          </p:cNvPr>
          <p:cNvPicPr>
            <a:picLocks noChangeAspect="1"/>
          </p:cNvPicPr>
          <p:nvPr/>
        </p:nvPicPr>
        <p:blipFill>
          <a:blip r:embed="rId2"/>
          <a:stretch>
            <a:fillRect/>
          </a:stretch>
        </p:blipFill>
        <p:spPr>
          <a:xfrm>
            <a:off x="2946588" y="2213675"/>
            <a:ext cx="5734050" cy="3629025"/>
          </a:xfrm>
          <a:prstGeom prst="rect">
            <a:avLst/>
          </a:prstGeom>
        </p:spPr>
      </p:pic>
    </p:spTree>
    <p:extLst>
      <p:ext uri="{BB962C8B-B14F-4D97-AF65-F5344CB8AC3E}">
        <p14:creationId xmlns:p14="http://schemas.microsoft.com/office/powerpoint/2010/main" val="23947207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8A468F-94C2-422F-8721-FD6774DAA27A}"/>
              </a:ext>
            </a:extLst>
          </p:cNvPr>
          <p:cNvSpPr>
            <a:spLocks noGrp="1"/>
          </p:cNvSpPr>
          <p:nvPr>
            <p:ph type="title"/>
          </p:nvPr>
        </p:nvSpPr>
        <p:spPr/>
        <p:txBody>
          <a:bodyPr/>
          <a:lstStyle/>
          <a:p>
            <a:r>
              <a:rPr lang="en-US" altLang="zh-CN" dirty="0"/>
              <a:t>Reading the selected papers in the field of NLP in IJCAI 2019</a:t>
            </a:r>
            <a:endParaRPr lang="zh-CN" altLang="en-US" dirty="0"/>
          </a:p>
        </p:txBody>
      </p:sp>
      <p:sp>
        <p:nvSpPr>
          <p:cNvPr id="3" name="内容占位符 2">
            <a:extLst>
              <a:ext uri="{FF2B5EF4-FFF2-40B4-BE49-F238E27FC236}">
                <a16:creationId xmlns:a16="http://schemas.microsoft.com/office/drawing/2014/main" id="{D11F49E1-14B8-420F-92E5-A46549F44EE5}"/>
              </a:ext>
            </a:extLst>
          </p:cNvPr>
          <p:cNvSpPr>
            <a:spLocks noGrp="1"/>
          </p:cNvSpPr>
          <p:nvPr>
            <p:ph idx="1"/>
          </p:nvPr>
        </p:nvSpPr>
        <p:spPr/>
        <p:txBody>
          <a:bodyPr>
            <a:normAutofit fontScale="85000" lnSpcReduction="20000"/>
          </a:bodyPr>
          <a:lstStyle/>
          <a:p>
            <a:r>
              <a:rPr lang="en-US" altLang="zh-CN" dirty="0"/>
              <a:t>CNN-Based Chinese NER with Lexicon Rethinking</a:t>
            </a: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marL="0" indent="0" algn="r">
              <a:buNone/>
            </a:pPr>
            <a:endParaRPr lang="en-US" altLang="zh-CN" dirty="0"/>
          </a:p>
          <a:p>
            <a:pPr marL="0" indent="0" algn="r">
              <a:buNone/>
            </a:pPr>
            <a:endParaRPr lang="en-US" altLang="zh-CN" dirty="0"/>
          </a:p>
          <a:p>
            <a:pPr marL="0" indent="0" algn="r">
              <a:buNone/>
            </a:pPr>
            <a:endParaRPr lang="en-US" altLang="zh-CN" dirty="0"/>
          </a:p>
          <a:p>
            <a:pPr marL="0" indent="0" algn="r">
              <a:buNone/>
            </a:pPr>
            <a:r>
              <a:rPr lang="en-US" altLang="zh-CN" dirty="0" err="1"/>
              <a:t>Gui</a:t>
            </a:r>
            <a:r>
              <a:rPr lang="en-US" altLang="zh-CN" dirty="0"/>
              <a:t> et al. (2019)</a:t>
            </a:r>
            <a:endParaRPr lang="zh-CN" altLang="en-US" sz="3200" dirty="0">
              <a:latin typeface="Times New Roman" panose="02020603050405020304" pitchFamily="18" charset="0"/>
              <a:cs typeface="Times New Roman" panose="02020603050405020304" pitchFamily="18" charset="0"/>
            </a:endParaRPr>
          </a:p>
          <a:p>
            <a:pPr algn="r"/>
            <a:endParaRPr lang="zh-CN" altLang="en-US" dirty="0"/>
          </a:p>
        </p:txBody>
      </p:sp>
      <p:pic>
        <p:nvPicPr>
          <p:cNvPr id="4" name="图片 3">
            <a:extLst>
              <a:ext uri="{FF2B5EF4-FFF2-40B4-BE49-F238E27FC236}">
                <a16:creationId xmlns:a16="http://schemas.microsoft.com/office/drawing/2014/main" id="{01A4C795-92A7-471C-81E7-E7F5A1A1E766}"/>
              </a:ext>
            </a:extLst>
          </p:cNvPr>
          <p:cNvPicPr>
            <a:picLocks noChangeAspect="1"/>
          </p:cNvPicPr>
          <p:nvPr/>
        </p:nvPicPr>
        <p:blipFill>
          <a:blip r:embed="rId2"/>
          <a:stretch>
            <a:fillRect/>
          </a:stretch>
        </p:blipFill>
        <p:spPr>
          <a:xfrm>
            <a:off x="3083858" y="2193351"/>
            <a:ext cx="5387788" cy="4118549"/>
          </a:xfrm>
          <a:prstGeom prst="rect">
            <a:avLst/>
          </a:prstGeom>
        </p:spPr>
      </p:pic>
    </p:spTree>
    <p:extLst>
      <p:ext uri="{BB962C8B-B14F-4D97-AF65-F5344CB8AC3E}">
        <p14:creationId xmlns:p14="http://schemas.microsoft.com/office/powerpoint/2010/main" val="15550058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8A468F-94C2-422F-8721-FD6774DAA27A}"/>
              </a:ext>
            </a:extLst>
          </p:cNvPr>
          <p:cNvSpPr>
            <a:spLocks noGrp="1"/>
          </p:cNvSpPr>
          <p:nvPr>
            <p:ph type="title"/>
          </p:nvPr>
        </p:nvSpPr>
        <p:spPr/>
        <p:txBody>
          <a:bodyPr/>
          <a:lstStyle/>
          <a:p>
            <a:r>
              <a:rPr lang="en-US" altLang="zh-CN" dirty="0"/>
              <a:t>Reading the selected papers in the field of NLP in IJCAI 2019</a:t>
            </a:r>
            <a:endParaRPr lang="zh-CN" altLang="en-US" dirty="0"/>
          </a:p>
        </p:txBody>
      </p:sp>
      <p:sp>
        <p:nvSpPr>
          <p:cNvPr id="3" name="内容占位符 2">
            <a:extLst>
              <a:ext uri="{FF2B5EF4-FFF2-40B4-BE49-F238E27FC236}">
                <a16:creationId xmlns:a16="http://schemas.microsoft.com/office/drawing/2014/main" id="{D11F49E1-14B8-420F-92E5-A46549F44EE5}"/>
              </a:ext>
            </a:extLst>
          </p:cNvPr>
          <p:cNvSpPr>
            <a:spLocks noGrp="1"/>
          </p:cNvSpPr>
          <p:nvPr>
            <p:ph idx="1"/>
          </p:nvPr>
        </p:nvSpPr>
        <p:spPr/>
        <p:txBody>
          <a:bodyPr>
            <a:normAutofit fontScale="77500" lnSpcReduction="20000"/>
          </a:bodyPr>
          <a:lstStyle/>
          <a:p>
            <a:r>
              <a:rPr lang="en-US" altLang="zh-CN" sz="3100" dirty="0"/>
              <a:t>Learning Task-specific Representation for Novel Words in Sequence Labeling</a:t>
            </a:r>
          </a:p>
          <a:p>
            <a:pPr marL="0" indent="0">
              <a:buNone/>
            </a:pPr>
            <a:r>
              <a:rPr lang="en-US" altLang="zh-CN" sz="2600" dirty="0">
                <a:latin typeface="Times New Roman" panose="02020603050405020304" pitchFamily="18" charset="0"/>
                <a:cs typeface="Times New Roman" panose="02020603050405020304" pitchFamily="18" charset="0"/>
              </a:rPr>
              <a:t>“Word representation is a key component in neural-network-based sequence labeling systems. However, representations of unseen or rare words trained on the end task are usually poor for appreciable performance. This is commonly referred to as the out-of-vocabulary (OOV) problem. In this work, we address the OOV problem in sequence labeling using only training data of the task. To this end, we propose a novel method to predict representations for OOV words from their surface-forms (e.g., character sequence) and contexts. The method is specifically designed to avoid the error propagation problem suffered by existing approaches in the same paradigm. To evaluate its effectiveness, we performed extensive empirical studies on four part-of-speech tagging (POS) tasks and four named entity recognition (NER) tasks. Experimental results show that the proposed method can achieve better or competitive performance on the OOV problem compared with existing state-of-the-art methods.”</a:t>
            </a:r>
          </a:p>
          <a:p>
            <a:endParaRPr lang="en-US" altLang="zh-CN" dirty="0"/>
          </a:p>
          <a:p>
            <a:pPr marL="0" indent="0" algn="r">
              <a:buNone/>
            </a:pPr>
            <a:endParaRPr lang="en-US" altLang="zh-CN" dirty="0"/>
          </a:p>
          <a:p>
            <a:pPr marL="0" indent="0" algn="r">
              <a:buNone/>
            </a:pPr>
            <a:endParaRPr lang="en-US" altLang="zh-CN" dirty="0"/>
          </a:p>
          <a:p>
            <a:pPr marL="0" indent="0" algn="r">
              <a:buNone/>
            </a:pPr>
            <a:r>
              <a:rPr lang="en-US" altLang="zh-CN" dirty="0"/>
              <a:t>Peng et al. (2019)</a:t>
            </a:r>
            <a:endParaRPr lang="zh-CN" altLang="en-US" sz="3200" dirty="0">
              <a:latin typeface="Times New Roman" panose="02020603050405020304" pitchFamily="18" charset="0"/>
              <a:cs typeface="Times New Roman" panose="02020603050405020304" pitchFamily="18" charset="0"/>
            </a:endParaRPr>
          </a:p>
          <a:p>
            <a:pPr algn="r"/>
            <a:endParaRPr lang="zh-CN" altLang="en-US" dirty="0"/>
          </a:p>
        </p:txBody>
      </p:sp>
    </p:spTree>
    <p:extLst>
      <p:ext uri="{BB962C8B-B14F-4D97-AF65-F5344CB8AC3E}">
        <p14:creationId xmlns:p14="http://schemas.microsoft.com/office/powerpoint/2010/main" val="36254203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371DA6EA-B325-40B2-B262-C7CE7CAF345D}"/>
              </a:ext>
            </a:extLst>
          </p:cNvPr>
          <p:cNvPicPr>
            <a:picLocks noChangeAspect="1"/>
          </p:cNvPicPr>
          <p:nvPr/>
        </p:nvPicPr>
        <p:blipFill>
          <a:blip r:embed="rId2"/>
          <a:stretch>
            <a:fillRect/>
          </a:stretch>
        </p:blipFill>
        <p:spPr>
          <a:xfrm>
            <a:off x="1625600" y="2248611"/>
            <a:ext cx="8636000" cy="3628526"/>
          </a:xfrm>
          <a:prstGeom prst="rect">
            <a:avLst/>
          </a:prstGeom>
        </p:spPr>
      </p:pic>
      <p:sp>
        <p:nvSpPr>
          <p:cNvPr id="2" name="标题 1">
            <a:extLst>
              <a:ext uri="{FF2B5EF4-FFF2-40B4-BE49-F238E27FC236}">
                <a16:creationId xmlns:a16="http://schemas.microsoft.com/office/drawing/2014/main" id="{E28A468F-94C2-422F-8721-FD6774DAA27A}"/>
              </a:ext>
            </a:extLst>
          </p:cNvPr>
          <p:cNvSpPr>
            <a:spLocks noGrp="1"/>
          </p:cNvSpPr>
          <p:nvPr>
            <p:ph type="title"/>
          </p:nvPr>
        </p:nvSpPr>
        <p:spPr/>
        <p:txBody>
          <a:bodyPr/>
          <a:lstStyle/>
          <a:p>
            <a:r>
              <a:rPr lang="en-US" altLang="zh-CN" dirty="0"/>
              <a:t>Reading the selected papers in the field of NLP in IJCAI 2019</a:t>
            </a:r>
            <a:endParaRPr lang="zh-CN" altLang="en-US" dirty="0"/>
          </a:p>
        </p:txBody>
      </p:sp>
      <p:sp>
        <p:nvSpPr>
          <p:cNvPr id="3" name="内容占位符 2">
            <a:extLst>
              <a:ext uri="{FF2B5EF4-FFF2-40B4-BE49-F238E27FC236}">
                <a16:creationId xmlns:a16="http://schemas.microsoft.com/office/drawing/2014/main" id="{D11F49E1-14B8-420F-92E5-A46549F44EE5}"/>
              </a:ext>
            </a:extLst>
          </p:cNvPr>
          <p:cNvSpPr>
            <a:spLocks noGrp="1"/>
          </p:cNvSpPr>
          <p:nvPr>
            <p:ph idx="1"/>
          </p:nvPr>
        </p:nvSpPr>
        <p:spPr/>
        <p:txBody>
          <a:bodyPr>
            <a:normAutofit fontScale="92500"/>
          </a:bodyPr>
          <a:lstStyle/>
          <a:p>
            <a:r>
              <a:rPr lang="en-US" altLang="zh-CN" sz="2600" dirty="0"/>
              <a:t>Learning Task-specific Representation for Novel Words in Sequence Labeling</a:t>
            </a:r>
          </a:p>
          <a:p>
            <a:pPr marL="0" indent="0" algn="r">
              <a:buNone/>
            </a:pPr>
            <a:endParaRPr lang="en-US" altLang="zh-CN" dirty="0"/>
          </a:p>
          <a:p>
            <a:pPr marL="0" indent="0" algn="r">
              <a:buNone/>
            </a:pPr>
            <a:endParaRPr lang="en-US" altLang="zh-CN" dirty="0"/>
          </a:p>
          <a:p>
            <a:pPr marL="0" indent="0" algn="r">
              <a:buNone/>
            </a:pPr>
            <a:endParaRPr lang="en-US" altLang="zh-CN" dirty="0"/>
          </a:p>
          <a:p>
            <a:pPr marL="0" indent="0" algn="r">
              <a:buNone/>
            </a:pPr>
            <a:endParaRPr lang="en-US" altLang="zh-CN" dirty="0"/>
          </a:p>
          <a:p>
            <a:pPr marL="0" indent="0" algn="r">
              <a:buNone/>
            </a:pPr>
            <a:endParaRPr lang="en-US" altLang="zh-CN" dirty="0"/>
          </a:p>
          <a:p>
            <a:pPr marL="0" indent="0" algn="r">
              <a:buNone/>
            </a:pPr>
            <a:endParaRPr lang="en-US" altLang="zh-CN" dirty="0"/>
          </a:p>
          <a:p>
            <a:pPr marL="0" indent="0" algn="r">
              <a:buNone/>
            </a:pPr>
            <a:endParaRPr lang="en-US" altLang="zh-CN" dirty="0"/>
          </a:p>
          <a:p>
            <a:pPr marL="0" indent="0" algn="r">
              <a:buNone/>
            </a:pPr>
            <a:r>
              <a:rPr lang="en-US" altLang="zh-CN" dirty="0"/>
              <a:t>Peng et al. (2019)</a:t>
            </a:r>
            <a:endParaRPr lang="zh-CN" altLang="en-US" sz="3200" dirty="0">
              <a:latin typeface="Times New Roman" panose="02020603050405020304" pitchFamily="18" charset="0"/>
              <a:cs typeface="Times New Roman" panose="02020603050405020304" pitchFamily="18" charset="0"/>
            </a:endParaRPr>
          </a:p>
          <a:p>
            <a:pPr algn="r"/>
            <a:endParaRPr lang="zh-CN" altLang="en-US" dirty="0"/>
          </a:p>
        </p:txBody>
      </p:sp>
    </p:spTree>
    <p:extLst>
      <p:ext uri="{BB962C8B-B14F-4D97-AF65-F5344CB8AC3E}">
        <p14:creationId xmlns:p14="http://schemas.microsoft.com/office/powerpoint/2010/main" val="30341775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11F49E1-14B8-420F-92E5-A46549F44EE5}"/>
              </a:ext>
            </a:extLst>
          </p:cNvPr>
          <p:cNvSpPr>
            <a:spLocks noGrp="1"/>
          </p:cNvSpPr>
          <p:nvPr>
            <p:ph idx="1"/>
          </p:nvPr>
        </p:nvSpPr>
        <p:spPr/>
        <p:txBody>
          <a:bodyPr>
            <a:normAutofit fontScale="92500"/>
          </a:bodyPr>
          <a:lstStyle/>
          <a:p>
            <a:r>
              <a:rPr lang="en-US" altLang="zh-CN" sz="2600" dirty="0"/>
              <a:t>Learning Task-specific Representation for Novel Words in Sequence Labeling</a:t>
            </a:r>
          </a:p>
          <a:p>
            <a:pPr marL="0" indent="0" algn="r">
              <a:buNone/>
            </a:pPr>
            <a:endParaRPr lang="en-US" altLang="zh-CN" dirty="0"/>
          </a:p>
          <a:p>
            <a:pPr marL="0" indent="0" algn="r">
              <a:buNone/>
            </a:pPr>
            <a:endParaRPr lang="en-US" altLang="zh-CN" dirty="0"/>
          </a:p>
          <a:p>
            <a:pPr marL="0" indent="0" algn="r">
              <a:buNone/>
            </a:pPr>
            <a:endParaRPr lang="en-US" altLang="zh-CN" dirty="0"/>
          </a:p>
          <a:p>
            <a:pPr marL="0" indent="0" algn="r">
              <a:buNone/>
            </a:pPr>
            <a:endParaRPr lang="en-US" altLang="zh-CN" dirty="0"/>
          </a:p>
          <a:p>
            <a:pPr marL="0" indent="0" algn="r">
              <a:buNone/>
            </a:pPr>
            <a:endParaRPr lang="en-US" altLang="zh-CN" dirty="0"/>
          </a:p>
          <a:p>
            <a:pPr marL="0" indent="0" algn="r">
              <a:buNone/>
            </a:pPr>
            <a:endParaRPr lang="en-US" altLang="zh-CN" dirty="0"/>
          </a:p>
          <a:p>
            <a:pPr marL="0" indent="0" algn="r">
              <a:buNone/>
            </a:pPr>
            <a:endParaRPr lang="en-US" altLang="zh-CN" dirty="0"/>
          </a:p>
          <a:p>
            <a:pPr marL="0" indent="0" algn="r">
              <a:buNone/>
            </a:pPr>
            <a:r>
              <a:rPr lang="en-US" altLang="zh-CN" dirty="0"/>
              <a:t>Peng et al. (2019)</a:t>
            </a:r>
            <a:endParaRPr lang="zh-CN" altLang="en-US" sz="3200" dirty="0">
              <a:latin typeface="Times New Roman" panose="02020603050405020304" pitchFamily="18" charset="0"/>
              <a:cs typeface="Times New Roman" panose="02020603050405020304" pitchFamily="18" charset="0"/>
            </a:endParaRPr>
          </a:p>
          <a:p>
            <a:pPr algn="r"/>
            <a:endParaRPr lang="zh-CN" altLang="en-US" dirty="0"/>
          </a:p>
        </p:txBody>
      </p:sp>
      <p:sp>
        <p:nvSpPr>
          <p:cNvPr id="2" name="标题 1">
            <a:extLst>
              <a:ext uri="{FF2B5EF4-FFF2-40B4-BE49-F238E27FC236}">
                <a16:creationId xmlns:a16="http://schemas.microsoft.com/office/drawing/2014/main" id="{E28A468F-94C2-422F-8721-FD6774DAA27A}"/>
              </a:ext>
            </a:extLst>
          </p:cNvPr>
          <p:cNvSpPr>
            <a:spLocks noGrp="1"/>
          </p:cNvSpPr>
          <p:nvPr>
            <p:ph type="title"/>
          </p:nvPr>
        </p:nvSpPr>
        <p:spPr/>
        <p:txBody>
          <a:bodyPr/>
          <a:lstStyle/>
          <a:p>
            <a:r>
              <a:rPr lang="en-US" altLang="zh-CN" dirty="0"/>
              <a:t>Reading the selected papers in the field of NLP in IJCAI 2019</a:t>
            </a:r>
            <a:endParaRPr lang="zh-CN" altLang="en-US" dirty="0"/>
          </a:p>
        </p:txBody>
      </p:sp>
      <p:pic>
        <p:nvPicPr>
          <p:cNvPr id="4" name="图片 3">
            <a:extLst>
              <a:ext uri="{FF2B5EF4-FFF2-40B4-BE49-F238E27FC236}">
                <a16:creationId xmlns:a16="http://schemas.microsoft.com/office/drawing/2014/main" id="{267C51D7-B29C-4CDD-9A9A-926B167664B7}"/>
              </a:ext>
            </a:extLst>
          </p:cNvPr>
          <p:cNvPicPr>
            <a:picLocks noChangeAspect="1"/>
          </p:cNvPicPr>
          <p:nvPr/>
        </p:nvPicPr>
        <p:blipFill>
          <a:blip r:embed="rId2"/>
          <a:stretch>
            <a:fillRect/>
          </a:stretch>
        </p:blipFill>
        <p:spPr>
          <a:xfrm>
            <a:off x="3348120" y="2209800"/>
            <a:ext cx="4802088" cy="4191000"/>
          </a:xfrm>
          <a:prstGeom prst="rect">
            <a:avLst/>
          </a:prstGeom>
        </p:spPr>
      </p:pic>
    </p:spTree>
    <p:extLst>
      <p:ext uri="{BB962C8B-B14F-4D97-AF65-F5344CB8AC3E}">
        <p14:creationId xmlns:p14="http://schemas.microsoft.com/office/powerpoint/2010/main" val="14109593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11F49E1-14B8-420F-92E5-A46549F44EE5}"/>
              </a:ext>
            </a:extLst>
          </p:cNvPr>
          <p:cNvSpPr>
            <a:spLocks noGrp="1"/>
          </p:cNvSpPr>
          <p:nvPr>
            <p:ph idx="1"/>
          </p:nvPr>
        </p:nvSpPr>
        <p:spPr/>
        <p:txBody>
          <a:bodyPr>
            <a:normAutofit fontScale="92500"/>
          </a:bodyPr>
          <a:lstStyle/>
          <a:p>
            <a:r>
              <a:rPr lang="en-US" altLang="zh-CN" sz="2500" dirty="0"/>
              <a:t>Adversarial Transfer for Named Entity Boundary Detection with Pointer Networks</a:t>
            </a:r>
          </a:p>
          <a:p>
            <a:pPr marL="0" indent="0">
              <a:buNone/>
            </a:pPr>
            <a:r>
              <a:rPr lang="zh-CN" altLang="en-US" sz="2100" dirty="0">
                <a:latin typeface="Times New Roman" panose="02020603050405020304" pitchFamily="18" charset="0"/>
                <a:cs typeface="Times New Roman" panose="02020603050405020304" pitchFamily="18" charset="0"/>
              </a:rPr>
              <a:t>“</a:t>
            </a:r>
            <a:r>
              <a:rPr lang="en-US" altLang="zh-CN" sz="2100" dirty="0">
                <a:latin typeface="Times New Roman" panose="02020603050405020304" pitchFamily="18" charset="0"/>
                <a:cs typeface="Times New Roman" panose="02020603050405020304" pitchFamily="18" charset="0"/>
              </a:rPr>
              <a:t>In this paper, we focus on named entity boundary detection, which aims to detect the start and end boundaries of an entity mention in text, without predicting its type. A more accurate and robust detection approach is desired to alleviate error propagation in downstream applications, such as entity linking and fine-grained typing systems. Here, we first develop a novel entity boundary labeling approach with pointer networks, where the output dictionary size depends on the input, which is variable. Furthermore, we propose AT-</a:t>
            </a:r>
            <a:r>
              <a:rPr lang="en-US" altLang="zh-CN" sz="2100" dirty="0" err="1">
                <a:latin typeface="Times New Roman" panose="02020603050405020304" pitchFamily="18" charset="0"/>
                <a:cs typeface="Times New Roman" panose="02020603050405020304" pitchFamily="18" charset="0"/>
              </a:rPr>
              <a:t>Bdry</a:t>
            </a:r>
            <a:r>
              <a:rPr lang="en-US" altLang="zh-CN" sz="2100" dirty="0">
                <a:latin typeface="Times New Roman" panose="02020603050405020304" pitchFamily="18" charset="0"/>
                <a:cs typeface="Times New Roman" panose="02020603050405020304" pitchFamily="18" charset="0"/>
              </a:rPr>
              <a:t>, which incorporates adversarial transfer learning into an end-to-end sequence labeling model to encourage domain-invariant representations. More importantly, AT-</a:t>
            </a:r>
            <a:r>
              <a:rPr lang="en-US" altLang="zh-CN" sz="2100" dirty="0" err="1">
                <a:latin typeface="Times New Roman" panose="02020603050405020304" pitchFamily="18" charset="0"/>
                <a:cs typeface="Times New Roman" panose="02020603050405020304" pitchFamily="18" charset="0"/>
              </a:rPr>
              <a:t>Bdry</a:t>
            </a:r>
            <a:r>
              <a:rPr lang="en-US" altLang="zh-CN" sz="2100" dirty="0">
                <a:latin typeface="Times New Roman" panose="02020603050405020304" pitchFamily="18" charset="0"/>
                <a:cs typeface="Times New Roman" panose="02020603050405020304" pitchFamily="18" charset="0"/>
              </a:rPr>
              <a:t> can reduce domain difference in data distributions between the source and target domains, via an unsupervised transfer learning approach (i.e., no annotated target-domain data is necessary). We conduct Formal Text to Formal Text, Formal Text to Informal Text and ablation evaluations on five benchmark datasets. Experimental results show that AT-</a:t>
            </a:r>
            <a:r>
              <a:rPr lang="en-US" altLang="zh-CN" sz="2100" dirty="0" err="1">
                <a:latin typeface="Times New Roman" panose="02020603050405020304" pitchFamily="18" charset="0"/>
                <a:cs typeface="Times New Roman" panose="02020603050405020304" pitchFamily="18" charset="0"/>
              </a:rPr>
              <a:t>Bdry</a:t>
            </a:r>
            <a:r>
              <a:rPr lang="en-US" altLang="zh-CN" sz="2100" dirty="0">
                <a:latin typeface="Times New Roman" panose="02020603050405020304" pitchFamily="18" charset="0"/>
                <a:cs typeface="Times New Roman" panose="02020603050405020304" pitchFamily="18" charset="0"/>
              </a:rPr>
              <a:t> achieves state-of-the-art transferring performance against recent baselines. </a:t>
            </a:r>
            <a:r>
              <a:rPr lang="zh-CN" altLang="en-US" sz="2100" dirty="0">
                <a:latin typeface="Times New Roman" panose="02020603050405020304" pitchFamily="18" charset="0"/>
                <a:cs typeface="Times New Roman" panose="02020603050405020304" pitchFamily="18" charset="0"/>
              </a:rPr>
              <a:t>”</a:t>
            </a:r>
            <a:endParaRPr lang="en-US" altLang="zh-CN" sz="2100" dirty="0">
              <a:latin typeface="Times New Roman" panose="02020603050405020304" pitchFamily="18" charset="0"/>
              <a:cs typeface="Times New Roman" panose="02020603050405020304" pitchFamily="18" charset="0"/>
            </a:endParaRPr>
          </a:p>
          <a:p>
            <a:pPr marL="0" indent="0" algn="r">
              <a:buNone/>
            </a:pPr>
            <a:endParaRPr lang="en-US" altLang="zh-CN" dirty="0"/>
          </a:p>
          <a:p>
            <a:pPr marL="0" indent="0" algn="r">
              <a:buNone/>
            </a:pPr>
            <a:r>
              <a:rPr lang="en-US" altLang="zh-CN" sz="2500" dirty="0"/>
              <a:t>Li et al. (2019)</a:t>
            </a:r>
            <a:endParaRPr lang="zh-CN" altLang="en-US" sz="2500" dirty="0">
              <a:latin typeface="Times New Roman" panose="02020603050405020304" pitchFamily="18" charset="0"/>
              <a:cs typeface="Times New Roman" panose="02020603050405020304" pitchFamily="18" charset="0"/>
            </a:endParaRPr>
          </a:p>
          <a:p>
            <a:pPr algn="r"/>
            <a:endParaRPr lang="zh-CN" altLang="en-US" dirty="0"/>
          </a:p>
        </p:txBody>
      </p:sp>
      <p:sp>
        <p:nvSpPr>
          <p:cNvPr id="2" name="标题 1">
            <a:extLst>
              <a:ext uri="{FF2B5EF4-FFF2-40B4-BE49-F238E27FC236}">
                <a16:creationId xmlns:a16="http://schemas.microsoft.com/office/drawing/2014/main" id="{E28A468F-94C2-422F-8721-FD6774DAA27A}"/>
              </a:ext>
            </a:extLst>
          </p:cNvPr>
          <p:cNvSpPr>
            <a:spLocks noGrp="1"/>
          </p:cNvSpPr>
          <p:nvPr>
            <p:ph type="title"/>
          </p:nvPr>
        </p:nvSpPr>
        <p:spPr/>
        <p:txBody>
          <a:bodyPr/>
          <a:lstStyle/>
          <a:p>
            <a:r>
              <a:rPr lang="en-US" altLang="zh-CN" dirty="0"/>
              <a:t>Reading the selected papers in the field of NLP in IJCAI 2019</a:t>
            </a:r>
            <a:endParaRPr lang="zh-CN" altLang="en-US" dirty="0"/>
          </a:p>
        </p:txBody>
      </p:sp>
    </p:spTree>
    <p:extLst>
      <p:ext uri="{BB962C8B-B14F-4D97-AF65-F5344CB8AC3E}">
        <p14:creationId xmlns:p14="http://schemas.microsoft.com/office/powerpoint/2010/main" val="4824203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11F49E1-14B8-420F-92E5-A46549F44EE5}"/>
              </a:ext>
            </a:extLst>
          </p:cNvPr>
          <p:cNvSpPr>
            <a:spLocks noGrp="1"/>
          </p:cNvSpPr>
          <p:nvPr>
            <p:ph idx="1"/>
          </p:nvPr>
        </p:nvSpPr>
        <p:spPr/>
        <p:txBody>
          <a:bodyPr>
            <a:normAutofit/>
          </a:bodyPr>
          <a:lstStyle/>
          <a:p>
            <a:r>
              <a:rPr lang="en-US" altLang="zh-CN" sz="2300" dirty="0"/>
              <a:t>Adversarial Transfer for Named Entity Boundary Detection with Pointer Networks</a:t>
            </a:r>
          </a:p>
          <a:p>
            <a:pPr marL="0" indent="0">
              <a:buNone/>
            </a:pPr>
            <a:endParaRPr lang="en-US" altLang="zh-CN" sz="2100" dirty="0">
              <a:latin typeface="Times New Roman" panose="02020603050405020304" pitchFamily="18" charset="0"/>
              <a:cs typeface="Times New Roman" panose="02020603050405020304" pitchFamily="18" charset="0"/>
            </a:endParaRPr>
          </a:p>
          <a:p>
            <a:pPr marL="0" indent="0" algn="r">
              <a:buNone/>
            </a:pPr>
            <a:endParaRPr lang="en-US" altLang="zh-CN" dirty="0"/>
          </a:p>
          <a:p>
            <a:pPr marL="0" indent="0" algn="r">
              <a:buNone/>
            </a:pPr>
            <a:endParaRPr lang="en-US" altLang="zh-CN" dirty="0"/>
          </a:p>
          <a:p>
            <a:pPr marL="0" indent="0" algn="r">
              <a:buNone/>
            </a:pPr>
            <a:endParaRPr lang="en-US" altLang="zh-CN" dirty="0"/>
          </a:p>
          <a:p>
            <a:pPr marL="0" indent="0" algn="r">
              <a:buNone/>
            </a:pPr>
            <a:endParaRPr lang="en-US" altLang="zh-CN" dirty="0"/>
          </a:p>
          <a:p>
            <a:pPr marL="0" indent="0" algn="r">
              <a:buNone/>
            </a:pPr>
            <a:endParaRPr lang="en-US" altLang="zh-CN" dirty="0"/>
          </a:p>
          <a:p>
            <a:pPr marL="0" indent="0" algn="r">
              <a:buNone/>
            </a:pPr>
            <a:endParaRPr lang="en-US" altLang="zh-CN" dirty="0"/>
          </a:p>
          <a:p>
            <a:pPr marL="0" indent="0" algn="r">
              <a:buNone/>
            </a:pPr>
            <a:r>
              <a:rPr lang="en-US" altLang="zh-CN" sz="2300" dirty="0"/>
              <a:t>Li et al. (2019)</a:t>
            </a:r>
            <a:endParaRPr lang="zh-CN" altLang="en-US" sz="2300" dirty="0">
              <a:latin typeface="Times New Roman" panose="02020603050405020304" pitchFamily="18" charset="0"/>
              <a:cs typeface="Times New Roman" panose="02020603050405020304" pitchFamily="18" charset="0"/>
            </a:endParaRPr>
          </a:p>
          <a:p>
            <a:pPr algn="r"/>
            <a:endParaRPr lang="zh-CN" altLang="en-US" dirty="0"/>
          </a:p>
        </p:txBody>
      </p:sp>
      <p:sp>
        <p:nvSpPr>
          <p:cNvPr id="2" name="标题 1">
            <a:extLst>
              <a:ext uri="{FF2B5EF4-FFF2-40B4-BE49-F238E27FC236}">
                <a16:creationId xmlns:a16="http://schemas.microsoft.com/office/drawing/2014/main" id="{E28A468F-94C2-422F-8721-FD6774DAA27A}"/>
              </a:ext>
            </a:extLst>
          </p:cNvPr>
          <p:cNvSpPr>
            <a:spLocks noGrp="1"/>
          </p:cNvSpPr>
          <p:nvPr>
            <p:ph type="title"/>
          </p:nvPr>
        </p:nvSpPr>
        <p:spPr/>
        <p:txBody>
          <a:bodyPr/>
          <a:lstStyle/>
          <a:p>
            <a:r>
              <a:rPr lang="en-US" altLang="zh-CN" dirty="0"/>
              <a:t>Reading the selected papers in the field of NLP in IJCAI 2019</a:t>
            </a:r>
            <a:endParaRPr lang="zh-CN" altLang="en-US" dirty="0"/>
          </a:p>
        </p:txBody>
      </p:sp>
      <p:pic>
        <p:nvPicPr>
          <p:cNvPr id="4" name="图片 3">
            <a:extLst>
              <a:ext uri="{FF2B5EF4-FFF2-40B4-BE49-F238E27FC236}">
                <a16:creationId xmlns:a16="http://schemas.microsoft.com/office/drawing/2014/main" id="{2B769D62-ABA3-4002-95C4-7E56463920C4}"/>
              </a:ext>
            </a:extLst>
          </p:cNvPr>
          <p:cNvPicPr/>
          <p:nvPr/>
        </p:nvPicPr>
        <p:blipFill>
          <a:blip r:embed="rId2"/>
          <a:stretch>
            <a:fillRect/>
          </a:stretch>
        </p:blipFill>
        <p:spPr>
          <a:xfrm>
            <a:off x="2925445" y="2226627"/>
            <a:ext cx="5274310" cy="3730625"/>
          </a:xfrm>
          <a:prstGeom prst="rect">
            <a:avLst/>
          </a:prstGeom>
        </p:spPr>
      </p:pic>
    </p:spTree>
    <p:extLst>
      <p:ext uri="{BB962C8B-B14F-4D97-AF65-F5344CB8AC3E}">
        <p14:creationId xmlns:p14="http://schemas.microsoft.com/office/powerpoint/2010/main" val="4057350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DB6C6F-4E80-421B-A00E-90899575466E}"/>
              </a:ext>
            </a:extLst>
          </p:cNvPr>
          <p:cNvSpPr>
            <a:spLocks noGrp="1"/>
          </p:cNvSpPr>
          <p:nvPr>
            <p:ph type="title"/>
          </p:nvPr>
        </p:nvSpPr>
        <p:spPr/>
        <p:txBody>
          <a:bodyPr/>
          <a:lstStyle/>
          <a:p>
            <a:r>
              <a:rPr lang="en-US" altLang="zh-CN" dirty="0"/>
              <a:t>Contents</a:t>
            </a:r>
          </a:p>
        </p:txBody>
      </p:sp>
      <p:sp>
        <p:nvSpPr>
          <p:cNvPr id="3" name="内容占位符 2">
            <a:extLst>
              <a:ext uri="{FF2B5EF4-FFF2-40B4-BE49-F238E27FC236}">
                <a16:creationId xmlns:a16="http://schemas.microsoft.com/office/drawing/2014/main" id="{41F7B994-FAFD-494E-8C01-559F2A880E02}"/>
              </a:ext>
            </a:extLst>
          </p:cNvPr>
          <p:cNvSpPr>
            <a:spLocks noGrp="1"/>
          </p:cNvSpPr>
          <p:nvPr>
            <p:ph idx="1"/>
          </p:nvPr>
        </p:nvSpPr>
        <p:spPr/>
        <p:txBody>
          <a:bodyPr>
            <a:normAutofit fontScale="92500" lnSpcReduction="20000"/>
          </a:bodyPr>
          <a:lstStyle/>
          <a:p>
            <a:r>
              <a:rPr lang="en-US" altLang="zh-CN" b="1" dirty="0"/>
              <a:t>Reading the selected papers in the field of NLP in IJCAI 2019</a:t>
            </a:r>
          </a:p>
          <a:p>
            <a:pPr lvl="1"/>
            <a:r>
              <a:rPr lang="en-US" altLang="zh-CN" b="1" dirty="0"/>
              <a:t>Overview</a:t>
            </a:r>
          </a:p>
          <a:p>
            <a:pPr lvl="1"/>
            <a:r>
              <a:rPr lang="en-US" altLang="zh-CN" b="1" dirty="0"/>
              <a:t>Paper 1:  </a:t>
            </a:r>
            <a:r>
              <a:rPr lang="en-US" altLang="zh-CN" dirty="0"/>
              <a:t>Coreference Aware Representation Learning for Neural Named Entity Recognition. Dai et al. (2019)</a:t>
            </a:r>
          </a:p>
          <a:p>
            <a:pPr lvl="1"/>
            <a:r>
              <a:rPr lang="en-US" altLang="zh-CN" b="1" dirty="0"/>
              <a:t>Paper 2:  </a:t>
            </a:r>
            <a:r>
              <a:rPr lang="en-US" altLang="zh-CN" dirty="0"/>
              <a:t>CNN-Based Chinese NER with Lexicon Rethinking. </a:t>
            </a:r>
            <a:r>
              <a:rPr lang="en-US" altLang="zh-CN" dirty="0" err="1"/>
              <a:t>Gui</a:t>
            </a:r>
            <a:r>
              <a:rPr lang="en-US" altLang="zh-CN" dirty="0"/>
              <a:t> et al. (2019)</a:t>
            </a:r>
          </a:p>
          <a:p>
            <a:pPr lvl="1"/>
            <a:r>
              <a:rPr lang="en-US" altLang="zh-CN" b="1" dirty="0"/>
              <a:t>Paper 3:  </a:t>
            </a:r>
            <a:r>
              <a:rPr lang="en-US" altLang="zh-CN" dirty="0"/>
              <a:t>Learning Task-specific Representation for Novel Words in Sequence Labeling. Peng et al. (2019)</a:t>
            </a:r>
          </a:p>
          <a:p>
            <a:pPr lvl="1"/>
            <a:r>
              <a:rPr lang="en-US" altLang="zh-CN" b="1" dirty="0"/>
              <a:t>Paper 4:  </a:t>
            </a:r>
            <a:r>
              <a:rPr lang="en-US" altLang="zh-CN" dirty="0"/>
              <a:t>Adversarial Transfer for Named Entity Boundary Detection with Pointer Networks. Li et al. (2019)</a:t>
            </a:r>
            <a:endParaRPr lang="zh-CN" altLang="en-US" dirty="0"/>
          </a:p>
          <a:p>
            <a:r>
              <a:rPr lang="en-US" altLang="zh-CN" b="1" dirty="0"/>
              <a:t>Review of hot topics on Workshops</a:t>
            </a:r>
          </a:p>
          <a:p>
            <a:pPr lvl="1"/>
            <a:r>
              <a:rPr lang="en-US" altLang="zh-CN" b="1" dirty="0"/>
              <a:t>Paper 1:  </a:t>
            </a:r>
            <a:r>
              <a:rPr lang="en-US" altLang="zh-CN" dirty="0"/>
              <a:t>Leveraging BERT to Improve the FEARS Index for Stock Forecasting (</a:t>
            </a:r>
            <a:r>
              <a:rPr lang="en-US" altLang="zh-CN" dirty="0" err="1"/>
              <a:t>FinNLP</a:t>
            </a:r>
            <a:r>
              <a:rPr lang="en-US" altLang="zh-CN" dirty="0"/>
              <a:t>)</a:t>
            </a:r>
          </a:p>
          <a:p>
            <a:pPr lvl="1"/>
            <a:r>
              <a:rPr lang="en-US" altLang="zh-CN" b="1" dirty="0"/>
              <a:t>Paper 2:  </a:t>
            </a:r>
            <a:r>
              <a:rPr lang="en-US" altLang="zh-CN" dirty="0"/>
              <a:t>Ex-Twit:  Explainable Twitter Mining on Health Data (</a:t>
            </a:r>
            <a:r>
              <a:rPr lang="en-US" altLang="zh-CN" dirty="0" err="1"/>
              <a:t>SocialNLP</a:t>
            </a:r>
            <a:r>
              <a:rPr lang="en-US" altLang="zh-CN" dirty="0"/>
              <a:t>)</a:t>
            </a:r>
            <a:endParaRPr lang="zh-CN" altLang="en-US" dirty="0"/>
          </a:p>
          <a:p>
            <a:r>
              <a:rPr lang="en-US" altLang="zh-CN" b="1" dirty="0"/>
              <a:t>Discussion of IJCAI’s NLP in Academia and Industry</a:t>
            </a:r>
            <a:endParaRPr lang="zh-CN" altLang="en-US" b="1" dirty="0"/>
          </a:p>
        </p:txBody>
      </p:sp>
    </p:spTree>
    <p:extLst>
      <p:ext uri="{BB962C8B-B14F-4D97-AF65-F5344CB8AC3E}">
        <p14:creationId xmlns:p14="http://schemas.microsoft.com/office/powerpoint/2010/main" val="34599844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11F49E1-14B8-420F-92E5-A46549F44EE5}"/>
              </a:ext>
            </a:extLst>
          </p:cNvPr>
          <p:cNvSpPr>
            <a:spLocks noGrp="1"/>
          </p:cNvSpPr>
          <p:nvPr>
            <p:ph idx="1"/>
          </p:nvPr>
        </p:nvSpPr>
        <p:spPr/>
        <p:txBody>
          <a:bodyPr>
            <a:normAutofit/>
          </a:bodyPr>
          <a:lstStyle/>
          <a:p>
            <a:r>
              <a:rPr lang="en-US" altLang="zh-CN" sz="2300" dirty="0"/>
              <a:t>Adversarial Transfer for Named Entity Boundary Detection with Pointer Networks</a:t>
            </a:r>
          </a:p>
          <a:p>
            <a:pPr marL="0" indent="0">
              <a:buNone/>
            </a:pPr>
            <a:endParaRPr lang="en-US" altLang="zh-CN" sz="2100" dirty="0">
              <a:latin typeface="Times New Roman" panose="02020603050405020304" pitchFamily="18" charset="0"/>
              <a:cs typeface="Times New Roman" panose="02020603050405020304" pitchFamily="18" charset="0"/>
            </a:endParaRPr>
          </a:p>
          <a:p>
            <a:pPr marL="0" indent="0" algn="r">
              <a:buNone/>
            </a:pPr>
            <a:endParaRPr lang="en-US" altLang="zh-CN" dirty="0"/>
          </a:p>
          <a:p>
            <a:pPr marL="0" indent="0" algn="r">
              <a:buNone/>
            </a:pPr>
            <a:endParaRPr lang="en-US" altLang="zh-CN" dirty="0"/>
          </a:p>
          <a:p>
            <a:pPr marL="0" indent="0" algn="r">
              <a:buNone/>
            </a:pPr>
            <a:endParaRPr lang="en-US" altLang="zh-CN" dirty="0"/>
          </a:p>
          <a:p>
            <a:pPr marL="0" indent="0" algn="r">
              <a:buNone/>
            </a:pPr>
            <a:endParaRPr lang="en-US" altLang="zh-CN" dirty="0"/>
          </a:p>
          <a:p>
            <a:pPr marL="0" indent="0" algn="r">
              <a:buNone/>
            </a:pPr>
            <a:endParaRPr lang="en-US" altLang="zh-CN" dirty="0"/>
          </a:p>
          <a:p>
            <a:pPr marL="0" indent="0" algn="r">
              <a:buNone/>
            </a:pPr>
            <a:endParaRPr lang="en-US" altLang="zh-CN" dirty="0"/>
          </a:p>
          <a:p>
            <a:pPr marL="0" indent="0" algn="r">
              <a:buNone/>
            </a:pPr>
            <a:r>
              <a:rPr lang="en-US" altLang="zh-CN" sz="2300" dirty="0"/>
              <a:t>Li et al. (2019)</a:t>
            </a:r>
            <a:endParaRPr lang="zh-CN" altLang="en-US" sz="2300" dirty="0">
              <a:latin typeface="Times New Roman" panose="02020603050405020304" pitchFamily="18" charset="0"/>
              <a:cs typeface="Times New Roman" panose="02020603050405020304" pitchFamily="18" charset="0"/>
            </a:endParaRPr>
          </a:p>
          <a:p>
            <a:pPr algn="r"/>
            <a:endParaRPr lang="zh-CN" altLang="en-US" dirty="0"/>
          </a:p>
        </p:txBody>
      </p:sp>
      <p:sp>
        <p:nvSpPr>
          <p:cNvPr id="2" name="标题 1">
            <a:extLst>
              <a:ext uri="{FF2B5EF4-FFF2-40B4-BE49-F238E27FC236}">
                <a16:creationId xmlns:a16="http://schemas.microsoft.com/office/drawing/2014/main" id="{E28A468F-94C2-422F-8721-FD6774DAA27A}"/>
              </a:ext>
            </a:extLst>
          </p:cNvPr>
          <p:cNvSpPr>
            <a:spLocks noGrp="1"/>
          </p:cNvSpPr>
          <p:nvPr>
            <p:ph type="title"/>
          </p:nvPr>
        </p:nvSpPr>
        <p:spPr/>
        <p:txBody>
          <a:bodyPr/>
          <a:lstStyle/>
          <a:p>
            <a:r>
              <a:rPr lang="en-US" altLang="zh-CN" dirty="0"/>
              <a:t>Reading the selected papers in the field of NLP in IJCAI 2019</a:t>
            </a:r>
            <a:endParaRPr lang="zh-CN" altLang="en-US" dirty="0"/>
          </a:p>
        </p:txBody>
      </p:sp>
      <p:pic>
        <p:nvPicPr>
          <p:cNvPr id="6" name="图片 5">
            <a:extLst>
              <a:ext uri="{FF2B5EF4-FFF2-40B4-BE49-F238E27FC236}">
                <a16:creationId xmlns:a16="http://schemas.microsoft.com/office/drawing/2014/main" id="{67922473-AB88-4D41-97B2-4BBBA886EBCD}"/>
              </a:ext>
            </a:extLst>
          </p:cNvPr>
          <p:cNvPicPr>
            <a:picLocks noChangeAspect="1"/>
          </p:cNvPicPr>
          <p:nvPr/>
        </p:nvPicPr>
        <p:blipFill>
          <a:blip r:embed="rId2"/>
          <a:stretch>
            <a:fillRect/>
          </a:stretch>
        </p:blipFill>
        <p:spPr>
          <a:xfrm>
            <a:off x="3505200" y="2315757"/>
            <a:ext cx="4971097" cy="3800246"/>
          </a:xfrm>
          <a:prstGeom prst="rect">
            <a:avLst/>
          </a:prstGeom>
        </p:spPr>
      </p:pic>
    </p:spTree>
    <p:extLst>
      <p:ext uri="{BB962C8B-B14F-4D97-AF65-F5344CB8AC3E}">
        <p14:creationId xmlns:p14="http://schemas.microsoft.com/office/powerpoint/2010/main" val="3853763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11F49E1-14B8-420F-92E5-A46549F44EE5}"/>
              </a:ext>
            </a:extLst>
          </p:cNvPr>
          <p:cNvSpPr>
            <a:spLocks noGrp="1"/>
          </p:cNvSpPr>
          <p:nvPr>
            <p:ph idx="1"/>
          </p:nvPr>
        </p:nvSpPr>
        <p:spPr/>
        <p:txBody>
          <a:bodyPr>
            <a:normAutofit/>
          </a:bodyPr>
          <a:lstStyle/>
          <a:p>
            <a:r>
              <a:rPr lang="en-US" altLang="zh-CN" sz="2300" dirty="0"/>
              <a:t>Adversarial Transfer for Named Entity Boundary Detection with Pointer Networks</a:t>
            </a:r>
          </a:p>
          <a:p>
            <a:pPr marL="0" indent="0">
              <a:buNone/>
            </a:pPr>
            <a:endParaRPr lang="en-US" altLang="zh-CN" sz="2100" dirty="0">
              <a:latin typeface="Times New Roman" panose="02020603050405020304" pitchFamily="18" charset="0"/>
              <a:cs typeface="Times New Roman" panose="02020603050405020304" pitchFamily="18" charset="0"/>
            </a:endParaRPr>
          </a:p>
          <a:p>
            <a:pPr marL="0" indent="0" algn="r">
              <a:buNone/>
            </a:pPr>
            <a:endParaRPr lang="en-US" altLang="zh-CN" dirty="0"/>
          </a:p>
          <a:p>
            <a:pPr marL="0" indent="0" algn="r">
              <a:buNone/>
            </a:pPr>
            <a:endParaRPr lang="en-US" altLang="zh-CN" dirty="0"/>
          </a:p>
          <a:p>
            <a:pPr marL="0" indent="0" algn="r">
              <a:buNone/>
            </a:pPr>
            <a:endParaRPr lang="en-US" altLang="zh-CN" dirty="0"/>
          </a:p>
          <a:p>
            <a:pPr marL="0" indent="0" algn="r">
              <a:buNone/>
            </a:pPr>
            <a:endParaRPr lang="en-US" altLang="zh-CN" dirty="0"/>
          </a:p>
          <a:p>
            <a:pPr marL="0" indent="0" algn="r">
              <a:buNone/>
            </a:pPr>
            <a:endParaRPr lang="en-US" altLang="zh-CN" dirty="0"/>
          </a:p>
          <a:p>
            <a:pPr marL="0" indent="0" algn="r">
              <a:buNone/>
            </a:pPr>
            <a:endParaRPr lang="en-US" altLang="zh-CN" dirty="0"/>
          </a:p>
          <a:p>
            <a:pPr marL="0" indent="0" algn="r">
              <a:buNone/>
            </a:pPr>
            <a:r>
              <a:rPr lang="en-US" altLang="zh-CN" sz="2300" dirty="0"/>
              <a:t>Li et al. (2019)</a:t>
            </a:r>
            <a:endParaRPr lang="zh-CN" altLang="en-US" sz="2300" dirty="0">
              <a:latin typeface="Times New Roman" panose="02020603050405020304" pitchFamily="18" charset="0"/>
              <a:cs typeface="Times New Roman" panose="02020603050405020304" pitchFamily="18" charset="0"/>
            </a:endParaRPr>
          </a:p>
          <a:p>
            <a:pPr algn="r"/>
            <a:endParaRPr lang="zh-CN" altLang="en-US" dirty="0"/>
          </a:p>
        </p:txBody>
      </p:sp>
      <p:sp>
        <p:nvSpPr>
          <p:cNvPr id="2" name="标题 1">
            <a:extLst>
              <a:ext uri="{FF2B5EF4-FFF2-40B4-BE49-F238E27FC236}">
                <a16:creationId xmlns:a16="http://schemas.microsoft.com/office/drawing/2014/main" id="{E28A468F-94C2-422F-8721-FD6774DAA27A}"/>
              </a:ext>
            </a:extLst>
          </p:cNvPr>
          <p:cNvSpPr>
            <a:spLocks noGrp="1"/>
          </p:cNvSpPr>
          <p:nvPr>
            <p:ph type="title"/>
          </p:nvPr>
        </p:nvSpPr>
        <p:spPr/>
        <p:txBody>
          <a:bodyPr/>
          <a:lstStyle/>
          <a:p>
            <a:r>
              <a:rPr lang="en-US" altLang="zh-CN" dirty="0"/>
              <a:t>Reading the selected papers in the field of NLP in IJCAI 2019</a:t>
            </a:r>
            <a:endParaRPr lang="zh-CN" altLang="en-US" dirty="0"/>
          </a:p>
        </p:txBody>
      </p:sp>
      <p:pic>
        <p:nvPicPr>
          <p:cNvPr id="4" name="图片 3">
            <a:extLst>
              <a:ext uri="{FF2B5EF4-FFF2-40B4-BE49-F238E27FC236}">
                <a16:creationId xmlns:a16="http://schemas.microsoft.com/office/drawing/2014/main" id="{98A6C74A-7E67-49DF-9E41-03AE4D200D4E}"/>
              </a:ext>
            </a:extLst>
          </p:cNvPr>
          <p:cNvPicPr>
            <a:picLocks noChangeAspect="1"/>
          </p:cNvPicPr>
          <p:nvPr/>
        </p:nvPicPr>
        <p:blipFill>
          <a:blip r:embed="rId2"/>
          <a:stretch>
            <a:fillRect/>
          </a:stretch>
        </p:blipFill>
        <p:spPr>
          <a:xfrm>
            <a:off x="2946015" y="2347913"/>
            <a:ext cx="6299969" cy="3085148"/>
          </a:xfrm>
          <a:prstGeom prst="rect">
            <a:avLst/>
          </a:prstGeom>
        </p:spPr>
      </p:pic>
    </p:spTree>
    <p:extLst>
      <p:ext uri="{BB962C8B-B14F-4D97-AF65-F5344CB8AC3E}">
        <p14:creationId xmlns:p14="http://schemas.microsoft.com/office/powerpoint/2010/main" val="28687696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11F49E1-14B8-420F-92E5-A46549F44EE5}"/>
              </a:ext>
            </a:extLst>
          </p:cNvPr>
          <p:cNvSpPr>
            <a:spLocks noGrp="1"/>
          </p:cNvSpPr>
          <p:nvPr>
            <p:ph idx="1"/>
          </p:nvPr>
        </p:nvSpPr>
        <p:spPr/>
        <p:txBody>
          <a:bodyPr>
            <a:normAutofit/>
          </a:bodyPr>
          <a:lstStyle/>
          <a:p>
            <a:r>
              <a:rPr lang="en-US" altLang="zh-CN" sz="2300" dirty="0"/>
              <a:t>Adversarial Transfer for Named Entity Boundary Detection with Pointer Networks</a:t>
            </a:r>
          </a:p>
          <a:p>
            <a:pPr marL="0" indent="0">
              <a:buNone/>
            </a:pPr>
            <a:endParaRPr lang="en-US" altLang="zh-CN" sz="2100" dirty="0">
              <a:latin typeface="Times New Roman" panose="02020603050405020304" pitchFamily="18" charset="0"/>
              <a:cs typeface="Times New Roman" panose="02020603050405020304" pitchFamily="18" charset="0"/>
            </a:endParaRPr>
          </a:p>
          <a:p>
            <a:pPr marL="0" indent="0" algn="r">
              <a:buNone/>
            </a:pPr>
            <a:endParaRPr lang="en-US" altLang="zh-CN" dirty="0"/>
          </a:p>
          <a:p>
            <a:pPr marL="0" indent="0" algn="r">
              <a:buNone/>
            </a:pPr>
            <a:endParaRPr lang="en-US" altLang="zh-CN" dirty="0"/>
          </a:p>
          <a:p>
            <a:pPr marL="0" indent="0" algn="r">
              <a:buNone/>
            </a:pPr>
            <a:endParaRPr lang="en-US" altLang="zh-CN" dirty="0"/>
          </a:p>
          <a:p>
            <a:pPr marL="0" indent="0" algn="r">
              <a:buNone/>
            </a:pPr>
            <a:endParaRPr lang="en-US" altLang="zh-CN" dirty="0"/>
          </a:p>
          <a:p>
            <a:pPr marL="0" indent="0" algn="r">
              <a:buNone/>
            </a:pPr>
            <a:endParaRPr lang="en-US" altLang="zh-CN" dirty="0"/>
          </a:p>
          <a:p>
            <a:pPr marL="0" indent="0" algn="r">
              <a:buNone/>
            </a:pPr>
            <a:endParaRPr lang="en-US" altLang="zh-CN" dirty="0"/>
          </a:p>
          <a:p>
            <a:pPr marL="0" indent="0" algn="r">
              <a:buNone/>
            </a:pPr>
            <a:r>
              <a:rPr lang="en-US" altLang="zh-CN" sz="2300" dirty="0"/>
              <a:t>Li et al. (2019)</a:t>
            </a:r>
            <a:endParaRPr lang="zh-CN" altLang="en-US" sz="2300" dirty="0">
              <a:latin typeface="Times New Roman" panose="02020603050405020304" pitchFamily="18" charset="0"/>
              <a:cs typeface="Times New Roman" panose="02020603050405020304" pitchFamily="18" charset="0"/>
            </a:endParaRPr>
          </a:p>
          <a:p>
            <a:pPr algn="r"/>
            <a:endParaRPr lang="zh-CN" altLang="en-US" dirty="0"/>
          </a:p>
        </p:txBody>
      </p:sp>
      <p:sp>
        <p:nvSpPr>
          <p:cNvPr id="2" name="标题 1">
            <a:extLst>
              <a:ext uri="{FF2B5EF4-FFF2-40B4-BE49-F238E27FC236}">
                <a16:creationId xmlns:a16="http://schemas.microsoft.com/office/drawing/2014/main" id="{E28A468F-94C2-422F-8721-FD6774DAA27A}"/>
              </a:ext>
            </a:extLst>
          </p:cNvPr>
          <p:cNvSpPr>
            <a:spLocks noGrp="1"/>
          </p:cNvSpPr>
          <p:nvPr>
            <p:ph type="title"/>
          </p:nvPr>
        </p:nvSpPr>
        <p:spPr/>
        <p:txBody>
          <a:bodyPr/>
          <a:lstStyle/>
          <a:p>
            <a:r>
              <a:rPr lang="en-US" altLang="zh-CN" dirty="0"/>
              <a:t>Reading the selected papers in the field of NLP in IJCAI 2019</a:t>
            </a:r>
            <a:endParaRPr lang="zh-CN" altLang="en-US" dirty="0"/>
          </a:p>
        </p:txBody>
      </p:sp>
      <p:pic>
        <p:nvPicPr>
          <p:cNvPr id="6" name="图片 5">
            <a:extLst>
              <a:ext uri="{FF2B5EF4-FFF2-40B4-BE49-F238E27FC236}">
                <a16:creationId xmlns:a16="http://schemas.microsoft.com/office/drawing/2014/main" id="{82FE017F-750D-49BE-BFC0-6C4B875CFB86}"/>
              </a:ext>
            </a:extLst>
          </p:cNvPr>
          <p:cNvPicPr>
            <a:picLocks noChangeAspect="1"/>
          </p:cNvPicPr>
          <p:nvPr/>
        </p:nvPicPr>
        <p:blipFill>
          <a:blip r:embed="rId2"/>
          <a:stretch>
            <a:fillRect/>
          </a:stretch>
        </p:blipFill>
        <p:spPr>
          <a:xfrm>
            <a:off x="2880360" y="2624138"/>
            <a:ext cx="5684520" cy="2849092"/>
          </a:xfrm>
          <a:prstGeom prst="rect">
            <a:avLst/>
          </a:prstGeom>
        </p:spPr>
      </p:pic>
    </p:spTree>
    <p:extLst>
      <p:ext uri="{BB962C8B-B14F-4D97-AF65-F5344CB8AC3E}">
        <p14:creationId xmlns:p14="http://schemas.microsoft.com/office/powerpoint/2010/main" val="8119205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EF5D5E-C971-4CDA-BE7B-13DFCC4920F8}"/>
              </a:ext>
            </a:extLst>
          </p:cNvPr>
          <p:cNvSpPr>
            <a:spLocks noGrp="1"/>
          </p:cNvSpPr>
          <p:nvPr>
            <p:ph type="title"/>
          </p:nvPr>
        </p:nvSpPr>
        <p:spPr/>
        <p:txBody>
          <a:bodyPr/>
          <a:lstStyle/>
          <a:p>
            <a:r>
              <a:rPr lang="en-US" altLang="zh-CN" dirty="0"/>
              <a:t>Review of hot topics on Workshops</a:t>
            </a:r>
          </a:p>
        </p:txBody>
      </p:sp>
      <p:sp>
        <p:nvSpPr>
          <p:cNvPr id="3" name="内容占位符 2">
            <a:extLst>
              <a:ext uri="{FF2B5EF4-FFF2-40B4-BE49-F238E27FC236}">
                <a16:creationId xmlns:a16="http://schemas.microsoft.com/office/drawing/2014/main" id="{7BF248A5-FD4C-4991-A793-304F643C4FDD}"/>
              </a:ext>
            </a:extLst>
          </p:cNvPr>
          <p:cNvSpPr>
            <a:spLocks noGrp="1"/>
          </p:cNvSpPr>
          <p:nvPr>
            <p:ph idx="1"/>
          </p:nvPr>
        </p:nvSpPr>
        <p:spPr/>
        <p:txBody>
          <a:bodyPr>
            <a:normAutofit fontScale="92500"/>
          </a:bodyPr>
          <a:lstStyle/>
          <a:p>
            <a:r>
              <a:rPr lang="en-US" altLang="zh-CN" dirty="0"/>
              <a:t>W4 Financial Technology and Natural Language Processing (</a:t>
            </a:r>
            <a:r>
              <a:rPr lang="en-US" altLang="zh-CN" dirty="0" err="1"/>
              <a:t>FinNLP</a:t>
            </a:r>
            <a:r>
              <a:rPr lang="en-US" altLang="zh-CN" dirty="0"/>
              <a:t>)</a:t>
            </a:r>
          </a:p>
          <a:p>
            <a:r>
              <a:rPr lang="en-US" altLang="zh-CN" dirty="0"/>
              <a:t>W11 Semantic Deep Learning (</a:t>
            </a:r>
            <a:r>
              <a:rPr lang="en-US" altLang="zh-CN" dirty="0" err="1"/>
              <a:t>SemDeep</a:t>
            </a:r>
            <a:r>
              <a:rPr lang="en-US" altLang="zh-CN" dirty="0"/>
              <a:t>)</a:t>
            </a:r>
          </a:p>
          <a:p>
            <a:r>
              <a:rPr lang="en-US" altLang="zh-CN" dirty="0"/>
              <a:t>W12 Big Social Media Data Management and Analysis (BSMDMA)</a:t>
            </a:r>
          </a:p>
          <a:p>
            <a:r>
              <a:rPr lang="en-US" altLang="zh-CN" dirty="0"/>
              <a:t>W16 Linguistic and Cognitive Approaches to Dialogue Agents (</a:t>
            </a:r>
            <a:r>
              <a:rPr lang="en-US" altLang="zh-CN" dirty="0" err="1"/>
              <a:t>LaCATODA</a:t>
            </a:r>
            <a:r>
              <a:rPr lang="en-US" altLang="zh-CN" dirty="0"/>
              <a:t>) </a:t>
            </a:r>
          </a:p>
          <a:p>
            <a:r>
              <a:rPr lang="en-US" altLang="zh-CN" dirty="0"/>
              <a:t>W17 Bringing Semantic Knowledge into Vision and Text Understanding</a:t>
            </a:r>
          </a:p>
          <a:p>
            <a:r>
              <a:rPr lang="en-US" altLang="zh-CN" dirty="0"/>
              <a:t>W22 Search-Oriented Conversational AI (SCAI)</a:t>
            </a:r>
          </a:p>
          <a:p>
            <a:r>
              <a:rPr lang="en-US" altLang="zh-CN" dirty="0"/>
              <a:t>W31 Language Sense on Computer</a:t>
            </a:r>
          </a:p>
          <a:p>
            <a:r>
              <a:rPr lang="en-US" altLang="zh-CN" dirty="0"/>
              <a:t>W45 Natural Language Processing for Social Media (</a:t>
            </a:r>
            <a:r>
              <a:rPr lang="en-US" altLang="zh-CN" dirty="0" err="1"/>
              <a:t>SocialNLP</a:t>
            </a:r>
            <a:r>
              <a:rPr lang="en-US" altLang="zh-CN" dirty="0"/>
              <a:t>)</a:t>
            </a:r>
          </a:p>
          <a:p>
            <a:endParaRPr lang="en-US" altLang="zh-CN" dirty="0"/>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14763909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EF5D5E-C971-4CDA-BE7B-13DFCC4920F8}"/>
              </a:ext>
            </a:extLst>
          </p:cNvPr>
          <p:cNvSpPr>
            <a:spLocks noGrp="1"/>
          </p:cNvSpPr>
          <p:nvPr>
            <p:ph type="title"/>
          </p:nvPr>
        </p:nvSpPr>
        <p:spPr/>
        <p:txBody>
          <a:bodyPr/>
          <a:lstStyle/>
          <a:p>
            <a:r>
              <a:rPr lang="en-US" altLang="zh-CN" dirty="0"/>
              <a:t>Review of hot topics on Workshops</a:t>
            </a:r>
          </a:p>
        </p:txBody>
      </p:sp>
      <p:sp>
        <p:nvSpPr>
          <p:cNvPr id="3" name="内容占位符 2">
            <a:extLst>
              <a:ext uri="{FF2B5EF4-FFF2-40B4-BE49-F238E27FC236}">
                <a16:creationId xmlns:a16="http://schemas.microsoft.com/office/drawing/2014/main" id="{7BF248A5-FD4C-4991-A793-304F643C4FDD}"/>
              </a:ext>
            </a:extLst>
          </p:cNvPr>
          <p:cNvSpPr>
            <a:spLocks noGrp="1"/>
          </p:cNvSpPr>
          <p:nvPr>
            <p:ph idx="1"/>
          </p:nvPr>
        </p:nvSpPr>
        <p:spPr/>
        <p:txBody>
          <a:bodyPr>
            <a:normAutofit lnSpcReduction="10000"/>
          </a:bodyPr>
          <a:lstStyle/>
          <a:p>
            <a:pPr marL="0" indent="0">
              <a:buNone/>
            </a:pPr>
            <a:r>
              <a:rPr lang="en-US" altLang="zh-CN" dirty="0"/>
              <a:t>W4 Financial Technology and Natural Language Processing (</a:t>
            </a:r>
            <a:r>
              <a:rPr lang="en-US" altLang="zh-CN" dirty="0" err="1"/>
              <a:t>FinNLP</a:t>
            </a:r>
            <a:r>
              <a:rPr lang="en-US" altLang="zh-CN" dirty="0"/>
              <a:t>)</a:t>
            </a:r>
          </a:p>
          <a:p>
            <a:r>
              <a:rPr lang="en-US" altLang="zh-CN" dirty="0"/>
              <a:t>Leveraging BERT to Improve the FEARS Index for Stock  Forecasting</a:t>
            </a:r>
          </a:p>
          <a:p>
            <a:pPr marL="0" indent="0">
              <a:buNone/>
            </a:pPr>
            <a:r>
              <a:rPr lang="zh-CN" altLang="en-US" sz="1800" dirty="0">
                <a:latin typeface="Times New Roman" panose="02020603050405020304" pitchFamily="18" charset="0"/>
                <a:cs typeface="Times New Roman" panose="02020603050405020304" pitchFamily="18" charset="0"/>
              </a:rPr>
              <a:t>“</a:t>
            </a:r>
            <a:r>
              <a:rPr lang="en-US" altLang="zh-CN" sz="1800" dirty="0">
                <a:latin typeface="Times New Roman" panose="02020603050405020304" pitchFamily="18" charset="0"/>
                <a:cs typeface="Times New Roman" panose="02020603050405020304" pitchFamily="18" charset="0"/>
              </a:rPr>
              <a:t>Financial and Economic Attitudes Revealed by Search (FEARS) index reflects the attention and sentiment of public investors and is an important factor for predicting stock price return. In this paper, we take into account the semantics of the FEARS search terms by leveraging the Bidirectional Encoder Representations from Transformers (BERT), and further apply a self-attention deep learning model to our refined FEARS seamlessly for stock return prediction. We demonstrate the practical benefits of our approach by comparing to baseline works.</a:t>
            </a:r>
            <a:r>
              <a:rPr lang="zh-CN" altLang="en-US" sz="1800" dirty="0">
                <a:latin typeface="Times New Roman" panose="02020603050405020304" pitchFamily="18" charset="0"/>
                <a:cs typeface="Times New Roman" panose="02020603050405020304" pitchFamily="18" charset="0"/>
              </a:rPr>
              <a:t>”</a:t>
            </a:r>
            <a:endParaRPr lang="en-US" altLang="zh-CN" sz="1800" dirty="0">
              <a:latin typeface="Times New Roman" panose="02020603050405020304" pitchFamily="18" charset="0"/>
              <a:cs typeface="Times New Roman" panose="02020603050405020304" pitchFamily="18" charset="0"/>
            </a:endParaRPr>
          </a:p>
          <a:p>
            <a:endParaRPr lang="en-US" altLang="zh-CN" dirty="0"/>
          </a:p>
          <a:p>
            <a:pPr marL="0" indent="0" algn="r">
              <a:buNone/>
            </a:pPr>
            <a:endParaRPr lang="en-US" altLang="zh-CN" dirty="0"/>
          </a:p>
          <a:p>
            <a:pPr marL="0" indent="0" algn="r">
              <a:buNone/>
            </a:pPr>
            <a:r>
              <a:rPr lang="en-US" altLang="zh-CN" dirty="0"/>
              <a:t>Yang et al. (2019)  </a:t>
            </a:r>
          </a:p>
          <a:p>
            <a:pPr algn="r"/>
            <a:endParaRPr lang="en-US" altLang="zh-CN" dirty="0"/>
          </a:p>
          <a:p>
            <a:endParaRPr lang="en-US" altLang="zh-CN" dirty="0"/>
          </a:p>
          <a:p>
            <a:endParaRPr lang="zh-CN" altLang="en-US" dirty="0"/>
          </a:p>
        </p:txBody>
      </p:sp>
    </p:spTree>
    <p:extLst>
      <p:ext uri="{BB962C8B-B14F-4D97-AF65-F5344CB8AC3E}">
        <p14:creationId xmlns:p14="http://schemas.microsoft.com/office/powerpoint/2010/main" val="10544559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EF5D5E-C971-4CDA-BE7B-13DFCC4920F8}"/>
              </a:ext>
            </a:extLst>
          </p:cNvPr>
          <p:cNvSpPr>
            <a:spLocks noGrp="1"/>
          </p:cNvSpPr>
          <p:nvPr>
            <p:ph type="title"/>
          </p:nvPr>
        </p:nvSpPr>
        <p:spPr/>
        <p:txBody>
          <a:bodyPr/>
          <a:lstStyle/>
          <a:p>
            <a:r>
              <a:rPr lang="en-US" altLang="zh-CN" dirty="0"/>
              <a:t>Review of hot topics on Workshops</a:t>
            </a:r>
          </a:p>
        </p:txBody>
      </p:sp>
      <p:sp>
        <p:nvSpPr>
          <p:cNvPr id="3" name="内容占位符 2">
            <a:extLst>
              <a:ext uri="{FF2B5EF4-FFF2-40B4-BE49-F238E27FC236}">
                <a16:creationId xmlns:a16="http://schemas.microsoft.com/office/drawing/2014/main" id="{7BF248A5-FD4C-4991-A793-304F643C4FDD}"/>
              </a:ext>
            </a:extLst>
          </p:cNvPr>
          <p:cNvSpPr>
            <a:spLocks noGrp="1"/>
          </p:cNvSpPr>
          <p:nvPr>
            <p:ph idx="1"/>
          </p:nvPr>
        </p:nvSpPr>
        <p:spPr>
          <a:xfrm>
            <a:off x="838200" y="1825625"/>
            <a:ext cx="10515600" cy="4351338"/>
          </a:xfrm>
        </p:spPr>
        <p:txBody>
          <a:bodyPr/>
          <a:lstStyle/>
          <a:p>
            <a:r>
              <a:rPr lang="en-US" altLang="zh-CN" dirty="0"/>
              <a:t>Yang et al. (2019)  </a:t>
            </a:r>
          </a:p>
          <a:p>
            <a:endParaRPr lang="zh-CN" altLang="en-US" dirty="0"/>
          </a:p>
        </p:txBody>
      </p:sp>
      <p:pic>
        <p:nvPicPr>
          <p:cNvPr id="1028" name="Picture 4">
            <a:extLst>
              <a:ext uri="{FF2B5EF4-FFF2-40B4-BE49-F238E27FC236}">
                <a16:creationId xmlns:a16="http://schemas.microsoft.com/office/drawing/2014/main" id="{9D061FED-3237-433D-901C-D8C068EB17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6520" y="2298065"/>
            <a:ext cx="6516106"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52627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EF5D5E-C971-4CDA-BE7B-13DFCC4920F8}"/>
              </a:ext>
            </a:extLst>
          </p:cNvPr>
          <p:cNvSpPr>
            <a:spLocks noGrp="1"/>
          </p:cNvSpPr>
          <p:nvPr>
            <p:ph type="title"/>
          </p:nvPr>
        </p:nvSpPr>
        <p:spPr/>
        <p:txBody>
          <a:bodyPr/>
          <a:lstStyle/>
          <a:p>
            <a:r>
              <a:rPr lang="en-US" altLang="zh-CN" dirty="0"/>
              <a:t>Review of hot topics on Workshops</a:t>
            </a:r>
          </a:p>
        </p:txBody>
      </p:sp>
      <p:sp>
        <p:nvSpPr>
          <p:cNvPr id="3" name="内容占位符 2">
            <a:extLst>
              <a:ext uri="{FF2B5EF4-FFF2-40B4-BE49-F238E27FC236}">
                <a16:creationId xmlns:a16="http://schemas.microsoft.com/office/drawing/2014/main" id="{7BF248A5-FD4C-4991-A793-304F643C4FDD}"/>
              </a:ext>
            </a:extLst>
          </p:cNvPr>
          <p:cNvSpPr>
            <a:spLocks noGrp="1"/>
          </p:cNvSpPr>
          <p:nvPr>
            <p:ph idx="1"/>
          </p:nvPr>
        </p:nvSpPr>
        <p:spPr/>
        <p:txBody>
          <a:bodyPr>
            <a:normAutofit/>
          </a:bodyPr>
          <a:lstStyle/>
          <a:p>
            <a:pPr marL="0" indent="0">
              <a:buNone/>
            </a:pPr>
            <a:r>
              <a:rPr lang="en-US" altLang="zh-CN" dirty="0"/>
              <a:t>W45 Natural Language Processing for Social Media (</a:t>
            </a:r>
            <a:r>
              <a:rPr lang="en-US" altLang="zh-CN" dirty="0" err="1"/>
              <a:t>SocialNLP</a:t>
            </a:r>
            <a:r>
              <a:rPr lang="en-US" altLang="zh-CN" dirty="0"/>
              <a:t>)</a:t>
            </a:r>
          </a:p>
          <a:p>
            <a:r>
              <a:rPr lang="en-US" altLang="zh-CN" dirty="0"/>
              <a:t>Ex-Twit:  Explainable Twitter Mining on Health Data</a:t>
            </a:r>
          </a:p>
          <a:p>
            <a:pPr marL="0" indent="0" algn="just">
              <a:buNone/>
            </a:pPr>
            <a:r>
              <a:rPr lang="zh-CN" altLang="en-US" sz="1700" dirty="0">
                <a:latin typeface="Times New Roman" panose="02020603050405020304" pitchFamily="18" charset="0"/>
                <a:cs typeface="Times New Roman" panose="02020603050405020304" pitchFamily="18" charset="0"/>
              </a:rPr>
              <a:t>“</a:t>
            </a:r>
            <a:r>
              <a:rPr lang="en-US" altLang="zh-CN" sz="1700" dirty="0">
                <a:latin typeface="Times New Roman" panose="02020603050405020304" pitchFamily="18" charset="0"/>
                <a:cs typeface="Times New Roman" panose="02020603050405020304" pitchFamily="18" charset="0"/>
              </a:rPr>
              <a:t>Since most machine learning models provide no explanations for the predictions, their predictions are obscure for the human. The ability to explain a model's prediction has become a necessity in many applications including Twitter mining. In this work, we propose a method called Explainable Twitter Mining (Ex-Twit) combining Topic Modeling and Local Interpretable Model-agnostic Explanation (LIME) to predict the topic and explain the model predictions. We demonstrate the effectiveness of Ex-Twit on Twitter health-related data.</a:t>
            </a:r>
            <a:r>
              <a:rPr lang="zh-CN" altLang="en-US" sz="1700" dirty="0">
                <a:latin typeface="Times New Roman" panose="02020603050405020304" pitchFamily="18" charset="0"/>
                <a:cs typeface="Times New Roman" panose="02020603050405020304" pitchFamily="18" charset="0"/>
              </a:rPr>
              <a:t>”</a:t>
            </a:r>
            <a:endParaRPr lang="en-US" altLang="zh-CN" sz="1700" dirty="0">
              <a:latin typeface="Times New Roman" panose="02020603050405020304" pitchFamily="18" charset="0"/>
              <a:cs typeface="Times New Roman" panose="02020603050405020304" pitchFamily="18" charset="0"/>
            </a:endParaRPr>
          </a:p>
          <a:p>
            <a:endParaRPr lang="en-US" altLang="zh-CN" dirty="0"/>
          </a:p>
          <a:p>
            <a:pPr marL="0" indent="0" algn="r">
              <a:buNone/>
            </a:pPr>
            <a:endParaRPr lang="en-US" altLang="zh-CN" dirty="0"/>
          </a:p>
          <a:p>
            <a:pPr marL="0" indent="0" algn="r">
              <a:buNone/>
            </a:pPr>
            <a:endParaRPr lang="en-US" altLang="zh-CN" dirty="0"/>
          </a:p>
          <a:p>
            <a:pPr marL="0" indent="0" algn="r">
              <a:buNone/>
            </a:pPr>
            <a:r>
              <a:rPr lang="en-US" altLang="zh-CN" dirty="0"/>
              <a:t>Islam et al. (2019)  </a:t>
            </a:r>
          </a:p>
          <a:p>
            <a:pPr algn="r"/>
            <a:endParaRPr lang="en-US" altLang="zh-CN" dirty="0"/>
          </a:p>
          <a:p>
            <a:endParaRPr lang="en-US" altLang="zh-CN" dirty="0"/>
          </a:p>
          <a:p>
            <a:endParaRPr lang="zh-CN" altLang="en-US" dirty="0"/>
          </a:p>
        </p:txBody>
      </p:sp>
    </p:spTree>
    <p:extLst>
      <p:ext uri="{BB962C8B-B14F-4D97-AF65-F5344CB8AC3E}">
        <p14:creationId xmlns:p14="http://schemas.microsoft.com/office/powerpoint/2010/main" val="4918467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EF5D5E-C971-4CDA-BE7B-13DFCC4920F8}"/>
              </a:ext>
            </a:extLst>
          </p:cNvPr>
          <p:cNvSpPr>
            <a:spLocks noGrp="1"/>
          </p:cNvSpPr>
          <p:nvPr>
            <p:ph type="title"/>
          </p:nvPr>
        </p:nvSpPr>
        <p:spPr/>
        <p:txBody>
          <a:bodyPr/>
          <a:lstStyle/>
          <a:p>
            <a:r>
              <a:rPr lang="en-US" altLang="zh-CN" dirty="0"/>
              <a:t>Review of hot topics on Workshops</a:t>
            </a:r>
          </a:p>
        </p:txBody>
      </p:sp>
      <p:sp>
        <p:nvSpPr>
          <p:cNvPr id="3" name="内容占位符 2">
            <a:extLst>
              <a:ext uri="{FF2B5EF4-FFF2-40B4-BE49-F238E27FC236}">
                <a16:creationId xmlns:a16="http://schemas.microsoft.com/office/drawing/2014/main" id="{7BF248A5-FD4C-4991-A793-304F643C4FDD}"/>
              </a:ext>
            </a:extLst>
          </p:cNvPr>
          <p:cNvSpPr>
            <a:spLocks noGrp="1"/>
          </p:cNvSpPr>
          <p:nvPr>
            <p:ph idx="1"/>
          </p:nvPr>
        </p:nvSpPr>
        <p:spPr/>
        <p:txBody>
          <a:bodyPr>
            <a:normAutofit/>
          </a:bodyPr>
          <a:lstStyle/>
          <a:p>
            <a:pPr marL="0" indent="0">
              <a:buNone/>
            </a:pPr>
            <a:r>
              <a:rPr lang="en-US" altLang="zh-CN" dirty="0"/>
              <a:t>W45 Natural Language Processing for Social Media (</a:t>
            </a:r>
            <a:r>
              <a:rPr lang="en-US" altLang="zh-CN" dirty="0" err="1"/>
              <a:t>SocialNLP</a:t>
            </a:r>
            <a:r>
              <a:rPr lang="en-US" altLang="zh-CN" dirty="0"/>
              <a:t>)</a:t>
            </a:r>
          </a:p>
          <a:p>
            <a:r>
              <a:rPr lang="en-US" altLang="zh-CN" dirty="0"/>
              <a:t>Ex-Twit:  Explainable Twitter Mining on Health Data</a:t>
            </a:r>
          </a:p>
          <a:p>
            <a:pPr marL="0" indent="0" algn="just">
              <a:buNone/>
            </a:pPr>
            <a:endParaRPr lang="en-US" altLang="zh-CN" dirty="0"/>
          </a:p>
          <a:p>
            <a:pPr marL="0" indent="0" algn="r">
              <a:buNone/>
            </a:pPr>
            <a:endParaRPr lang="en-US" altLang="zh-CN" dirty="0"/>
          </a:p>
          <a:p>
            <a:pPr marL="0" indent="0" algn="r">
              <a:buNone/>
            </a:pPr>
            <a:endParaRPr lang="en-US" altLang="zh-CN" dirty="0"/>
          </a:p>
          <a:p>
            <a:pPr marL="0" indent="0" algn="r">
              <a:buNone/>
            </a:pPr>
            <a:endParaRPr lang="en-US" altLang="zh-CN" dirty="0"/>
          </a:p>
          <a:p>
            <a:pPr marL="0" indent="0" algn="r">
              <a:buNone/>
            </a:pPr>
            <a:endParaRPr lang="en-US" altLang="zh-CN" dirty="0"/>
          </a:p>
          <a:p>
            <a:pPr marL="0" indent="0" algn="r">
              <a:buNone/>
            </a:pPr>
            <a:r>
              <a:rPr lang="en-US" altLang="zh-CN" dirty="0"/>
              <a:t>Islam et al. (2019)  </a:t>
            </a:r>
          </a:p>
          <a:p>
            <a:pPr algn="r"/>
            <a:endParaRPr lang="en-US" altLang="zh-CN" dirty="0"/>
          </a:p>
          <a:p>
            <a:endParaRPr lang="en-US" altLang="zh-CN" dirty="0"/>
          </a:p>
          <a:p>
            <a:endParaRPr lang="zh-CN" altLang="en-US" dirty="0"/>
          </a:p>
        </p:txBody>
      </p:sp>
      <p:pic>
        <p:nvPicPr>
          <p:cNvPr id="4" name="图片 3">
            <a:extLst>
              <a:ext uri="{FF2B5EF4-FFF2-40B4-BE49-F238E27FC236}">
                <a16:creationId xmlns:a16="http://schemas.microsoft.com/office/drawing/2014/main" id="{9D71E9C4-A536-45F4-9241-741819D612A4}"/>
              </a:ext>
            </a:extLst>
          </p:cNvPr>
          <p:cNvPicPr/>
          <p:nvPr/>
        </p:nvPicPr>
        <p:blipFill>
          <a:blip r:embed="rId2"/>
          <a:stretch>
            <a:fillRect/>
          </a:stretch>
        </p:blipFill>
        <p:spPr>
          <a:xfrm>
            <a:off x="2841625" y="2945765"/>
            <a:ext cx="5274310" cy="2399030"/>
          </a:xfrm>
          <a:prstGeom prst="rect">
            <a:avLst/>
          </a:prstGeom>
        </p:spPr>
      </p:pic>
    </p:spTree>
    <p:extLst>
      <p:ext uri="{BB962C8B-B14F-4D97-AF65-F5344CB8AC3E}">
        <p14:creationId xmlns:p14="http://schemas.microsoft.com/office/powerpoint/2010/main" val="1693809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EF5D5E-C971-4CDA-BE7B-13DFCC4920F8}"/>
              </a:ext>
            </a:extLst>
          </p:cNvPr>
          <p:cNvSpPr>
            <a:spLocks noGrp="1"/>
          </p:cNvSpPr>
          <p:nvPr>
            <p:ph type="title"/>
          </p:nvPr>
        </p:nvSpPr>
        <p:spPr/>
        <p:txBody>
          <a:bodyPr/>
          <a:lstStyle/>
          <a:p>
            <a:r>
              <a:rPr lang="en-US" altLang="zh-CN" dirty="0"/>
              <a:t>Review of hot topics on Workshops</a:t>
            </a:r>
          </a:p>
        </p:txBody>
      </p:sp>
      <p:sp>
        <p:nvSpPr>
          <p:cNvPr id="3" name="内容占位符 2">
            <a:extLst>
              <a:ext uri="{FF2B5EF4-FFF2-40B4-BE49-F238E27FC236}">
                <a16:creationId xmlns:a16="http://schemas.microsoft.com/office/drawing/2014/main" id="{7BF248A5-FD4C-4991-A793-304F643C4FDD}"/>
              </a:ext>
            </a:extLst>
          </p:cNvPr>
          <p:cNvSpPr>
            <a:spLocks noGrp="1"/>
          </p:cNvSpPr>
          <p:nvPr>
            <p:ph idx="1"/>
          </p:nvPr>
        </p:nvSpPr>
        <p:spPr/>
        <p:txBody>
          <a:bodyPr>
            <a:normAutofit/>
          </a:bodyPr>
          <a:lstStyle/>
          <a:p>
            <a:pPr algn="just"/>
            <a:r>
              <a:rPr lang="en-US" altLang="zh-CN" dirty="0"/>
              <a:t>Islam et al. (2019)  </a:t>
            </a:r>
          </a:p>
          <a:p>
            <a:pPr marL="0" indent="0" algn="just">
              <a:buNone/>
            </a:pPr>
            <a:endParaRPr lang="en-US" altLang="zh-CN" dirty="0"/>
          </a:p>
          <a:p>
            <a:pPr marL="0" indent="0" algn="r">
              <a:buNone/>
            </a:pPr>
            <a:endParaRPr lang="en-US" altLang="zh-CN" dirty="0"/>
          </a:p>
          <a:p>
            <a:pPr marL="0" indent="0" algn="r">
              <a:buNone/>
            </a:pPr>
            <a:endParaRPr lang="en-US" altLang="zh-CN" dirty="0"/>
          </a:p>
          <a:p>
            <a:pPr marL="0" indent="0" algn="r">
              <a:buNone/>
            </a:pPr>
            <a:endParaRPr lang="en-US" altLang="zh-CN" dirty="0"/>
          </a:p>
          <a:p>
            <a:pPr marL="0" indent="0" algn="r">
              <a:buNone/>
            </a:pPr>
            <a:endParaRPr lang="en-US" altLang="zh-CN" dirty="0"/>
          </a:p>
          <a:p>
            <a:pPr marL="0" indent="0" algn="r">
              <a:buNone/>
            </a:pPr>
            <a:endParaRPr lang="en-US" altLang="zh-CN" dirty="0"/>
          </a:p>
          <a:p>
            <a:endParaRPr lang="en-US" altLang="zh-CN" dirty="0"/>
          </a:p>
          <a:p>
            <a:endParaRPr lang="zh-CN" altLang="en-US" dirty="0"/>
          </a:p>
        </p:txBody>
      </p:sp>
      <p:pic>
        <p:nvPicPr>
          <p:cNvPr id="5" name="图片 4">
            <a:extLst>
              <a:ext uri="{FF2B5EF4-FFF2-40B4-BE49-F238E27FC236}">
                <a16:creationId xmlns:a16="http://schemas.microsoft.com/office/drawing/2014/main" id="{BBC5E8EE-185D-4730-8509-77AAC40EC3A9}"/>
              </a:ext>
            </a:extLst>
          </p:cNvPr>
          <p:cNvPicPr/>
          <p:nvPr/>
        </p:nvPicPr>
        <p:blipFill>
          <a:blip r:embed="rId2"/>
          <a:stretch>
            <a:fillRect/>
          </a:stretch>
        </p:blipFill>
        <p:spPr>
          <a:xfrm>
            <a:off x="3435985" y="2377439"/>
            <a:ext cx="4107815" cy="3738563"/>
          </a:xfrm>
          <a:prstGeom prst="rect">
            <a:avLst/>
          </a:prstGeom>
        </p:spPr>
      </p:pic>
    </p:spTree>
    <p:extLst>
      <p:ext uri="{BB962C8B-B14F-4D97-AF65-F5344CB8AC3E}">
        <p14:creationId xmlns:p14="http://schemas.microsoft.com/office/powerpoint/2010/main" val="29111123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BF6628-FA57-4204-8833-8BFBAC98D348}"/>
              </a:ext>
            </a:extLst>
          </p:cNvPr>
          <p:cNvSpPr>
            <a:spLocks noGrp="1"/>
          </p:cNvSpPr>
          <p:nvPr>
            <p:ph type="title"/>
          </p:nvPr>
        </p:nvSpPr>
        <p:spPr/>
        <p:txBody>
          <a:bodyPr>
            <a:normAutofit/>
          </a:bodyPr>
          <a:lstStyle/>
          <a:p>
            <a:r>
              <a:rPr lang="en-US" altLang="zh-CN" sz="4000" dirty="0"/>
              <a:t>Discussion of IJCAI’s NLP in Academia and Industry</a:t>
            </a:r>
            <a:endParaRPr lang="zh-CN" altLang="en-US" sz="4000" dirty="0"/>
          </a:p>
        </p:txBody>
      </p:sp>
      <p:sp>
        <p:nvSpPr>
          <p:cNvPr id="3" name="内容占位符 2">
            <a:extLst>
              <a:ext uri="{FF2B5EF4-FFF2-40B4-BE49-F238E27FC236}">
                <a16:creationId xmlns:a16="http://schemas.microsoft.com/office/drawing/2014/main" id="{D8144269-6D22-49D7-B604-AA4232101968}"/>
              </a:ext>
            </a:extLst>
          </p:cNvPr>
          <p:cNvSpPr>
            <a:spLocks noGrp="1"/>
          </p:cNvSpPr>
          <p:nvPr>
            <p:ph idx="1"/>
          </p:nvPr>
        </p:nvSpPr>
        <p:spPr/>
        <p:txBody>
          <a:bodyPr>
            <a:normAutofit fontScale="85000" lnSpcReduction="20000"/>
          </a:bodyPr>
          <a:lstStyle/>
          <a:p>
            <a:r>
              <a:rPr lang="en-US" altLang="zh-CN" dirty="0"/>
              <a:t>It covers a wide range of subjects and contributes from many different fields. Practical, not limited to academic research, many of the industry’s latest tools and emerging technology demo are also play an important role in this conference.</a:t>
            </a:r>
          </a:p>
          <a:p>
            <a:pPr marL="0" indent="0">
              <a:buNone/>
            </a:pPr>
            <a:endParaRPr lang="en-US" altLang="zh-CN" dirty="0"/>
          </a:p>
          <a:p>
            <a:r>
              <a:rPr lang="en-US" altLang="zh-CN" dirty="0"/>
              <a:t>It is more integrative and has more frontier exploration in different fields than other domain conferences.</a:t>
            </a:r>
          </a:p>
          <a:p>
            <a:pPr marL="0" indent="0">
              <a:buNone/>
            </a:pPr>
            <a:endParaRPr lang="en-US" altLang="zh-CN" dirty="0"/>
          </a:p>
          <a:p>
            <a:r>
              <a:rPr lang="en-US" altLang="zh-CN" dirty="0"/>
              <a:t>Participants are diverse and research fields vary. A large number of industry participants.</a:t>
            </a:r>
          </a:p>
          <a:p>
            <a:pPr marL="0" indent="0">
              <a:buNone/>
            </a:pPr>
            <a:endParaRPr lang="en-US" altLang="zh-CN" dirty="0"/>
          </a:p>
          <a:p>
            <a:r>
              <a:rPr lang="en-US" altLang="zh-CN" dirty="0"/>
              <a:t>More papers tend to do research on current problems, and more papers prefer to use real-world datasets.</a:t>
            </a:r>
          </a:p>
          <a:p>
            <a:endParaRPr lang="en-US" altLang="zh-CN" dirty="0"/>
          </a:p>
          <a:p>
            <a:endParaRPr lang="zh-CN" altLang="en-US" dirty="0"/>
          </a:p>
        </p:txBody>
      </p:sp>
    </p:spTree>
    <p:extLst>
      <p:ext uri="{BB962C8B-B14F-4D97-AF65-F5344CB8AC3E}">
        <p14:creationId xmlns:p14="http://schemas.microsoft.com/office/powerpoint/2010/main" val="2973852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DB6C6F-4E80-421B-A00E-90899575466E}"/>
              </a:ext>
            </a:extLst>
          </p:cNvPr>
          <p:cNvSpPr>
            <a:spLocks noGrp="1"/>
          </p:cNvSpPr>
          <p:nvPr>
            <p:ph type="title"/>
          </p:nvPr>
        </p:nvSpPr>
        <p:spPr/>
        <p:txBody>
          <a:bodyPr/>
          <a:lstStyle/>
          <a:p>
            <a:r>
              <a:rPr lang="en-US" altLang="zh-CN" dirty="0"/>
              <a:t>Overview of NLP in IJCAI 2019</a:t>
            </a:r>
            <a:endParaRPr lang="zh-CN" altLang="en-US" dirty="0"/>
          </a:p>
        </p:txBody>
      </p:sp>
      <p:sp>
        <p:nvSpPr>
          <p:cNvPr id="3" name="内容占位符 2">
            <a:extLst>
              <a:ext uri="{FF2B5EF4-FFF2-40B4-BE49-F238E27FC236}">
                <a16:creationId xmlns:a16="http://schemas.microsoft.com/office/drawing/2014/main" id="{41F7B994-FAFD-494E-8C01-559F2A880E02}"/>
              </a:ext>
            </a:extLst>
          </p:cNvPr>
          <p:cNvSpPr>
            <a:spLocks noGrp="1"/>
          </p:cNvSpPr>
          <p:nvPr>
            <p:ph idx="1"/>
          </p:nvPr>
        </p:nvSpPr>
        <p:spPr/>
        <p:txBody>
          <a:bodyPr>
            <a:normAutofit/>
          </a:bodyPr>
          <a:lstStyle/>
          <a:p>
            <a:r>
              <a:rPr lang="en-US" altLang="zh-CN" sz="2000" dirty="0"/>
              <a:t>More than 8,000 papers were submitted to IJCAI 2019, and a total of 847 papers were accepted [1].</a:t>
            </a:r>
          </a:p>
          <a:p>
            <a:pPr marL="0" indent="0">
              <a:buNone/>
            </a:pPr>
            <a:endParaRPr lang="en-US" altLang="zh-CN" sz="2000" dirty="0"/>
          </a:p>
          <a:p>
            <a:r>
              <a:rPr lang="en-US" altLang="zh-CN" sz="2000" dirty="0"/>
              <a:t>Among them, 84 papers in the field of NLP were accepted, accounting for 9.91% of the total number of accepted papers [1], which was down from 95 papers last year.</a:t>
            </a:r>
          </a:p>
          <a:p>
            <a:endParaRPr lang="en-US" altLang="zh-CN" sz="2000" dirty="0"/>
          </a:p>
          <a:p>
            <a:r>
              <a:rPr lang="en-US" altLang="zh-CN" sz="2000" dirty="0"/>
              <a:t>Mainly focus on Sentiment Analysis, Cross-Modal Information, Information Retrieval, Text Classification, Q&amp;A, Visual Dialog, Word Embedding, Knowledge Representation, Text style transfer, Named Entity Recognition, Sentiment detection, Relation Extraction, Network Embedding,</a:t>
            </a:r>
            <a:r>
              <a:rPr lang="zh-CN" altLang="en-US" sz="2000" dirty="0"/>
              <a:t> </a:t>
            </a:r>
            <a:r>
              <a:rPr lang="en-US" altLang="zh-CN" sz="2000" dirty="0"/>
              <a:t>Text Generation, Machine Translation etc.</a:t>
            </a:r>
          </a:p>
          <a:p>
            <a:endParaRPr lang="en-US" altLang="zh-CN" sz="2000" dirty="0"/>
          </a:p>
          <a:p>
            <a:endParaRPr lang="zh-CN" altLang="en-US" sz="2000" dirty="0"/>
          </a:p>
        </p:txBody>
      </p:sp>
    </p:spTree>
    <p:extLst>
      <p:ext uri="{BB962C8B-B14F-4D97-AF65-F5344CB8AC3E}">
        <p14:creationId xmlns:p14="http://schemas.microsoft.com/office/powerpoint/2010/main" val="19480642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D56821-18D0-4E21-9F86-7CA287EEB7E6}"/>
              </a:ext>
            </a:extLst>
          </p:cNvPr>
          <p:cNvSpPr>
            <a:spLocks noGrp="1"/>
          </p:cNvSpPr>
          <p:nvPr>
            <p:ph type="title"/>
          </p:nvPr>
        </p:nvSpPr>
        <p:spPr/>
        <p:txBody>
          <a:bodyPr/>
          <a:lstStyle/>
          <a:p>
            <a:r>
              <a:rPr lang="en-US" altLang="zh-CN" dirty="0"/>
              <a:t>Reference</a:t>
            </a:r>
            <a:endParaRPr lang="zh-CN" altLang="en-US" dirty="0"/>
          </a:p>
        </p:txBody>
      </p:sp>
      <p:sp>
        <p:nvSpPr>
          <p:cNvPr id="3" name="内容占位符 2">
            <a:extLst>
              <a:ext uri="{FF2B5EF4-FFF2-40B4-BE49-F238E27FC236}">
                <a16:creationId xmlns:a16="http://schemas.microsoft.com/office/drawing/2014/main" id="{DD8B3626-4C59-4CFA-9F25-78765B477BAE}"/>
              </a:ext>
            </a:extLst>
          </p:cNvPr>
          <p:cNvSpPr>
            <a:spLocks noGrp="1"/>
          </p:cNvSpPr>
          <p:nvPr>
            <p:ph idx="1"/>
          </p:nvPr>
        </p:nvSpPr>
        <p:spPr/>
        <p:txBody>
          <a:bodyPr>
            <a:normAutofit fontScale="62500" lnSpcReduction="20000"/>
          </a:bodyPr>
          <a:lstStyle/>
          <a:p>
            <a:pPr marL="0" indent="-457200">
              <a:buNone/>
            </a:pPr>
            <a:r>
              <a:rPr lang="en-US" altLang="zh-CN" dirty="0"/>
              <a:t>[1] IJCAI 2019:  </a:t>
            </a:r>
            <a:r>
              <a:rPr lang="en-US" altLang="zh-CN" dirty="0">
                <a:hlinkClick r:id="rId2"/>
              </a:rPr>
              <a:t>http: //ijcai19.org/</a:t>
            </a:r>
            <a:endParaRPr lang="en-US" altLang="zh-CN" dirty="0"/>
          </a:p>
          <a:p>
            <a:pPr marL="0" indent="-457200">
              <a:buNone/>
            </a:pPr>
            <a:r>
              <a:rPr lang="en-US" altLang="zh-CN" dirty="0"/>
              <a:t>[2] Dai, Z., Fei, H., &amp; Li, P. (2019). Coreference Aware Representation Learning for Neural Named Entity Recognition. In </a:t>
            </a:r>
            <a:r>
              <a:rPr lang="en-US" altLang="zh-CN" i="1" dirty="0"/>
              <a:t>Proceedings of the International Joint Conference on Artificial Intelligence (IJCAI), Macau</a:t>
            </a:r>
            <a:r>
              <a:rPr lang="en-US" altLang="zh-CN" dirty="0"/>
              <a:t>.</a:t>
            </a:r>
          </a:p>
          <a:p>
            <a:pPr marL="0" indent="-457200">
              <a:buNone/>
            </a:pPr>
            <a:r>
              <a:rPr lang="en-US" altLang="zh-CN" dirty="0"/>
              <a:t>[3] </a:t>
            </a:r>
            <a:r>
              <a:rPr lang="en-US" altLang="zh-CN" dirty="0" err="1"/>
              <a:t>Gui</a:t>
            </a:r>
            <a:r>
              <a:rPr lang="en-US" altLang="zh-CN" dirty="0"/>
              <a:t>, T., Ma, R., Zhang, Q., Zhao, L., Jiang, Y. G., &amp; Huang, X. (2019). CNN-Based Chinese NER with Lexicon Rethinking. In </a:t>
            </a:r>
            <a:r>
              <a:rPr lang="en-US" altLang="zh-CN" i="1" dirty="0"/>
              <a:t>Proceedings of the International Joint Conference on Artificial Intelligence (IJCAI), Macau</a:t>
            </a:r>
            <a:r>
              <a:rPr lang="en-US" altLang="zh-CN" dirty="0"/>
              <a:t>.</a:t>
            </a:r>
          </a:p>
          <a:p>
            <a:pPr marL="0" indent="-457200">
              <a:buNone/>
            </a:pPr>
            <a:r>
              <a:rPr lang="en-US" altLang="zh-CN" dirty="0"/>
              <a:t>[4] Peng, M., Zhang, Q., Xing, X., </a:t>
            </a:r>
            <a:r>
              <a:rPr lang="en-US" altLang="zh-CN" dirty="0" err="1"/>
              <a:t>Gui</a:t>
            </a:r>
            <a:r>
              <a:rPr lang="en-US" altLang="zh-CN" dirty="0"/>
              <a:t>, T., Fu, J., &amp; Huang, X. (2019). Learning Task-specific Representation for Novel Words in Sequence Labeling. In </a:t>
            </a:r>
            <a:r>
              <a:rPr lang="en-US" altLang="zh-CN" i="1" dirty="0"/>
              <a:t>Proceedings of the International Joint Conference on Artificial Intelligence (IJCAI), Macau</a:t>
            </a:r>
            <a:r>
              <a:rPr lang="en-US" altLang="zh-CN" dirty="0"/>
              <a:t>. </a:t>
            </a:r>
          </a:p>
          <a:p>
            <a:pPr marL="0" indent="-457200">
              <a:buNone/>
            </a:pPr>
            <a:r>
              <a:rPr lang="en-US" altLang="zh-CN" dirty="0"/>
              <a:t>[5] Li, J., Ye, D., &amp; Shang, S. (2019) Adversarial Transfer for Named Entity Boundary Detection with Pointer Networks. In </a:t>
            </a:r>
            <a:r>
              <a:rPr lang="en-US" altLang="zh-CN" i="1" dirty="0"/>
              <a:t>Proceedings of the International Joint Conference on Artificial Intelligence (IJCAI), Macau</a:t>
            </a:r>
            <a:r>
              <a:rPr lang="en-US" altLang="zh-CN" dirty="0"/>
              <a:t>.</a:t>
            </a:r>
          </a:p>
          <a:p>
            <a:pPr marL="0" indent="0">
              <a:buNone/>
            </a:pPr>
            <a:r>
              <a:rPr lang="en-US" altLang="zh-CN" dirty="0"/>
              <a:t>[6] Yang, L., Dong, R., Ng, T. L. J., &amp; Xu, Y. (2019). Leveraging BERT to Improve the FEARS Index for Stock Forecasting. In </a:t>
            </a:r>
            <a:r>
              <a:rPr lang="en-US" altLang="zh-CN" i="1" dirty="0"/>
              <a:t>Proceedings of the First Workshop on Financial Technology and Natural Language Processing</a:t>
            </a:r>
            <a:r>
              <a:rPr lang="en-US" altLang="zh-CN" dirty="0"/>
              <a:t> (pp. 54-60).</a:t>
            </a:r>
          </a:p>
          <a:p>
            <a:pPr marL="0" indent="0">
              <a:buNone/>
            </a:pPr>
            <a:r>
              <a:rPr lang="en-US" altLang="zh-CN" dirty="0"/>
              <a:t>[7] Islam, T. (2019). Ex-Twit:  Explainable Twitter Mining on Health Data. </a:t>
            </a:r>
            <a:r>
              <a:rPr lang="en-US" altLang="zh-CN" i="1" dirty="0" err="1"/>
              <a:t>arXiv</a:t>
            </a:r>
            <a:r>
              <a:rPr lang="en-US" altLang="zh-CN" i="1" dirty="0"/>
              <a:t> preprint </a:t>
            </a:r>
            <a:r>
              <a:rPr lang="en-US" altLang="zh-CN" i="1" dirty="0" err="1"/>
              <a:t>arXiv</a:t>
            </a:r>
            <a:r>
              <a:rPr lang="en-US" altLang="zh-CN" i="1" dirty="0"/>
              <a:t>: 1906.02132</a:t>
            </a:r>
            <a:r>
              <a:rPr lang="en-US" altLang="zh-CN" dirty="0"/>
              <a:t>.</a:t>
            </a:r>
          </a:p>
          <a:p>
            <a:pPr marL="0" indent="0">
              <a:buNone/>
            </a:pPr>
            <a:endParaRPr lang="zh-CN" altLang="en-US" dirty="0"/>
          </a:p>
        </p:txBody>
      </p:sp>
    </p:spTree>
    <p:extLst>
      <p:ext uri="{BB962C8B-B14F-4D97-AF65-F5344CB8AC3E}">
        <p14:creationId xmlns:p14="http://schemas.microsoft.com/office/powerpoint/2010/main" val="1807020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D36464-30D5-4397-9CA5-8D5E6AFF559D}"/>
              </a:ext>
            </a:extLst>
          </p:cNvPr>
          <p:cNvSpPr>
            <a:spLocks noGrp="1"/>
          </p:cNvSpPr>
          <p:nvPr>
            <p:ph type="title"/>
          </p:nvPr>
        </p:nvSpPr>
        <p:spPr/>
        <p:txBody>
          <a:bodyPr/>
          <a:lstStyle/>
          <a:p>
            <a:r>
              <a:rPr lang="en-US" altLang="zh-CN" dirty="0"/>
              <a:t>Overview of NLP in IJCAI 2019</a:t>
            </a:r>
            <a:endParaRPr lang="zh-CN" altLang="en-US" dirty="0"/>
          </a:p>
        </p:txBody>
      </p:sp>
      <p:sp>
        <p:nvSpPr>
          <p:cNvPr id="3" name="内容占位符 2">
            <a:extLst>
              <a:ext uri="{FF2B5EF4-FFF2-40B4-BE49-F238E27FC236}">
                <a16:creationId xmlns:a16="http://schemas.microsoft.com/office/drawing/2014/main" id="{74CEEE05-003C-4B77-A21F-E60CB4A213D6}"/>
              </a:ext>
            </a:extLst>
          </p:cNvPr>
          <p:cNvSpPr>
            <a:spLocks noGrp="1"/>
          </p:cNvSpPr>
          <p:nvPr>
            <p:ph idx="1"/>
          </p:nvPr>
        </p:nvSpPr>
        <p:spPr/>
        <p:txBody>
          <a:bodyPr>
            <a:normAutofit fontScale="25000" lnSpcReduction="20000"/>
          </a:bodyPr>
          <a:lstStyle/>
          <a:p>
            <a:r>
              <a:rPr lang="en-US" altLang="zh-CN" b="1" dirty="0"/>
              <a:t>Distant Supervision: </a:t>
            </a:r>
            <a:r>
              <a:rPr lang="en-US" altLang="zh-CN" dirty="0"/>
              <a:t>Early Discovery of Emerging Entities in Microblogs </a:t>
            </a:r>
            <a:r>
              <a:rPr lang="en-US" altLang="zh-CN" dirty="0">
                <a:hlinkClick r:id="rId2"/>
              </a:rPr>
              <a:t>https: //www.ijcai.org/proceedings/2019/678</a:t>
            </a:r>
            <a:endParaRPr lang="en-US" altLang="zh-CN" dirty="0"/>
          </a:p>
          <a:p>
            <a:r>
              <a:rPr lang="en-US" altLang="zh-CN" b="1" dirty="0"/>
              <a:t>Q&amp;A: </a:t>
            </a:r>
            <a:r>
              <a:rPr lang="en-US" altLang="zh-CN" dirty="0"/>
              <a:t>Neural Program Induction for KBQA Without Gold Programs or Query Annotations </a:t>
            </a:r>
            <a:r>
              <a:rPr lang="en-US" altLang="zh-CN" dirty="0">
                <a:hlinkClick r:id="rId3"/>
              </a:rPr>
              <a:t>https: //www.ijcai.org/proceedings/2019/679</a:t>
            </a:r>
            <a:endParaRPr lang="en-US" altLang="zh-CN" dirty="0"/>
          </a:p>
          <a:p>
            <a:r>
              <a:rPr lang="en-US" altLang="zh-CN" b="1" dirty="0"/>
              <a:t>Medical Conceptual Representation: </a:t>
            </a:r>
            <a:r>
              <a:rPr lang="en-US" altLang="zh-CN" dirty="0"/>
              <a:t>Medical Concept Representation Learning from Multi-source Data </a:t>
            </a:r>
            <a:r>
              <a:rPr lang="en-US" altLang="zh-CN" dirty="0">
                <a:hlinkClick r:id="rId4"/>
              </a:rPr>
              <a:t>https: //www.ijcai.org/proceedings/2019/680</a:t>
            </a:r>
            <a:endParaRPr lang="en-US" altLang="zh-CN" dirty="0"/>
          </a:p>
          <a:p>
            <a:r>
              <a:rPr lang="en-US" altLang="zh-CN" b="1" dirty="0"/>
              <a:t>Sentiment Classification: </a:t>
            </a:r>
            <a:r>
              <a:rPr lang="en-US" altLang="zh-CN" dirty="0"/>
              <a:t>Multi-Domain Sentiment Classification Based on Domain-Aware Embedding and Attention </a:t>
            </a:r>
            <a:r>
              <a:rPr lang="en-US" altLang="zh-CN" dirty="0">
                <a:hlinkClick r:id="rId5"/>
              </a:rPr>
              <a:t>https: //www.ijcai.org/proceedings/2019/681</a:t>
            </a:r>
            <a:r>
              <a:rPr lang="en-US" altLang="zh-CN" dirty="0"/>
              <a:t> </a:t>
            </a:r>
          </a:p>
          <a:p>
            <a:r>
              <a:rPr lang="en-US" altLang="zh-CN" b="1" dirty="0"/>
              <a:t>Relationship Representation: </a:t>
            </a:r>
            <a:r>
              <a:rPr lang="en-US" altLang="zh-CN" dirty="0"/>
              <a:t>A Latent Variable Model for Learning Distributional Relation Vectors </a:t>
            </a:r>
            <a:r>
              <a:rPr lang="en-US" altLang="zh-CN" dirty="0">
                <a:hlinkClick r:id="rId6"/>
              </a:rPr>
              <a:t>https: //www.ijcai.org/proceedings/2019/682</a:t>
            </a:r>
            <a:endParaRPr lang="en-US" altLang="zh-CN" dirty="0"/>
          </a:p>
          <a:p>
            <a:r>
              <a:rPr lang="en-US" altLang="zh-CN" b="1" dirty="0"/>
              <a:t>Relational Semantic Mapping: </a:t>
            </a:r>
            <a:r>
              <a:rPr lang="en-US" altLang="zh-CN" dirty="0"/>
              <a:t>Generating Multiple Diverse Responses with Multi-Mapping and Posterior Mapping Selection </a:t>
            </a:r>
            <a:r>
              <a:rPr lang="en-US" altLang="zh-CN" dirty="0">
                <a:hlinkClick r:id="rId7"/>
              </a:rPr>
              <a:t>https: //www.ijcai.org/proceedings/2019/683</a:t>
            </a:r>
            <a:endParaRPr lang="en-US" altLang="zh-CN" dirty="0"/>
          </a:p>
          <a:p>
            <a:r>
              <a:rPr lang="en-US" altLang="zh-CN" b="1" dirty="0"/>
              <a:t>Poetry Generation: </a:t>
            </a:r>
            <a:r>
              <a:rPr lang="en-US" altLang="zh-CN" dirty="0"/>
              <a:t>Sentiment-Controllable Chinese Poetry Generation </a:t>
            </a:r>
            <a:r>
              <a:rPr lang="en-US" altLang="zh-CN" dirty="0">
                <a:hlinkClick r:id="rId8"/>
              </a:rPr>
              <a:t>https: //www.ijcai.org/proceedings/2019/684</a:t>
            </a:r>
            <a:endParaRPr lang="en-US" altLang="zh-CN" dirty="0"/>
          </a:p>
          <a:p>
            <a:r>
              <a:rPr lang="en-US" altLang="zh-CN" b="1" dirty="0"/>
              <a:t>Machine Translation: </a:t>
            </a:r>
            <a:r>
              <a:rPr lang="en-US" altLang="zh-CN" dirty="0"/>
              <a:t>From Words to Sentences:  A Progressive Learning Approach for Zero-resource Machine Translation with Visual Pivots </a:t>
            </a:r>
            <a:r>
              <a:rPr lang="en-US" altLang="zh-CN" dirty="0">
                <a:hlinkClick r:id="rId9"/>
              </a:rPr>
              <a:t>https: //www.ijcai.org/proceedings/2019/685</a:t>
            </a:r>
            <a:endParaRPr lang="en-US" altLang="zh-CN" dirty="0"/>
          </a:p>
          <a:p>
            <a:r>
              <a:rPr lang="en-US" altLang="zh-CN" b="1" dirty="0"/>
              <a:t>Abstractive Timeline Summarization: </a:t>
            </a:r>
            <a:r>
              <a:rPr lang="en-US" altLang="zh-CN" dirty="0"/>
              <a:t>Learning towards Abstractive Timeline Summarization </a:t>
            </a:r>
            <a:r>
              <a:rPr lang="en-US" altLang="zh-CN" dirty="0">
                <a:hlinkClick r:id="rId10"/>
              </a:rPr>
              <a:t>https: //www.ijcai.org/proceedings/2019/686</a:t>
            </a:r>
            <a:endParaRPr lang="en-US" altLang="zh-CN" dirty="0"/>
          </a:p>
          <a:p>
            <a:r>
              <a:rPr lang="en-US" altLang="zh-CN" b="1" dirty="0"/>
              <a:t>Named Entity Recognition: </a:t>
            </a:r>
            <a:r>
              <a:rPr lang="en-US" altLang="zh-CN" dirty="0"/>
              <a:t>Coreference Aware Representation Learning for Neural Named Entity Recognition </a:t>
            </a:r>
            <a:r>
              <a:rPr lang="en-US" altLang="zh-CN" dirty="0">
                <a:hlinkClick r:id="rId11"/>
              </a:rPr>
              <a:t>https: //www.ijcai.org/proceedings/2019/687</a:t>
            </a:r>
            <a:endParaRPr lang="en-US" altLang="zh-CN" dirty="0"/>
          </a:p>
          <a:p>
            <a:r>
              <a:rPr lang="en-US" altLang="zh-CN" b="1" dirty="0"/>
              <a:t>Multi-output learning:  </a:t>
            </a:r>
            <a:r>
              <a:rPr lang="en-US" altLang="zh-CN" dirty="0"/>
              <a:t>Learning Assistance from an Adversarial Critic for Multi-Outputs Prediction </a:t>
            </a:r>
            <a:r>
              <a:rPr lang="en-US" altLang="zh-CN" dirty="0">
                <a:hlinkClick r:id="rId12"/>
              </a:rPr>
              <a:t>https: //www.ijcai.org/proceedings/2019/688</a:t>
            </a:r>
            <a:endParaRPr lang="en-US" altLang="zh-CN" dirty="0"/>
          </a:p>
          <a:p>
            <a:r>
              <a:rPr lang="en-US" altLang="zh-CN" b="1" dirty="0"/>
              <a:t>Entity Resolution: </a:t>
            </a:r>
            <a:r>
              <a:rPr lang="zh-CN" altLang="en-US" b="1" dirty="0"/>
              <a:t> </a:t>
            </a:r>
            <a:r>
              <a:rPr lang="en-US" altLang="zh-CN" dirty="0"/>
              <a:t>End-to-End Multi-Perspective Matching for Entity Resolution </a:t>
            </a:r>
            <a:r>
              <a:rPr lang="en-US" altLang="zh-CN" dirty="0">
                <a:hlinkClick r:id="rId13"/>
              </a:rPr>
              <a:t>https: //www.ijcai.org/proceedings/2019/689</a:t>
            </a:r>
            <a:endParaRPr lang="en-US" altLang="zh-CN" dirty="0"/>
          </a:p>
          <a:p>
            <a:r>
              <a:rPr lang="en-US" altLang="zh-CN" b="1" dirty="0"/>
              <a:t>Reading Comprehension: </a:t>
            </a:r>
            <a:r>
              <a:rPr lang="en-US" altLang="zh-CN" dirty="0"/>
              <a:t>Difficulty Controllable Generation of Reading Comprehension Questions </a:t>
            </a:r>
            <a:r>
              <a:rPr lang="en-US" altLang="zh-CN" dirty="0">
                <a:hlinkClick r:id="rId14"/>
              </a:rPr>
              <a:t>https: //www.ijcai.org/proceedings/2019/690</a:t>
            </a:r>
            <a:endParaRPr lang="en-US" altLang="zh-CN" dirty="0"/>
          </a:p>
          <a:p>
            <a:r>
              <a:rPr lang="en-US" altLang="zh-CN" b="1" dirty="0"/>
              <a:t>Syntactic and Semantic Parsing: </a:t>
            </a:r>
            <a:r>
              <a:rPr lang="en-US" altLang="zh-CN" dirty="0"/>
              <a:t>Modeling Source Syntax and Semantics for Neural AMR Parsing </a:t>
            </a:r>
            <a:r>
              <a:rPr lang="en-US" altLang="zh-CN" dirty="0">
                <a:hlinkClick r:id="rId15"/>
              </a:rPr>
              <a:t>https: //www.ijcai.org/proceedings/2019/691</a:t>
            </a:r>
            <a:endParaRPr lang="en-US" altLang="zh-CN" dirty="0"/>
          </a:p>
          <a:p>
            <a:r>
              <a:rPr lang="en-US" altLang="zh-CN" b="1" dirty="0"/>
              <a:t>Chinese Named Entity Recognition: </a:t>
            </a:r>
            <a:r>
              <a:rPr lang="en-US" altLang="zh-CN" dirty="0"/>
              <a:t>CNN-Based Chinese NER with Lexicon Rethinking </a:t>
            </a:r>
            <a:r>
              <a:rPr lang="en-US" altLang="zh-CN" dirty="0">
                <a:hlinkClick r:id="rId16"/>
              </a:rPr>
              <a:t>https: //www.ijcai.org/proceedings/2019/692</a:t>
            </a:r>
            <a:endParaRPr lang="en-US" altLang="zh-CN" dirty="0"/>
          </a:p>
          <a:p>
            <a:r>
              <a:rPr lang="en-US" altLang="zh-CN" b="1" dirty="0"/>
              <a:t>Visual Dialog: </a:t>
            </a:r>
            <a:r>
              <a:rPr lang="en-US" altLang="zh-CN" dirty="0"/>
              <a:t>Dual Visual Attention Network for Visual Dialog </a:t>
            </a:r>
            <a:r>
              <a:rPr lang="en-US" altLang="zh-CN" dirty="0">
                <a:hlinkClick r:id="rId17"/>
              </a:rPr>
              <a:t>https: //www.ijcai.org/proceedings/2019/693</a:t>
            </a:r>
            <a:endParaRPr lang="en-US" altLang="zh-CN" dirty="0"/>
          </a:p>
          <a:p>
            <a:r>
              <a:rPr lang="en-US" altLang="zh-CN" b="1" dirty="0"/>
              <a:t>Q&amp;A: </a:t>
            </a:r>
            <a:r>
              <a:rPr lang="en-US" altLang="zh-CN" dirty="0" err="1"/>
              <a:t>AmazonQA</a:t>
            </a:r>
            <a:r>
              <a:rPr lang="en-US" altLang="zh-CN" dirty="0"/>
              <a:t>:  A Review-Based Question Answering Task </a:t>
            </a:r>
            <a:r>
              <a:rPr lang="en-US" altLang="zh-CN" dirty="0">
                <a:hlinkClick r:id="rId18"/>
              </a:rPr>
              <a:t>https: //www.ijcai.org/proceedings/2019/694</a:t>
            </a:r>
            <a:endParaRPr lang="en-US" altLang="zh-CN" dirty="0"/>
          </a:p>
          <a:p>
            <a:r>
              <a:rPr lang="en-US" altLang="zh-CN" b="1" dirty="0"/>
              <a:t>Causal Q&amp;A: </a:t>
            </a:r>
            <a:r>
              <a:rPr lang="en-US" altLang="zh-CN" dirty="0"/>
              <a:t>Answering Binary Causal Questions Through Large-Scale Text Mining:  An Evaluation Using Cause-Effect Pairs from Human Experts </a:t>
            </a:r>
            <a:r>
              <a:rPr lang="en-US" altLang="zh-CN" dirty="0">
                <a:hlinkClick r:id="rId19"/>
              </a:rPr>
              <a:t>https: //www.ijcai.org/proceedings/2019/695</a:t>
            </a:r>
            <a:endParaRPr lang="en-US" altLang="zh-CN" dirty="0"/>
          </a:p>
          <a:p>
            <a:r>
              <a:rPr lang="en-US" altLang="zh-CN" b="1" dirty="0"/>
              <a:t>Dialogue Modeling: </a:t>
            </a:r>
            <a:r>
              <a:rPr lang="en-US" altLang="zh-CN" dirty="0"/>
              <a:t>GSN:  A Graph-Structured Network for Multi-Party Dialogues </a:t>
            </a:r>
            <a:r>
              <a:rPr lang="en-US" altLang="zh-CN" dirty="0">
                <a:hlinkClick r:id="rId20"/>
              </a:rPr>
              <a:t>https: //www.ijcai.org/proceedings/2019/696</a:t>
            </a:r>
            <a:endParaRPr lang="en-US" altLang="zh-CN" dirty="0"/>
          </a:p>
          <a:p>
            <a:r>
              <a:rPr lang="en-US" altLang="zh-CN" b="1" dirty="0"/>
              <a:t>Text Classification: </a:t>
            </a:r>
            <a:r>
              <a:rPr lang="en-US" altLang="zh-CN" dirty="0"/>
              <a:t>Leap-LSTM:  Enhancing Long Short-Term Memory for Text Categorization </a:t>
            </a:r>
            <a:r>
              <a:rPr lang="en-US" altLang="zh-CN" dirty="0">
                <a:hlinkClick r:id="rId21"/>
              </a:rPr>
              <a:t>https: //www.ijcai.org/proceedings/2019/697</a:t>
            </a:r>
            <a:endParaRPr lang="en-US" altLang="zh-CN" dirty="0"/>
          </a:p>
          <a:p>
            <a:r>
              <a:rPr lang="en-US" altLang="zh-CN" b="1" dirty="0"/>
              <a:t>Relation Extraction: </a:t>
            </a:r>
            <a:r>
              <a:rPr lang="en-US" altLang="zh-CN" dirty="0"/>
              <a:t>Relation Extraction Using Supervision from Topic Knowledge of Relation Labels </a:t>
            </a:r>
            <a:r>
              <a:rPr lang="en-US" altLang="zh-CN" dirty="0">
                <a:hlinkClick r:id="rId22"/>
              </a:rPr>
              <a:t>https: //www.ijcai.org/proceedings/2019/698</a:t>
            </a:r>
            <a:endParaRPr lang="en-US" altLang="zh-CN" dirty="0"/>
          </a:p>
          <a:p>
            <a:r>
              <a:rPr lang="en-US" altLang="zh-CN" b="1" dirty="0"/>
              <a:t>Represent Learning Similarity: </a:t>
            </a:r>
            <a:r>
              <a:rPr lang="en-US" altLang="zh-CN" dirty="0"/>
              <a:t>Representation Learning with Weighted Inner Product for Universal Approximation of General Similarities </a:t>
            </a:r>
            <a:r>
              <a:rPr lang="en-US" altLang="zh-CN" dirty="0">
                <a:hlinkClick r:id="rId23"/>
              </a:rPr>
              <a:t>https: //www.ijcai.org/proceedings/2019/699</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2328906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3F56B2-A128-412A-84A7-5E0C1ED5042D}"/>
              </a:ext>
            </a:extLst>
          </p:cNvPr>
          <p:cNvSpPr>
            <a:spLocks noGrp="1"/>
          </p:cNvSpPr>
          <p:nvPr>
            <p:ph type="title"/>
          </p:nvPr>
        </p:nvSpPr>
        <p:spPr/>
        <p:txBody>
          <a:bodyPr/>
          <a:lstStyle/>
          <a:p>
            <a:r>
              <a:rPr lang="en-US" altLang="zh-CN" dirty="0"/>
              <a:t>Overview of NLP in IJCAI 2019</a:t>
            </a:r>
            <a:endParaRPr lang="zh-CN" altLang="en-US" dirty="0"/>
          </a:p>
        </p:txBody>
      </p:sp>
      <p:sp>
        <p:nvSpPr>
          <p:cNvPr id="3" name="内容占位符 2">
            <a:extLst>
              <a:ext uri="{FF2B5EF4-FFF2-40B4-BE49-F238E27FC236}">
                <a16:creationId xmlns:a16="http://schemas.microsoft.com/office/drawing/2014/main" id="{F6782072-89B9-406C-A99F-E56817EF6F8C}"/>
              </a:ext>
            </a:extLst>
          </p:cNvPr>
          <p:cNvSpPr>
            <a:spLocks noGrp="1"/>
          </p:cNvSpPr>
          <p:nvPr>
            <p:ph idx="1"/>
          </p:nvPr>
        </p:nvSpPr>
        <p:spPr/>
        <p:txBody>
          <a:bodyPr>
            <a:normAutofit fontScale="25000" lnSpcReduction="20000"/>
          </a:bodyPr>
          <a:lstStyle/>
          <a:p>
            <a:r>
              <a:rPr lang="en-US" altLang="zh-CN" b="1" dirty="0"/>
              <a:t>Coreference Resolution: </a:t>
            </a:r>
            <a:r>
              <a:rPr lang="en-US" altLang="zh-CN" dirty="0"/>
              <a:t>Incorporating Structural Information for Better Coreference Resolution </a:t>
            </a:r>
            <a:r>
              <a:rPr lang="en-US" altLang="zh-CN" dirty="0">
                <a:hlinkClick r:id="rId2"/>
              </a:rPr>
              <a:t>https: //www.ijcai.org/proceedings/2019/700</a:t>
            </a:r>
            <a:endParaRPr lang="en-US" altLang="zh-CN" dirty="0"/>
          </a:p>
          <a:p>
            <a:r>
              <a:rPr lang="en-US" altLang="zh-CN" b="1" dirty="0"/>
              <a:t>Entity-Linking, Topic Units: </a:t>
            </a:r>
            <a:r>
              <a:rPr lang="en-US" altLang="zh-CN" dirty="0"/>
              <a:t>Knowledge Base Question Answering with Topic Units </a:t>
            </a:r>
            <a:r>
              <a:rPr lang="en-US" altLang="zh-CN" dirty="0">
                <a:hlinkClick r:id="rId3"/>
              </a:rPr>
              <a:t>https: //www.ijcai.org/proceedings/2019/701</a:t>
            </a:r>
            <a:endParaRPr lang="en-US" altLang="zh-CN" dirty="0"/>
          </a:p>
          <a:p>
            <a:r>
              <a:rPr lang="en-US" altLang="zh-CN" b="1" dirty="0"/>
              <a:t>Named Entity Boundary Detection: </a:t>
            </a:r>
            <a:r>
              <a:rPr lang="en-US" altLang="zh-CN" dirty="0"/>
              <a:t>Adversarial Transfer for Named Entity Boundary Detection with Pointer Networks </a:t>
            </a:r>
            <a:r>
              <a:rPr lang="en-US" altLang="zh-CN" dirty="0">
                <a:hlinkClick r:id="rId4"/>
              </a:rPr>
              <a:t>https: //www.ijcai.org/proceedings/2019/702</a:t>
            </a:r>
            <a:endParaRPr lang="en-US" altLang="zh-CN" dirty="0"/>
          </a:p>
          <a:p>
            <a:r>
              <a:rPr lang="en-US" altLang="zh-CN" b="1" dirty="0"/>
              <a:t>Speech Emotion Recognition, Representation Learning: </a:t>
            </a:r>
            <a:r>
              <a:rPr lang="en-US" altLang="zh-CN" dirty="0"/>
              <a:t>Towards Discriminative Representation Learning for Speech Emotion Recognition </a:t>
            </a:r>
            <a:r>
              <a:rPr lang="en-US" altLang="zh-CN" dirty="0">
                <a:hlinkClick r:id="rId5"/>
              </a:rPr>
              <a:t>https: //www.ijcai.org/proceedings/2019/703</a:t>
            </a:r>
            <a:endParaRPr lang="en-US" altLang="zh-CN" dirty="0"/>
          </a:p>
          <a:p>
            <a:r>
              <a:rPr lang="en-US" altLang="zh-CN" b="1" dirty="0"/>
              <a:t>Dependency Parsing: </a:t>
            </a:r>
            <a:r>
              <a:rPr lang="en-US" altLang="zh-CN" dirty="0"/>
              <a:t>Self-attentive Biaffine Dependency Parsing </a:t>
            </a:r>
            <a:r>
              <a:rPr lang="en-US" altLang="zh-CN" dirty="0">
                <a:hlinkClick r:id="rId6"/>
              </a:rPr>
              <a:t>https: //www.ijcai.org/proceedings/2019/704</a:t>
            </a:r>
            <a:endParaRPr lang="en-US" altLang="zh-CN" dirty="0"/>
          </a:p>
          <a:p>
            <a:r>
              <a:rPr lang="en-US" altLang="zh-CN" b="1" dirty="0"/>
              <a:t>Improved GRU: </a:t>
            </a:r>
            <a:r>
              <a:rPr lang="en-US" altLang="zh-CN" dirty="0"/>
              <a:t>Reading selectively via Binary Input Gated Recurrent Unit </a:t>
            </a:r>
            <a:r>
              <a:rPr lang="en-US" altLang="zh-CN" dirty="0">
                <a:hlinkClick r:id="rId7"/>
              </a:rPr>
              <a:t>https: //www.ijcai.org/proceedings/2019/705</a:t>
            </a:r>
            <a:endParaRPr lang="en-US" altLang="zh-CN" dirty="0"/>
          </a:p>
          <a:p>
            <a:r>
              <a:rPr lang="en-US" altLang="zh-CN" b="1" dirty="0"/>
              <a:t>Dialog Systems: </a:t>
            </a:r>
            <a:r>
              <a:rPr lang="en-US" altLang="zh-CN" dirty="0"/>
              <a:t>Learning to Select Knowledge for Response Generation in Dialog Systems </a:t>
            </a:r>
            <a:r>
              <a:rPr lang="en-US" altLang="zh-CN" dirty="0">
                <a:hlinkClick r:id="rId8"/>
              </a:rPr>
              <a:t>https: //www.ijcai.org/proceedings/2019/706</a:t>
            </a:r>
            <a:endParaRPr lang="en-US" altLang="zh-CN" dirty="0"/>
          </a:p>
          <a:p>
            <a:r>
              <a:rPr lang="en-US" altLang="zh-CN" b="1" dirty="0"/>
              <a:t>Sentiment Classification: </a:t>
            </a:r>
            <a:r>
              <a:rPr lang="en-US" altLang="zh-CN" dirty="0"/>
              <a:t>Deep Mask Memory Network with Semantic Dependency and Context Moment for Aspect Level Sentiment Classification </a:t>
            </a:r>
            <a:r>
              <a:rPr lang="en-US" altLang="zh-CN" dirty="0">
                <a:hlinkClick r:id="rId9"/>
              </a:rPr>
              <a:t>https: //www.ijcai.org/proceedings/2019/707</a:t>
            </a:r>
            <a:endParaRPr lang="en-US" altLang="zh-CN" dirty="0"/>
          </a:p>
          <a:p>
            <a:r>
              <a:rPr lang="en-US" altLang="zh-CN" b="1" dirty="0"/>
              <a:t>Cross-Modal Information for Image Captioning: </a:t>
            </a:r>
            <a:r>
              <a:rPr lang="en-US" altLang="zh-CN" dirty="0"/>
              <a:t>Exploring and Distilling Cross-Modal Information for Image Captioning </a:t>
            </a:r>
            <a:r>
              <a:rPr lang="en-US" altLang="zh-CN" dirty="0">
                <a:hlinkClick r:id="rId10"/>
              </a:rPr>
              <a:t>https: //www.ijcai.org/proceedings/2019/708</a:t>
            </a:r>
            <a:endParaRPr lang="en-US" altLang="zh-CN" dirty="0"/>
          </a:p>
          <a:p>
            <a:r>
              <a:rPr lang="en-US" altLang="zh-CN" b="1" dirty="0"/>
              <a:t>Network Embedding: </a:t>
            </a:r>
            <a:r>
              <a:rPr lang="en-US" altLang="zh-CN" dirty="0"/>
              <a:t>Network Embedding with Dual Generation Tasks </a:t>
            </a:r>
            <a:r>
              <a:rPr lang="en-US" altLang="zh-CN" dirty="0">
                <a:hlinkClick r:id="rId11"/>
              </a:rPr>
              <a:t>https: //www.ijcai.org/proceedings/2019/709</a:t>
            </a:r>
            <a:endParaRPr lang="en-US" altLang="zh-CN" dirty="0"/>
          </a:p>
          <a:p>
            <a:r>
              <a:rPr lang="en-US" altLang="zh-CN" b="1" dirty="0"/>
              <a:t>Interactive Search: </a:t>
            </a:r>
            <a:r>
              <a:rPr lang="en-US" altLang="zh-CN" dirty="0"/>
              <a:t>Building Personalized Simulator for Interactive Search </a:t>
            </a:r>
            <a:r>
              <a:rPr lang="en-US" altLang="zh-CN" dirty="0">
                <a:hlinkClick r:id="rId12"/>
              </a:rPr>
              <a:t>https: //www.ijcai.org/proceedings/2019/710</a:t>
            </a:r>
            <a:endParaRPr lang="en-US" altLang="zh-CN" dirty="0"/>
          </a:p>
          <a:p>
            <a:r>
              <a:rPr lang="en-US" altLang="zh-CN" b="1" dirty="0"/>
              <a:t>Text Style Transfer: </a:t>
            </a:r>
            <a:r>
              <a:rPr lang="en-US" altLang="zh-CN" dirty="0"/>
              <a:t>A Dual Reinforcement Learning Framework for Unsupervised Text Style Transfer </a:t>
            </a:r>
            <a:r>
              <a:rPr lang="en-US" altLang="zh-CN" dirty="0">
                <a:hlinkClick r:id="rId13"/>
              </a:rPr>
              <a:t>https: //www.ijcai.org/proceedings/2019/711</a:t>
            </a:r>
            <a:endParaRPr lang="en-US" altLang="zh-CN" dirty="0"/>
          </a:p>
          <a:p>
            <a:r>
              <a:rPr lang="en-US" altLang="zh-CN" b="1" dirty="0"/>
              <a:t>Aspect Extraction: </a:t>
            </a:r>
            <a:r>
              <a:rPr lang="en-US" altLang="zh-CN" dirty="0"/>
              <a:t>Unsupervised Neural Aspect Extraction with </a:t>
            </a:r>
            <a:r>
              <a:rPr lang="en-US" altLang="zh-CN" dirty="0" err="1"/>
              <a:t>Sememes</a:t>
            </a:r>
            <a:r>
              <a:rPr lang="en-US" altLang="zh-CN" dirty="0"/>
              <a:t> </a:t>
            </a:r>
            <a:r>
              <a:rPr lang="en-US" altLang="zh-CN" dirty="0">
                <a:hlinkClick r:id="rId14"/>
              </a:rPr>
              <a:t>https: //www.ijcai.org/proceedings/2019/712</a:t>
            </a:r>
            <a:endParaRPr lang="en-US" altLang="zh-CN" dirty="0"/>
          </a:p>
          <a:p>
            <a:r>
              <a:rPr lang="en-US" altLang="zh-CN" b="1" dirty="0"/>
              <a:t>Sentiment Classification: </a:t>
            </a:r>
            <a:r>
              <a:rPr lang="en-US" altLang="zh-CN" dirty="0"/>
              <a:t>Aspect-Based Sentiment Classification with Attentive Neural Turing Machines </a:t>
            </a:r>
            <a:r>
              <a:rPr lang="en-US" altLang="zh-CN" dirty="0">
                <a:hlinkClick r:id="rId15"/>
              </a:rPr>
              <a:t>https: //www.ijcai.org/proceedings/2019/714</a:t>
            </a:r>
            <a:endParaRPr lang="en-US" altLang="zh-CN" dirty="0"/>
          </a:p>
          <a:p>
            <a:r>
              <a:rPr lang="en-US" altLang="zh-CN" b="1" dirty="0"/>
              <a:t>OOV: </a:t>
            </a:r>
            <a:r>
              <a:rPr lang="en-US" altLang="zh-CN" dirty="0"/>
              <a:t>Learning Task-Specific Representation for Novel Words in Sequence Labeling </a:t>
            </a:r>
            <a:r>
              <a:rPr lang="en-US" altLang="zh-CN" dirty="0">
                <a:hlinkClick r:id="rId16"/>
              </a:rPr>
              <a:t>https: //www.ijcai.org/proceedings/2019/715</a:t>
            </a:r>
            <a:endParaRPr lang="en-US" altLang="zh-CN" dirty="0"/>
          </a:p>
          <a:p>
            <a:r>
              <a:rPr lang="en-US" altLang="zh-CN" b="1" dirty="0"/>
              <a:t>Dependency</a:t>
            </a:r>
            <a:r>
              <a:rPr lang="zh-CN" altLang="en-US" b="1" dirty="0"/>
              <a:t> </a:t>
            </a:r>
            <a:r>
              <a:rPr lang="en-US" altLang="zh-CN" b="1" dirty="0"/>
              <a:t>and Relation Extraction: </a:t>
            </a:r>
            <a:r>
              <a:rPr lang="en-US" altLang="zh-CN" dirty="0"/>
              <a:t>Improving Cross-Domain Performance for Relation Extraction via Dependency Prediction and Information Flow Control </a:t>
            </a:r>
            <a:r>
              <a:rPr lang="en-US" altLang="zh-CN" dirty="0">
                <a:hlinkClick r:id="rId17"/>
              </a:rPr>
              <a:t>https: //www.ijcai.org/proceedings/2019/716</a:t>
            </a:r>
            <a:endParaRPr lang="en-US" altLang="zh-CN" dirty="0"/>
          </a:p>
          <a:p>
            <a:r>
              <a:rPr lang="en-US" altLang="zh-CN" b="1" dirty="0"/>
              <a:t>Sentiment Analysis: </a:t>
            </a:r>
            <a:r>
              <a:rPr lang="en-US" altLang="zh-CN" dirty="0"/>
              <a:t>Learn to Select via Hierarchical Gate Mechanism for Aspect-Based Sentiment Analysis </a:t>
            </a:r>
            <a:r>
              <a:rPr lang="en-US" altLang="zh-CN" dirty="0">
                <a:hlinkClick r:id="rId18"/>
              </a:rPr>
              <a:t>https: //www.ijcai.org/proceedings/2019/717</a:t>
            </a:r>
            <a:endParaRPr lang="en-US" altLang="zh-CN" dirty="0"/>
          </a:p>
          <a:p>
            <a:r>
              <a:rPr lang="en-US" altLang="zh-CN" b="1" dirty="0"/>
              <a:t>Aligning Learning: </a:t>
            </a:r>
            <a:r>
              <a:rPr lang="en-US" altLang="zh-CN" dirty="0"/>
              <a:t>Aligning Learning Outcomes to Learning Resources:  A </a:t>
            </a:r>
            <a:r>
              <a:rPr lang="en-US" altLang="zh-CN" dirty="0" err="1"/>
              <a:t>Lexico</a:t>
            </a:r>
            <a:r>
              <a:rPr lang="en-US" altLang="zh-CN" dirty="0"/>
              <a:t>-Semantic Spatial Approach </a:t>
            </a:r>
            <a:r>
              <a:rPr lang="en-US" altLang="zh-CN" dirty="0">
                <a:hlinkClick r:id="rId19"/>
              </a:rPr>
              <a:t>https: //www.ijcai.org/proceedings/2019/718</a:t>
            </a:r>
            <a:endParaRPr lang="en-US" altLang="zh-CN" dirty="0"/>
          </a:p>
          <a:p>
            <a:r>
              <a:rPr lang="en-US" altLang="zh-CN" b="1" dirty="0"/>
              <a:t>Code Switched Text: </a:t>
            </a:r>
            <a:r>
              <a:rPr lang="en-US" altLang="zh-CN" dirty="0"/>
              <a:t>A Deep Generative Model for Code Switched Text </a:t>
            </a:r>
            <a:r>
              <a:rPr lang="en-US" altLang="zh-CN" dirty="0">
                <a:hlinkClick r:id="rId20"/>
              </a:rPr>
              <a:t>https: //www.ijcai.org/proceedings/2019/719</a:t>
            </a:r>
            <a:endParaRPr lang="en-US" altLang="zh-CN" dirty="0"/>
          </a:p>
          <a:p>
            <a:r>
              <a:rPr lang="en-US" altLang="zh-CN" b="1" dirty="0"/>
              <a:t>Image-Text Matching: </a:t>
            </a:r>
            <a:r>
              <a:rPr lang="en-US" altLang="zh-CN" dirty="0"/>
              <a:t>Knowledge Aware Semantic Concept Expansion for Image-Text Matching </a:t>
            </a:r>
            <a:r>
              <a:rPr lang="en-US" altLang="zh-CN" dirty="0">
                <a:hlinkClick r:id="rId21"/>
              </a:rPr>
              <a:t>https: //www.ijcai.org/proceedings/2019/720</a:t>
            </a:r>
            <a:endParaRPr lang="en-US" altLang="zh-CN" dirty="0"/>
          </a:p>
          <a:p>
            <a:r>
              <a:rPr lang="en-US" altLang="zh-CN" b="1" dirty="0"/>
              <a:t>Conversational Responses: </a:t>
            </a:r>
            <a:r>
              <a:rPr lang="en-US" altLang="zh-CN" dirty="0"/>
              <a:t>Exploiting Persona Information for Diverse Generation of Conversational Responses </a:t>
            </a:r>
            <a:r>
              <a:rPr lang="en-US" altLang="zh-CN" dirty="0">
                <a:hlinkClick r:id="rId22"/>
              </a:rPr>
              <a:t>https: //www.ijcai.org/proceedings/2019/721</a:t>
            </a:r>
            <a:endParaRPr lang="en-US" altLang="zh-CN" dirty="0"/>
          </a:p>
          <a:p>
            <a:r>
              <a:rPr lang="en-US" altLang="zh-CN" b="1" dirty="0"/>
              <a:t>Sentiment Analysis: </a:t>
            </a:r>
            <a:r>
              <a:rPr lang="en-US" altLang="zh-CN" dirty="0"/>
              <a:t>Cold-Start Aware Deep Memory Network for Multi-Entity Aspect-Based Sentiment Analysis </a:t>
            </a:r>
            <a:r>
              <a:rPr lang="en-US" altLang="zh-CN" dirty="0">
                <a:hlinkClick r:id="rId23"/>
              </a:rPr>
              <a:t>https: //www.ijcai.org/proceedings/2019/722</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537023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48340A-7C02-4EEE-9DD9-925E3A2E99FE}"/>
              </a:ext>
            </a:extLst>
          </p:cNvPr>
          <p:cNvSpPr>
            <a:spLocks noGrp="1"/>
          </p:cNvSpPr>
          <p:nvPr>
            <p:ph type="title"/>
          </p:nvPr>
        </p:nvSpPr>
        <p:spPr/>
        <p:txBody>
          <a:bodyPr/>
          <a:lstStyle/>
          <a:p>
            <a:r>
              <a:rPr lang="en-US" altLang="zh-CN" dirty="0"/>
              <a:t>Overview of NLP in IJCAI 2019</a:t>
            </a:r>
            <a:endParaRPr lang="zh-CN" altLang="en-US" dirty="0"/>
          </a:p>
        </p:txBody>
      </p:sp>
      <p:sp>
        <p:nvSpPr>
          <p:cNvPr id="3" name="内容占位符 2">
            <a:extLst>
              <a:ext uri="{FF2B5EF4-FFF2-40B4-BE49-F238E27FC236}">
                <a16:creationId xmlns:a16="http://schemas.microsoft.com/office/drawing/2014/main" id="{BADBCAEA-6C43-4A55-B66F-4D1F81510786}"/>
              </a:ext>
            </a:extLst>
          </p:cNvPr>
          <p:cNvSpPr>
            <a:spLocks noGrp="1"/>
          </p:cNvSpPr>
          <p:nvPr>
            <p:ph idx="1"/>
          </p:nvPr>
        </p:nvSpPr>
        <p:spPr/>
        <p:txBody>
          <a:bodyPr>
            <a:normAutofit fontScale="25000" lnSpcReduction="20000"/>
          </a:bodyPr>
          <a:lstStyle/>
          <a:p>
            <a:r>
              <a:rPr lang="en-US" altLang="zh-CN" b="1" dirty="0"/>
              <a:t>GAN,</a:t>
            </a:r>
            <a:r>
              <a:rPr lang="zh-CN" altLang="en-US" b="1" dirty="0"/>
              <a:t> </a:t>
            </a:r>
            <a:r>
              <a:rPr lang="en-US" altLang="zh-CN" b="1" dirty="0"/>
              <a:t>Spam Detection: </a:t>
            </a:r>
            <a:r>
              <a:rPr lang="en-US" altLang="zh-CN" dirty="0"/>
              <a:t>GANs for Semi-Supervised Opinion Spam Detection </a:t>
            </a:r>
            <a:r>
              <a:rPr lang="en-US" altLang="zh-CN" dirty="0">
                <a:hlinkClick r:id="rId2"/>
              </a:rPr>
              <a:t>https: //www.ijcai.org/proceedings/2019/723</a:t>
            </a:r>
            <a:endParaRPr lang="en-US" altLang="zh-CN" dirty="0"/>
          </a:p>
          <a:p>
            <a:r>
              <a:rPr lang="en-US" altLang="zh-CN" b="1" dirty="0"/>
              <a:t>Semantic Language Representation ,</a:t>
            </a:r>
            <a:r>
              <a:rPr lang="zh-CN" altLang="en-US" b="1" dirty="0"/>
              <a:t> </a:t>
            </a:r>
            <a:r>
              <a:rPr lang="en-US" altLang="zh-CN" b="1" dirty="0"/>
              <a:t>Financial Forecast: </a:t>
            </a:r>
            <a:r>
              <a:rPr lang="en-US" altLang="zh-CN" dirty="0" err="1"/>
              <a:t>PRoFET</a:t>
            </a:r>
            <a:r>
              <a:rPr lang="en-US" altLang="zh-CN" dirty="0"/>
              <a:t>:  Predicting the Risk of Firms from Event Transcripts </a:t>
            </a:r>
            <a:r>
              <a:rPr lang="en-US" altLang="zh-CN" dirty="0">
                <a:hlinkClick r:id="rId3"/>
              </a:rPr>
              <a:t>https: //www.ijcai.org/proceedings/2019/724</a:t>
            </a:r>
            <a:endParaRPr lang="en-US" altLang="zh-CN" dirty="0"/>
          </a:p>
          <a:p>
            <a:r>
              <a:rPr lang="en-US" altLang="zh-CN" b="1" dirty="0"/>
              <a:t>Knowledge Embedding: </a:t>
            </a:r>
            <a:r>
              <a:rPr lang="en-US" altLang="zh-CN" dirty="0"/>
              <a:t>Unsupervised Embedding Enhancements of Knowledge Graphs using Textual Associations </a:t>
            </a:r>
            <a:r>
              <a:rPr lang="en-US" altLang="zh-CN" dirty="0">
                <a:hlinkClick r:id="rId4"/>
              </a:rPr>
              <a:t>https: //www.ijcai.org/proceedings/2019/725</a:t>
            </a:r>
            <a:endParaRPr lang="en-US" altLang="zh-CN" dirty="0"/>
          </a:p>
          <a:p>
            <a:r>
              <a:rPr lang="en-US" altLang="zh-CN" b="1" dirty="0"/>
              <a:t>Image Captioning Transformation: </a:t>
            </a:r>
            <a:r>
              <a:rPr lang="en-US" altLang="zh-CN" dirty="0"/>
              <a:t>Swell-and-Shrink:  Decomposing Image Captioning by Transformation and Summarization </a:t>
            </a:r>
            <a:r>
              <a:rPr lang="en-US" altLang="zh-CN" dirty="0">
                <a:hlinkClick r:id="rId5"/>
              </a:rPr>
              <a:t>https: //www.ijcai.org/proceedings/2019/726</a:t>
            </a:r>
            <a:endParaRPr lang="en-US" altLang="zh-CN" dirty="0"/>
          </a:p>
          <a:p>
            <a:r>
              <a:rPr lang="en-US" altLang="zh-CN" b="1" dirty="0"/>
              <a:t>Story Completion: </a:t>
            </a:r>
            <a:r>
              <a:rPr lang="en-US" altLang="zh-CN" dirty="0"/>
              <a:t>T-CVAE:  Transformer-Based Conditioned Variational Autoencoder for Story Completion </a:t>
            </a:r>
            <a:r>
              <a:rPr lang="en-US" altLang="zh-CN" dirty="0">
                <a:hlinkClick r:id="rId6"/>
              </a:rPr>
              <a:t>https: //www.ijcai.org/proceedings/2019/727</a:t>
            </a:r>
            <a:endParaRPr lang="en-US" altLang="zh-CN" dirty="0"/>
          </a:p>
          <a:p>
            <a:r>
              <a:rPr lang="en-US" altLang="zh-CN" b="1" dirty="0"/>
              <a:t>Link Prediction: </a:t>
            </a:r>
            <a:r>
              <a:rPr lang="en-US" altLang="zh-CN" dirty="0"/>
              <a:t>Robust Embedding with Multi-Level Structures for Link Prediction </a:t>
            </a:r>
            <a:r>
              <a:rPr lang="en-US" altLang="zh-CN" dirty="0">
                <a:hlinkClick r:id="rId7"/>
              </a:rPr>
              <a:t>https: //www.ijcai.org/proceedings/2019/728</a:t>
            </a:r>
            <a:endParaRPr lang="en-US" altLang="zh-CN" dirty="0"/>
          </a:p>
          <a:p>
            <a:r>
              <a:rPr lang="en-US" altLang="zh-CN" b="1" dirty="0"/>
              <a:t>Generation of Semantic Structure of Text (Mind-map): </a:t>
            </a:r>
            <a:r>
              <a:rPr lang="en-US" altLang="zh-CN" dirty="0"/>
              <a:t>Revealing Semantic Structures of Texts:  Multi-grained Framework for Automatic Mind-map Generation </a:t>
            </a:r>
            <a:r>
              <a:rPr lang="en-US" altLang="zh-CN" dirty="0">
                <a:hlinkClick r:id="rId8"/>
              </a:rPr>
              <a:t>https: //www.ijcai.org/proceedings/2019/729</a:t>
            </a:r>
            <a:endParaRPr lang="en-US" altLang="zh-CN" dirty="0"/>
          </a:p>
          <a:p>
            <a:r>
              <a:rPr lang="en-US" altLang="zh-CN" b="1" dirty="0"/>
              <a:t>Machine Translation: </a:t>
            </a:r>
            <a:r>
              <a:rPr lang="en-US" altLang="zh-CN" dirty="0"/>
              <a:t>Correct-and-Memorize:  Learning to Translate from Interactive Revisions </a:t>
            </a:r>
            <a:r>
              <a:rPr lang="en-US" altLang="zh-CN" dirty="0">
                <a:hlinkClick r:id="rId9"/>
              </a:rPr>
              <a:t>https: //www.ijcai.org/proceedings/2019/730</a:t>
            </a:r>
            <a:endParaRPr lang="en-US" altLang="zh-CN" dirty="0"/>
          </a:p>
          <a:p>
            <a:r>
              <a:rPr lang="en-US" altLang="zh-CN" b="1" dirty="0"/>
              <a:t>Text Modeling: </a:t>
            </a:r>
            <a:r>
              <a:rPr lang="en-US" altLang="zh-CN" dirty="0"/>
              <a:t>Modeling Noisy Hierarchical Types in Fine-Grained Entity Typing:  A Content-Based Weighting Approach </a:t>
            </a:r>
            <a:r>
              <a:rPr lang="en-US" altLang="zh-CN" dirty="0">
                <a:hlinkClick r:id="rId10"/>
              </a:rPr>
              <a:t>https: //www.ijcai.org/proceedings/2019/731</a:t>
            </a:r>
            <a:endParaRPr lang="en-US" altLang="zh-CN" dirty="0"/>
          </a:p>
          <a:p>
            <a:r>
              <a:rPr lang="en-US" altLang="zh-CN" b="1" dirty="0"/>
              <a:t>Sentiment Transfer: </a:t>
            </a:r>
            <a:r>
              <a:rPr lang="en-US" altLang="zh-CN" dirty="0"/>
              <a:t>Mask and Infill:  Applying Masked Language Model for Sentiment Transfer </a:t>
            </a:r>
            <a:r>
              <a:rPr lang="en-US" altLang="zh-CN" dirty="0">
                <a:hlinkClick r:id="rId11"/>
              </a:rPr>
              <a:t>https: //www.ijcai.org/proceedings/2019/732</a:t>
            </a:r>
            <a:endParaRPr lang="en-US" altLang="zh-CN" dirty="0"/>
          </a:p>
          <a:p>
            <a:r>
              <a:rPr lang="en-US" altLang="zh-CN" b="1" dirty="0"/>
              <a:t>Entity Alignment: </a:t>
            </a:r>
            <a:r>
              <a:rPr lang="en-US" altLang="zh-CN" dirty="0"/>
              <a:t>Relation-Aware Entity Alignment for Heterogeneous Knowledge Graphs </a:t>
            </a:r>
            <a:r>
              <a:rPr lang="en-US" altLang="zh-CN" dirty="0">
                <a:hlinkClick r:id="rId12"/>
              </a:rPr>
              <a:t>https: //www.ijcai.org/proceedings/2019/733</a:t>
            </a:r>
            <a:endParaRPr lang="en-US" altLang="zh-CN" dirty="0"/>
          </a:p>
          <a:p>
            <a:r>
              <a:rPr lang="en-US" altLang="zh-CN" b="1" dirty="0"/>
              <a:t>Emotion Cause Extraction: </a:t>
            </a:r>
            <a:r>
              <a:rPr lang="en-US" altLang="zh-CN" dirty="0"/>
              <a:t>RTHN:  A RNN-Transformer Hierarchical Network for Emotion Cause Extraction </a:t>
            </a:r>
            <a:r>
              <a:rPr lang="en-US" altLang="zh-CN" dirty="0">
                <a:hlinkClick r:id="rId13"/>
              </a:rPr>
              <a:t>https: //www.ijcai.org/proceedings/2019/734</a:t>
            </a:r>
            <a:endParaRPr lang="en-US" altLang="zh-CN" dirty="0"/>
          </a:p>
          <a:p>
            <a:r>
              <a:rPr lang="en-US" altLang="zh-CN" b="1" dirty="0"/>
              <a:t>Transformer Variant: </a:t>
            </a:r>
            <a:r>
              <a:rPr lang="en-US" altLang="zh-CN" dirty="0"/>
              <a:t>Sharing Attention Weights for Fast Transformer </a:t>
            </a:r>
            <a:r>
              <a:rPr lang="en-US" altLang="zh-CN" dirty="0">
                <a:hlinkClick r:id="rId14"/>
              </a:rPr>
              <a:t>https: //www.ijcai.org/proceedings/2019/735</a:t>
            </a:r>
            <a:endParaRPr lang="en-US" altLang="zh-CN" dirty="0"/>
          </a:p>
          <a:p>
            <a:r>
              <a:rPr lang="en-US" altLang="zh-CN" b="1" dirty="0"/>
              <a:t>Semi-Supervised Text Matching: </a:t>
            </a:r>
            <a:r>
              <a:rPr lang="en-US" altLang="zh-CN" dirty="0"/>
              <a:t>Dual-View Variational Autoencoders for Semi-Supervised Text Matching </a:t>
            </a:r>
            <a:r>
              <a:rPr lang="en-US" altLang="zh-CN" dirty="0">
                <a:hlinkClick r:id="rId15"/>
              </a:rPr>
              <a:t>https: //www.ijcai.org/proceedings/2019/737</a:t>
            </a:r>
            <a:endParaRPr lang="en-US" altLang="zh-CN" dirty="0"/>
          </a:p>
          <a:p>
            <a:r>
              <a:rPr lang="en-US" altLang="zh-CN" b="1" dirty="0"/>
              <a:t>Aspect-Based Sentiment Analysis: </a:t>
            </a:r>
            <a:r>
              <a:rPr lang="en-US" altLang="zh-CN" dirty="0"/>
              <a:t>Earlier Attention? Aspect-Aware LSTM for Aspect-Based Sentiment Analysis </a:t>
            </a:r>
            <a:r>
              <a:rPr lang="en-US" altLang="zh-CN" dirty="0">
                <a:hlinkClick r:id="rId16"/>
              </a:rPr>
              <a:t>https: //www.ijcai.org/proceedings/2019/738</a:t>
            </a:r>
            <a:endParaRPr lang="en-US" altLang="zh-CN" dirty="0"/>
          </a:p>
          <a:p>
            <a:r>
              <a:rPr lang="en-US" altLang="zh-CN" b="1" dirty="0"/>
              <a:t>Machine Translation:  </a:t>
            </a:r>
            <a:r>
              <a:rPr lang="en-US" altLang="zh-CN" dirty="0"/>
              <a:t>Polygon-Net:  A General Framework for Jointly Boosting Multiple Unsupervised Neural Machine Translation Models </a:t>
            </a:r>
            <a:r>
              <a:rPr lang="en-US" altLang="zh-CN" dirty="0">
                <a:hlinkClick r:id="rId17"/>
              </a:rPr>
              <a:t>https: //www.ijcai.org/proceedings/2019/739</a:t>
            </a:r>
            <a:endParaRPr lang="en-US" altLang="zh-CN" dirty="0"/>
          </a:p>
          <a:p>
            <a:r>
              <a:rPr lang="en-US" altLang="zh-CN" b="1" dirty="0"/>
              <a:t>Entity Linking: </a:t>
            </a:r>
            <a:r>
              <a:rPr lang="en-US" altLang="zh-CN" dirty="0"/>
              <a:t>Neural Collective Entity Linking Based on Recurrent Random Walk Network Learning </a:t>
            </a:r>
            <a:r>
              <a:rPr lang="en-US" altLang="zh-CN" dirty="0">
                <a:hlinkClick r:id="rId18"/>
              </a:rPr>
              <a:t>https: //www.ijcai.org/proceedings/2019/740</a:t>
            </a:r>
            <a:endParaRPr lang="en-US" altLang="zh-CN" dirty="0"/>
          </a:p>
          <a:p>
            <a:r>
              <a:rPr lang="en-US" altLang="zh-CN" b="1" dirty="0"/>
              <a:t>Adversarial Example: </a:t>
            </a:r>
            <a:r>
              <a:rPr lang="en-US" altLang="zh-CN" dirty="0"/>
              <a:t>Robust Audio Adversarial Example for a Physical Attack </a:t>
            </a:r>
            <a:r>
              <a:rPr lang="en-US" altLang="zh-CN" dirty="0">
                <a:hlinkClick r:id="rId19"/>
              </a:rPr>
              <a:t>https: //www.ijcai.org/proceedings/2019/741</a:t>
            </a:r>
            <a:endParaRPr lang="en-US" altLang="zh-CN" dirty="0"/>
          </a:p>
          <a:p>
            <a:r>
              <a:rPr lang="en-US" altLang="zh-CN" b="1" dirty="0"/>
              <a:t>Image Captioning: </a:t>
            </a:r>
            <a:r>
              <a:rPr lang="en-US" altLang="zh-CN" dirty="0" err="1"/>
              <a:t>HorNet</a:t>
            </a:r>
            <a:r>
              <a:rPr lang="en-US" altLang="zh-CN" dirty="0"/>
              <a:t>:  A Hierarchical Offshoot Recurrent Network for Improving Person Re-ID via Image Captioning </a:t>
            </a:r>
            <a:r>
              <a:rPr lang="en-US" altLang="zh-CN" dirty="0">
                <a:hlinkClick r:id="rId20"/>
              </a:rPr>
              <a:t>https: //www.ijcai.org/proceedings/2019/742</a:t>
            </a:r>
            <a:endParaRPr lang="en-US" altLang="zh-CN" dirty="0"/>
          </a:p>
          <a:p>
            <a:r>
              <a:rPr lang="en-US" altLang="zh-CN" b="1" dirty="0"/>
              <a:t>Q&amp;A: </a:t>
            </a:r>
            <a:r>
              <a:rPr lang="en-US" altLang="zh-CN" dirty="0"/>
              <a:t>Knowledge-enhanced Hierarchical Attention for Community Question Answering with Multi-task and Adaptive Learning </a:t>
            </a:r>
            <a:r>
              <a:rPr lang="en-US" altLang="zh-CN" dirty="0">
                <a:hlinkClick r:id="rId21"/>
              </a:rPr>
              <a:t>https: //www.ijcai.org/proceedings/2019/743</a:t>
            </a:r>
            <a:endParaRPr lang="en-US" altLang="zh-CN" dirty="0"/>
          </a:p>
          <a:p>
            <a:r>
              <a:rPr lang="en-US" altLang="zh-CN" b="1" dirty="0"/>
              <a:t>Commonsense-Driven Visual Story Generation: </a:t>
            </a:r>
            <a:r>
              <a:rPr lang="en-US" altLang="zh-CN" dirty="0"/>
              <a:t>Knowledgeable Storyteller:  A Commonsense-Driven Generative Model for Visual Storytelling </a:t>
            </a:r>
            <a:r>
              <a:rPr lang="en-US" altLang="zh-CN" dirty="0">
                <a:hlinkClick r:id="rId22"/>
              </a:rPr>
              <a:t>https: //www.ijcai.org/proceedings/2019/744</a:t>
            </a:r>
            <a:endParaRPr lang="en-US" altLang="zh-CN" dirty="0"/>
          </a:p>
          <a:p>
            <a:r>
              <a:rPr lang="en-US" altLang="zh-CN" b="1" dirty="0"/>
              <a:t>Network Embedding: </a:t>
            </a:r>
            <a:r>
              <a:rPr lang="en-US" altLang="zh-CN" dirty="0"/>
              <a:t>Triplet Enhanced </a:t>
            </a:r>
            <a:r>
              <a:rPr lang="en-US" altLang="zh-CN" dirty="0" err="1"/>
              <a:t>AutoEncoder</a:t>
            </a:r>
            <a:r>
              <a:rPr lang="en-US" altLang="zh-CN" dirty="0"/>
              <a:t>:  Model-free Discriminative Network Embedding </a:t>
            </a:r>
            <a:r>
              <a:rPr lang="en-US" altLang="zh-CN" dirty="0">
                <a:hlinkClick r:id="rId23"/>
              </a:rPr>
              <a:t>https: //www.ijcai.org/proceedings/2019/745</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3655202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114FB1-61EE-483C-A200-BFF1230B8536}"/>
              </a:ext>
            </a:extLst>
          </p:cNvPr>
          <p:cNvSpPr>
            <a:spLocks noGrp="1"/>
          </p:cNvSpPr>
          <p:nvPr>
            <p:ph type="title"/>
          </p:nvPr>
        </p:nvSpPr>
        <p:spPr/>
        <p:txBody>
          <a:bodyPr/>
          <a:lstStyle/>
          <a:p>
            <a:r>
              <a:rPr lang="en-US" altLang="zh-CN" dirty="0"/>
              <a:t>Overview of NLP in IJCAI 2019</a:t>
            </a:r>
            <a:endParaRPr lang="zh-CN" altLang="en-US" dirty="0"/>
          </a:p>
        </p:txBody>
      </p:sp>
      <p:sp>
        <p:nvSpPr>
          <p:cNvPr id="3" name="内容占位符 2">
            <a:extLst>
              <a:ext uri="{FF2B5EF4-FFF2-40B4-BE49-F238E27FC236}">
                <a16:creationId xmlns:a16="http://schemas.microsoft.com/office/drawing/2014/main" id="{12DC1DAE-7AEB-47B8-8051-2FFF77024F83}"/>
              </a:ext>
            </a:extLst>
          </p:cNvPr>
          <p:cNvSpPr>
            <a:spLocks noGrp="1"/>
          </p:cNvSpPr>
          <p:nvPr>
            <p:ph idx="1"/>
          </p:nvPr>
        </p:nvSpPr>
        <p:spPr/>
        <p:txBody>
          <a:bodyPr>
            <a:normAutofit fontScale="32500" lnSpcReduction="20000"/>
          </a:bodyPr>
          <a:lstStyle/>
          <a:p>
            <a:r>
              <a:rPr lang="en-US" altLang="zh-CN" b="1" dirty="0"/>
              <a:t>Multilingual Sentence Embedding: </a:t>
            </a:r>
            <a:r>
              <a:rPr lang="en-US" altLang="zh-CN" dirty="0"/>
              <a:t>Improving Multilingual Sentence Embedding using Bi-directional Dual Encoder with Additive Margin </a:t>
            </a:r>
            <a:r>
              <a:rPr lang="en-US" altLang="zh-CN" dirty="0" err="1"/>
              <a:t>Softmax</a:t>
            </a:r>
            <a:r>
              <a:rPr lang="en-US" altLang="zh-CN" dirty="0"/>
              <a:t> </a:t>
            </a:r>
            <a:r>
              <a:rPr lang="en-US" altLang="zh-CN" dirty="0">
                <a:hlinkClick r:id="rId2"/>
              </a:rPr>
              <a:t>https: //www.ijcai.org/proceedings/2019/746</a:t>
            </a:r>
            <a:endParaRPr lang="en-US" altLang="zh-CN" dirty="0"/>
          </a:p>
          <a:p>
            <a:r>
              <a:rPr lang="en-US" altLang="zh-CN" b="1" dirty="0"/>
              <a:t>Text Style Transfer: </a:t>
            </a:r>
            <a:r>
              <a:rPr lang="en-US" altLang="zh-CN" dirty="0"/>
              <a:t>Utilizing Non-Parallel Text for Style Transfer by Making Partial Comparisons </a:t>
            </a:r>
            <a:r>
              <a:rPr lang="en-US" altLang="zh-CN" dirty="0">
                <a:hlinkClick r:id="rId3"/>
              </a:rPr>
              <a:t>https: //www.ijcai.org/proceedings/2019/747</a:t>
            </a:r>
            <a:endParaRPr lang="en-US" altLang="zh-CN" dirty="0"/>
          </a:p>
          <a:p>
            <a:r>
              <a:rPr lang="en-US" altLang="zh-CN" b="1" dirty="0"/>
              <a:t>Sentence Representation: </a:t>
            </a:r>
            <a:r>
              <a:rPr lang="en-US" altLang="zh-CN" dirty="0"/>
              <a:t>Graph-based Neural Sentence Ordering </a:t>
            </a:r>
            <a:r>
              <a:rPr lang="en-US" altLang="zh-CN" dirty="0">
                <a:hlinkClick r:id="rId4"/>
              </a:rPr>
              <a:t>https: //www.ijcai.org/proceedings/2019/748</a:t>
            </a:r>
            <a:endParaRPr lang="en-US" altLang="zh-CN" dirty="0"/>
          </a:p>
          <a:p>
            <a:r>
              <a:rPr lang="en-US" altLang="zh-CN" b="1" dirty="0"/>
              <a:t>Word Representation: </a:t>
            </a:r>
            <a:r>
              <a:rPr lang="en-US" altLang="zh-CN" dirty="0"/>
              <a:t>Refining Word Representations by Manifold Learning </a:t>
            </a:r>
            <a:r>
              <a:rPr lang="en-US" altLang="zh-CN" dirty="0">
                <a:hlinkClick r:id="rId5"/>
              </a:rPr>
              <a:t>https: //www.ijcai.org/proceedings/2019/749</a:t>
            </a:r>
            <a:endParaRPr lang="en-US" altLang="zh-CN" dirty="0"/>
          </a:p>
          <a:p>
            <a:r>
              <a:rPr lang="en-US" altLang="zh-CN" b="1" dirty="0"/>
              <a:t>Relation Extraction: </a:t>
            </a:r>
            <a:r>
              <a:rPr lang="en-US" altLang="zh-CN" dirty="0"/>
              <a:t>Beyond Word Attention:  Using Segment Attention in Neural Relation Extraction </a:t>
            </a:r>
            <a:r>
              <a:rPr lang="en-US" altLang="zh-CN" dirty="0">
                <a:hlinkClick r:id="rId6"/>
              </a:rPr>
              <a:t>https: //www.ijcai.org/proceedings/2019/750</a:t>
            </a:r>
            <a:endParaRPr lang="en-US" altLang="zh-CN" dirty="0"/>
          </a:p>
          <a:p>
            <a:r>
              <a:rPr lang="en-US" altLang="zh-CN" b="1" dirty="0"/>
              <a:t>Multimodal Sentiment Classification: </a:t>
            </a:r>
            <a:r>
              <a:rPr lang="en-US" altLang="zh-CN" dirty="0"/>
              <a:t>Adapting BERT for Target-Oriented Multimodal Sentiment Classification </a:t>
            </a:r>
            <a:r>
              <a:rPr lang="en-US" altLang="zh-CN" dirty="0">
                <a:hlinkClick r:id="rId7"/>
              </a:rPr>
              <a:t>https: //www.ijcai.org/proceedings/2019/751</a:t>
            </a:r>
            <a:endParaRPr lang="en-US" altLang="zh-CN" dirty="0"/>
          </a:p>
          <a:p>
            <a:r>
              <a:rPr lang="en-US" altLang="zh-CN" b="1" dirty="0"/>
              <a:t>Emotion Detection: </a:t>
            </a:r>
            <a:r>
              <a:rPr lang="en-US" altLang="zh-CN" dirty="0"/>
              <a:t>Modeling both Context-and Speaker-Sensitive Dependence for Emotion Detection in Multi-speaker Conversations </a:t>
            </a:r>
            <a:r>
              <a:rPr lang="en-US" altLang="zh-CN" dirty="0">
                <a:hlinkClick r:id="rId8"/>
              </a:rPr>
              <a:t>https: //www.ijcai.org/proceedings/2019/752</a:t>
            </a:r>
            <a:endParaRPr lang="en-US" altLang="zh-CN" dirty="0"/>
          </a:p>
          <a:p>
            <a:r>
              <a:rPr lang="en-US" altLang="zh-CN" b="1" dirty="0"/>
              <a:t>Entity and Event Extraction: </a:t>
            </a:r>
            <a:r>
              <a:rPr lang="en-US" altLang="zh-CN" dirty="0"/>
              <a:t>Extracting Entities and Events as a Single Task Using a Transition-Based Neural Model </a:t>
            </a:r>
            <a:r>
              <a:rPr lang="en-US" altLang="zh-CN" dirty="0">
                <a:hlinkClick r:id="rId9"/>
              </a:rPr>
              <a:t>https: //www.ijcai.org/proceedings/2019/753</a:t>
            </a:r>
            <a:endParaRPr lang="en-US" altLang="zh-CN" dirty="0"/>
          </a:p>
          <a:p>
            <a:r>
              <a:rPr lang="en-US" altLang="zh-CN" b="1" dirty="0"/>
              <a:t>Entity Alignment Embedding: </a:t>
            </a:r>
            <a:r>
              <a:rPr lang="en-US" altLang="zh-CN" dirty="0"/>
              <a:t>Multi-view Knowledge Graph Embedding for Entity Alignment </a:t>
            </a:r>
            <a:r>
              <a:rPr lang="en-US" altLang="zh-CN" dirty="0">
                <a:hlinkClick r:id="rId10"/>
              </a:rPr>
              <a:t>https: //www.ijcai.org/proceedings/2019/754</a:t>
            </a:r>
            <a:endParaRPr lang="en-US" altLang="zh-CN" dirty="0"/>
          </a:p>
          <a:p>
            <a:r>
              <a:rPr lang="en-US" altLang="zh-CN" b="1" dirty="0"/>
              <a:t>Conversational Sentiment Analysis</a:t>
            </a:r>
            <a:r>
              <a:rPr lang="en-US" altLang="zh-CN" dirty="0"/>
              <a:t>: Quantum-Inspired Interactive Networks for Conversational Sentiment Analysis </a:t>
            </a:r>
            <a:r>
              <a:rPr lang="en-US" altLang="zh-CN" dirty="0">
                <a:hlinkClick r:id="rId11"/>
              </a:rPr>
              <a:t>https: //www.ijcai.org/proceedings/2019/755</a:t>
            </a:r>
            <a:endParaRPr lang="en-US" altLang="zh-CN" dirty="0"/>
          </a:p>
          <a:p>
            <a:r>
              <a:rPr lang="en-US" altLang="zh-CN" b="1" dirty="0"/>
              <a:t>Information Retrieval: </a:t>
            </a:r>
            <a:r>
              <a:rPr lang="en-US" altLang="zh-CN" dirty="0"/>
              <a:t>A Document-grounded Matching Network for Response Selection in Retrieval-based Chatbots </a:t>
            </a:r>
            <a:r>
              <a:rPr lang="en-US" altLang="zh-CN" dirty="0">
                <a:hlinkClick r:id="rId12"/>
              </a:rPr>
              <a:t>https: //www.ijcai.org/proceedings/2019/756</a:t>
            </a:r>
            <a:endParaRPr lang="en-US" altLang="zh-CN" dirty="0"/>
          </a:p>
          <a:p>
            <a:r>
              <a:rPr lang="en-US" altLang="zh-CN" b="1" dirty="0"/>
              <a:t>Text Classification: </a:t>
            </a:r>
            <a:r>
              <a:rPr lang="en-US" altLang="zh-CN" dirty="0"/>
              <a:t>Recurrent Neural Network for Text Classification with Hierarchical Multiscale Dense Connections </a:t>
            </a:r>
            <a:r>
              <a:rPr lang="en-US" altLang="zh-CN" dirty="0">
                <a:hlinkClick r:id="rId13"/>
              </a:rPr>
              <a:t>https: //www.ijcai.org/proceedings/2019/757</a:t>
            </a:r>
            <a:endParaRPr lang="en-US" altLang="zh-CN" dirty="0"/>
          </a:p>
          <a:p>
            <a:r>
              <a:rPr lang="en-US" altLang="zh-CN" b="1" dirty="0"/>
              <a:t>Information Retrieval: </a:t>
            </a:r>
            <a:r>
              <a:rPr lang="en-US" altLang="zh-CN" dirty="0"/>
              <a:t>RLTM:  An Efficient Neural IR Framework for Long Documents </a:t>
            </a:r>
            <a:r>
              <a:rPr lang="en-US" altLang="zh-CN" dirty="0">
                <a:hlinkClick r:id="rId14"/>
              </a:rPr>
              <a:t>https: //www.ijcai.org/proceedings/2019/758</a:t>
            </a:r>
            <a:endParaRPr lang="en-US" altLang="zh-CN" dirty="0"/>
          </a:p>
          <a:p>
            <a:r>
              <a:rPr lang="en-US" altLang="zh-CN" b="1" dirty="0"/>
              <a:t>Text Classification: </a:t>
            </a:r>
            <a:r>
              <a:rPr lang="en-US" altLang="zh-CN" dirty="0"/>
              <a:t>Dynamically Route Hierarchical Structure Representation to Attentive Capsule for Text Classification </a:t>
            </a:r>
            <a:r>
              <a:rPr lang="en-US" altLang="zh-CN" dirty="0">
                <a:hlinkClick r:id="rId15"/>
              </a:rPr>
              <a:t>https: //www.ijcai.org/proceedings/2019/759</a:t>
            </a:r>
            <a:endParaRPr lang="en-US" altLang="zh-CN" dirty="0"/>
          </a:p>
          <a:p>
            <a:r>
              <a:rPr lang="en-US" altLang="zh-CN" b="1" dirty="0"/>
              <a:t>Sequence Generation: </a:t>
            </a:r>
            <a:r>
              <a:rPr lang="en-US" altLang="zh-CN" dirty="0"/>
              <a:t>Sequence Generation:  From Both Sides to the Middle </a:t>
            </a:r>
            <a:r>
              <a:rPr lang="en-US" altLang="zh-CN" dirty="0">
                <a:hlinkClick r:id="rId16"/>
              </a:rPr>
              <a:t>https: //www.ijcai.org/proceedings/2019/760</a:t>
            </a:r>
            <a:endParaRPr lang="en-US" altLang="zh-CN" dirty="0"/>
          </a:p>
          <a:p>
            <a:r>
              <a:rPr lang="en-US" altLang="zh-CN" b="1" dirty="0"/>
              <a:t>Word Embedding: </a:t>
            </a:r>
            <a:r>
              <a:rPr lang="en-US" altLang="zh-CN" dirty="0"/>
              <a:t>Getting in Shape: Word Embedding </a:t>
            </a:r>
            <a:r>
              <a:rPr lang="en-US" altLang="zh-CN" dirty="0" err="1"/>
              <a:t>SubSpaces</a:t>
            </a:r>
            <a:r>
              <a:rPr lang="en-US" altLang="zh-CN" dirty="0"/>
              <a:t> </a:t>
            </a:r>
            <a:r>
              <a:rPr lang="en-US" altLang="zh-CN" dirty="0">
                <a:hlinkClick r:id="rId17"/>
              </a:rPr>
              <a:t>https: //www.ijcai.org/proceedings/2019/761</a:t>
            </a:r>
            <a:endParaRPr lang="en-US" altLang="zh-CN" dirty="0"/>
          </a:p>
          <a:p>
            <a:r>
              <a:rPr lang="en-US" altLang="zh-CN" b="1" dirty="0"/>
              <a:t>Opinion Target Extraction, Sentiment Classification: </a:t>
            </a:r>
            <a:r>
              <a:rPr lang="en-US" altLang="zh-CN" dirty="0"/>
              <a:t>A Span-based Joint Model for Opinion Target Extraction and Target Sentiment Classification https: //www.ijcai.org/proceedings/2019/762 </a:t>
            </a: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1904043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8A468F-94C2-422F-8721-FD6774DAA27A}"/>
              </a:ext>
            </a:extLst>
          </p:cNvPr>
          <p:cNvSpPr>
            <a:spLocks noGrp="1"/>
          </p:cNvSpPr>
          <p:nvPr>
            <p:ph type="title"/>
          </p:nvPr>
        </p:nvSpPr>
        <p:spPr/>
        <p:txBody>
          <a:bodyPr>
            <a:normAutofit/>
          </a:bodyPr>
          <a:lstStyle/>
          <a:p>
            <a:r>
              <a:rPr lang="en-US" altLang="zh-CN" sz="4000" dirty="0"/>
              <a:t>Reading the selected papers in the field of NLP in IJCAI 2019</a:t>
            </a:r>
          </a:p>
        </p:txBody>
      </p:sp>
      <p:sp>
        <p:nvSpPr>
          <p:cNvPr id="3" name="内容占位符 2">
            <a:extLst>
              <a:ext uri="{FF2B5EF4-FFF2-40B4-BE49-F238E27FC236}">
                <a16:creationId xmlns:a16="http://schemas.microsoft.com/office/drawing/2014/main" id="{D11F49E1-14B8-420F-92E5-A46549F44EE5}"/>
              </a:ext>
            </a:extLst>
          </p:cNvPr>
          <p:cNvSpPr>
            <a:spLocks noGrp="1"/>
          </p:cNvSpPr>
          <p:nvPr>
            <p:ph idx="1"/>
          </p:nvPr>
        </p:nvSpPr>
        <p:spPr/>
        <p:txBody>
          <a:bodyPr>
            <a:normAutofit/>
          </a:bodyPr>
          <a:lstStyle/>
          <a:p>
            <a:r>
              <a:rPr lang="en-US" altLang="zh-CN" dirty="0"/>
              <a:t>Coreference Aware Representation Learning for Neural Named Entity Recognition</a:t>
            </a:r>
          </a:p>
          <a:p>
            <a:pPr marL="0" indent="0">
              <a:buNone/>
            </a:pPr>
            <a:r>
              <a:rPr lang="en-US" altLang="zh-CN" sz="1700" dirty="0">
                <a:latin typeface="Times New Roman" panose="02020603050405020304" pitchFamily="18" charset="0"/>
                <a:cs typeface="Times New Roman" panose="02020603050405020304" pitchFamily="18" charset="0"/>
              </a:rPr>
              <a:t>“Recent neural network models have achieved the state-of-the-art performance on the task of named entity recognition (NER). However, previous neural network models typically treat the input sentences as a linear sequence of words but ignore rich structural information, such as the coreference relations among non-adjacent words, phrases or entities. In this paper, we propose a novel approach to learn coreference-aware word representations for the NER task at the document level. In particular, we enrich the well-known neural architecture “CNN-</a:t>
            </a:r>
            <a:r>
              <a:rPr lang="en-US" altLang="zh-CN" sz="1700" dirty="0" err="1">
                <a:latin typeface="Times New Roman" panose="02020603050405020304" pitchFamily="18" charset="0"/>
                <a:cs typeface="Times New Roman" panose="02020603050405020304" pitchFamily="18" charset="0"/>
              </a:rPr>
              <a:t>BiLSTM</a:t>
            </a:r>
            <a:r>
              <a:rPr lang="en-US" altLang="zh-CN" sz="1700" dirty="0">
                <a:latin typeface="Times New Roman" panose="02020603050405020304" pitchFamily="18" charset="0"/>
                <a:cs typeface="Times New Roman" panose="02020603050405020304" pitchFamily="18" charset="0"/>
              </a:rPr>
              <a:t>-CRF” with a coreference layer on top of the </a:t>
            </a:r>
            <a:r>
              <a:rPr lang="en-US" altLang="zh-CN" sz="1700" dirty="0" err="1">
                <a:latin typeface="Times New Roman" panose="02020603050405020304" pitchFamily="18" charset="0"/>
                <a:cs typeface="Times New Roman" panose="02020603050405020304" pitchFamily="18" charset="0"/>
              </a:rPr>
              <a:t>BiLSTM</a:t>
            </a:r>
            <a:r>
              <a:rPr lang="en-US" altLang="zh-CN" sz="1700" dirty="0">
                <a:latin typeface="Times New Roman" panose="02020603050405020304" pitchFamily="18" charset="0"/>
                <a:cs typeface="Times New Roman" panose="02020603050405020304" pitchFamily="18" charset="0"/>
              </a:rPr>
              <a:t> layer to incorporate coreferential relations. Furthermore, we introduce the coreference regularization to ensure the coreferential entities to share similar representations and consistent predictions within the same coreference cluster. Our proposed model achieves new state-of-</a:t>
            </a:r>
            <a:r>
              <a:rPr lang="en-US" altLang="zh-CN" sz="1700" dirty="0" err="1">
                <a:latin typeface="Times New Roman" panose="02020603050405020304" pitchFamily="18" charset="0"/>
                <a:cs typeface="Times New Roman" panose="02020603050405020304" pitchFamily="18" charset="0"/>
              </a:rPr>
              <a:t>theart</a:t>
            </a:r>
            <a:r>
              <a:rPr lang="en-US" altLang="zh-CN" sz="1700" dirty="0">
                <a:latin typeface="Times New Roman" panose="02020603050405020304" pitchFamily="18" charset="0"/>
                <a:cs typeface="Times New Roman" panose="02020603050405020304" pitchFamily="18" charset="0"/>
              </a:rPr>
              <a:t> performance on two NER benchmarks:  CoNLL2003 and </a:t>
            </a:r>
            <a:r>
              <a:rPr lang="en-US" altLang="zh-CN" sz="1700" dirty="0" err="1">
                <a:latin typeface="Times New Roman" panose="02020603050405020304" pitchFamily="18" charset="0"/>
                <a:cs typeface="Times New Roman" panose="02020603050405020304" pitchFamily="18" charset="0"/>
              </a:rPr>
              <a:t>OntoNotes</a:t>
            </a:r>
            <a:r>
              <a:rPr lang="en-US" altLang="zh-CN" sz="1700" dirty="0">
                <a:latin typeface="Times New Roman" panose="02020603050405020304" pitchFamily="18" charset="0"/>
                <a:cs typeface="Times New Roman" panose="02020603050405020304" pitchFamily="18" charset="0"/>
              </a:rPr>
              <a:t> v5.0. More importantly, we demonstrate that our framework does not rely on gold coreference knowledge, and can still work well even when the coreferential relations are generated by a third-party toolkit. ”</a:t>
            </a:r>
          </a:p>
          <a:p>
            <a:pPr marL="0" indent="0" algn="r">
              <a:buNone/>
            </a:pPr>
            <a:r>
              <a:rPr lang="en-US" altLang="zh-CN" sz="2400" dirty="0"/>
              <a:t>Dai et al. (2019)</a:t>
            </a:r>
            <a:endParaRPr lang="zh-CN" alt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8053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8A468F-94C2-422F-8721-FD6774DAA27A}"/>
              </a:ext>
            </a:extLst>
          </p:cNvPr>
          <p:cNvSpPr>
            <a:spLocks noGrp="1"/>
          </p:cNvSpPr>
          <p:nvPr>
            <p:ph type="title"/>
          </p:nvPr>
        </p:nvSpPr>
        <p:spPr/>
        <p:txBody>
          <a:bodyPr/>
          <a:lstStyle/>
          <a:p>
            <a:r>
              <a:rPr lang="en-US" altLang="zh-CN" dirty="0"/>
              <a:t>Reading the selected papers in the field of NLP in IJCAI 2019</a:t>
            </a:r>
            <a:endParaRPr lang="zh-CN" altLang="en-US" dirty="0"/>
          </a:p>
        </p:txBody>
      </p:sp>
      <p:sp>
        <p:nvSpPr>
          <p:cNvPr id="3" name="内容占位符 2">
            <a:extLst>
              <a:ext uri="{FF2B5EF4-FFF2-40B4-BE49-F238E27FC236}">
                <a16:creationId xmlns:a16="http://schemas.microsoft.com/office/drawing/2014/main" id="{D11F49E1-14B8-420F-92E5-A46549F44EE5}"/>
              </a:ext>
            </a:extLst>
          </p:cNvPr>
          <p:cNvSpPr>
            <a:spLocks noGrp="1"/>
          </p:cNvSpPr>
          <p:nvPr>
            <p:ph idx="1"/>
          </p:nvPr>
        </p:nvSpPr>
        <p:spPr/>
        <p:txBody>
          <a:bodyPr>
            <a:normAutofit fontScale="92500" lnSpcReduction="10000"/>
          </a:bodyPr>
          <a:lstStyle/>
          <a:p>
            <a:r>
              <a:rPr lang="en-US" altLang="zh-CN" dirty="0"/>
              <a:t>Coreference Aware Representation Learning for Neural Named Entity Recognition</a:t>
            </a:r>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lgn="r">
              <a:buNone/>
            </a:pPr>
            <a:r>
              <a:rPr lang="en-US" altLang="zh-CN" dirty="0"/>
              <a:t>Dai et al. (2019)</a:t>
            </a:r>
            <a:endParaRPr lang="zh-CN" altLang="en-US" sz="3200" dirty="0">
              <a:latin typeface="Times New Roman" panose="02020603050405020304" pitchFamily="18" charset="0"/>
              <a:cs typeface="Times New Roman" panose="02020603050405020304" pitchFamily="18" charset="0"/>
            </a:endParaRPr>
          </a:p>
          <a:p>
            <a:pPr marL="0" indent="0" algn="r">
              <a:buNone/>
            </a:pPr>
            <a:endParaRPr lang="en-US" altLang="zh-CN" dirty="0"/>
          </a:p>
        </p:txBody>
      </p:sp>
      <p:pic>
        <p:nvPicPr>
          <p:cNvPr id="4" name="图片 3">
            <a:extLst>
              <a:ext uri="{FF2B5EF4-FFF2-40B4-BE49-F238E27FC236}">
                <a16:creationId xmlns:a16="http://schemas.microsoft.com/office/drawing/2014/main" id="{50777EAB-2551-417B-AF8F-A2B5F0A58C73}"/>
              </a:ext>
            </a:extLst>
          </p:cNvPr>
          <p:cNvPicPr>
            <a:picLocks noChangeAspect="1"/>
          </p:cNvPicPr>
          <p:nvPr/>
        </p:nvPicPr>
        <p:blipFill>
          <a:blip r:embed="rId2"/>
          <a:stretch>
            <a:fillRect/>
          </a:stretch>
        </p:blipFill>
        <p:spPr>
          <a:xfrm>
            <a:off x="2240268" y="2791821"/>
            <a:ext cx="7486650" cy="2933700"/>
          </a:xfrm>
          <a:prstGeom prst="rect">
            <a:avLst/>
          </a:prstGeom>
        </p:spPr>
      </p:pic>
    </p:spTree>
    <p:extLst>
      <p:ext uri="{BB962C8B-B14F-4D97-AF65-F5344CB8AC3E}">
        <p14:creationId xmlns:p14="http://schemas.microsoft.com/office/powerpoint/2010/main" val="204008632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3809</TotalTime>
  <Words>3907</Words>
  <Application>Microsoft Office PowerPoint</Application>
  <PresentationFormat>宽屏</PresentationFormat>
  <Paragraphs>338</Paragraphs>
  <Slides>30</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30</vt:i4>
      </vt:variant>
    </vt:vector>
  </HeadingPairs>
  <TitlesOfParts>
    <vt:vector size="35" baseType="lpstr">
      <vt:lpstr>等线</vt:lpstr>
      <vt:lpstr>等线 Light</vt:lpstr>
      <vt:lpstr>Arial</vt:lpstr>
      <vt:lpstr>Times New Roman</vt:lpstr>
      <vt:lpstr>Office 主题​​</vt:lpstr>
      <vt:lpstr>NLP in IJCAI 2019</vt:lpstr>
      <vt:lpstr>Contents</vt:lpstr>
      <vt:lpstr>Overview of NLP in IJCAI 2019</vt:lpstr>
      <vt:lpstr>Overview of NLP in IJCAI 2019</vt:lpstr>
      <vt:lpstr>Overview of NLP in IJCAI 2019</vt:lpstr>
      <vt:lpstr>Overview of NLP in IJCAI 2019</vt:lpstr>
      <vt:lpstr>Overview of NLP in IJCAI 2019</vt:lpstr>
      <vt:lpstr>Reading the selected papers in the field of NLP in IJCAI 2019</vt:lpstr>
      <vt:lpstr>Reading the selected papers in the field of NLP in IJCAI 2019</vt:lpstr>
      <vt:lpstr>Reading the selected papers in the field of NLP in IJCAI 2019</vt:lpstr>
      <vt:lpstr>Reading the selected papers in the field of NLP in IJCAI 2019</vt:lpstr>
      <vt:lpstr>Reading the selected papers in the field of NLP in IJCAI 2019</vt:lpstr>
      <vt:lpstr>Reading the selected papers in the field of NLP in IJCAI 2019</vt:lpstr>
      <vt:lpstr>Reading the selected papers in the field of NLP in IJCAI 2019</vt:lpstr>
      <vt:lpstr>Reading the selected papers in the field of NLP in IJCAI 2019</vt:lpstr>
      <vt:lpstr>Reading the selected papers in the field of NLP in IJCAI 2019</vt:lpstr>
      <vt:lpstr>Reading the selected papers in the field of NLP in IJCAI 2019</vt:lpstr>
      <vt:lpstr>Reading the selected papers in the field of NLP in IJCAI 2019</vt:lpstr>
      <vt:lpstr>Reading the selected papers in the field of NLP in IJCAI 2019</vt:lpstr>
      <vt:lpstr>Reading the selected papers in the field of NLP in IJCAI 2019</vt:lpstr>
      <vt:lpstr>Reading the selected papers in the field of NLP in IJCAI 2019</vt:lpstr>
      <vt:lpstr>Reading the selected papers in the field of NLP in IJCAI 2019</vt:lpstr>
      <vt:lpstr>Review of hot topics on Workshops</vt:lpstr>
      <vt:lpstr>Review of hot topics on Workshops</vt:lpstr>
      <vt:lpstr>Review of hot topics on Workshops</vt:lpstr>
      <vt:lpstr>Review of hot topics on Workshops</vt:lpstr>
      <vt:lpstr>Review of hot topics on Workshops</vt:lpstr>
      <vt:lpstr>Review of hot topics on Workshops</vt:lpstr>
      <vt:lpstr>Discussion of IJCAI’s NLP in Academia and Industry</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IJCAI 2019中的自然语言处理</dc:title>
  <dc:creator>Ni Pin</dc:creator>
  <cp:lastModifiedBy>Ni Pin</cp:lastModifiedBy>
  <cp:revision>31</cp:revision>
  <dcterms:created xsi:type="dcterms:W3CDTF">2019-09-14T12:00:04Z</dcterms:created>
  <dcterms:modified xsi:type="dcterms:W3CDTF">2019-09-17T04:58:59Z</dcterms:modified>
</cp:coreProperties>
</file>