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20" r:id="rId11"/>
    <p:sldId id="310" r:id="rId12"/>
    <p:sldId id="321" r:id="rId13"/>
    <p:sldId id="311" r:id="rId14"/>
    <p:sldId id="312" r:id="rId15"/>
    <p:sldId id="314" r:id="rId16"/>
    <p:sldId id="319" r:id="rId17"/>
    <p:sldId id="3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A47"/>
    <a:srgbClr val="636A58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630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89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GB" b="1" dirty="0">
                <a:solidFill>
                  <a:srgbClr val="00B0F0"/>
                </a:solidFill>
              </a:rPr>
              <a:t>C</a:t>
            </a:r>
            <a:r>
              <a:rPr lang="en-US" b="1" dirty="0" err="1">
                <a:solidFill>
                  <a:srgbClr val="00B0F0"/>
                </a:solidFill>
              </a:rPr>
              <a:t>rop</a:t>
            </a:r>
            <a:r>
              <a:rPr lang="en-US" b="1" dirty="0">
                <a:solidFill>
                  <a:srgbClr val="00B0F0"/>
                </a:solidFill>
              </a:rPr>
              <a:t> Production Analysis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 in India</a:t>
            </a:r>
            <a:br>
              <a:rPr lang="en-US" b="1" dirty="0">
                <a:solidFill>
                  <a:srgbClr val="00B0F0"/>
                </a:solidFill>
              </a:rPr>
            </a:b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By</a:t>
            </a:r>
            <a:br>
              <a:rPr lang="en-US" b="1" dirty="0">
                <a:solidFill>
                  <a:srgbClr val="00B0F0"/>
                </a:solidFill>
              </a:rPr>
            </a:b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OFFIAH NNEDIMMA VIVIAN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lgerian" panose="04020705040A02060702" pitchFamily="82" charset="0"/>
              </a:rPr>
              <a:t>Season with the </a:t>
            </a:r>
            <a:r>
              <a:rPr lang="en-GB" sz="2400" dirty="0" err="1">
                <a:latin typeface="Algerian" panose="04020705040A02060702" pitchFamily="82" charset="0"/>
              </a:rPr>
              <a:t>the</a:t>
            </a:r>
            <a:r>
              <a:rPr lang="en-GB" sz="2400" dirty="0">
                <a:latin typeface="Algerian" panose="04020705040A02060702" pitchFamily="82" charset="0"/>
              </a:rPr>
              <a:t> highest Crop yield</a:t>
            </a:r>
            <a:endParaRPr lang="en-US" sz="2400" dirty="0">
              <a:latin typeface="Algerian" panose="04020705040A02060702" pitchFamily="82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/>
          <a:lstStyle/>
          <a:p>
            <a:r>
              <a:rPr lang="en-GB" sz="1800" b="1" dirty="0">
                <a:latin typeface="Arial Black" panose="020B0A04020102020204" pitchFamily="34" charset="0"/>
              </a:rPr>
              <a:t> Kharif and Rabi seasons with the highest crop yield of 4.03bn and 2.05bn respectively are the seasons with the highest crop yield or production.	</a:t>
            </a:r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/>
          <a:lstStyle/>
          <a:p>
            <a:r>
              <a:rPr lang="en-GB" dirty="0"/>
              <a:t>	</a:t>
            </a:r>
            <a:r>
              <a:rPr lang="en-GB" b="1" dirty="0">
                <a:latin typeface="Algerian" panose="04020705040A02060702" pitchFamily="82" charset="0"/>
              </a:rPr>
              <a:t>Season with the Lowest Crop Yield</a:t>
            </a:r>
          </a:p>
          <a:p>
            <a:endParaRPr lang="en-GB" dirty="0"/>
          </a:p>
          <a:p>
            <a:r>
              <a:rPr lang="en-GB" sz="1800" dirty="0">
                <a:latin typeface="Arial Black" panose="020B0A04020102020204" pitchFamily="34" charset="0"/>
              </a:rPr>
              <a:t>Autumn with the total crop production of 64.41m of the total production is the season with the lowest crop yield.</a:t>
            </a:r>
            <a:endParaRPr lang="en-US" sz="1800" dirty="0"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Lowest Yielding Crops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/>
          <a:p>
            <a:r>
              <a:rPr lang="en-GB" b="1" dirty="0">
                <a:latin typeface="Arial Narrow" panose="020B0606020202030204" pitchFamily="34" charset="0"/>
              </a:rPr>
              <a:t>Some lowest Yielding crops are:</a:t>
            </a:r>
          </a:p>
          <a:p>
            <a:r>
              <a:rPr lang="en-GB" b="1" dirty="0">
                <a:latin typeface="Arial Narrow" panose="020B0606020202030204" pitchFamily="34" charset="0"/>
              </a:rPr>
              <a:t>Bitter gourd: whose total yield is 353 and was cultivated the whole year in Tamil Nadu, Manipur and Kerala.</a:t>
            </a:r>
          </a:p>
          <a:p>
            <a:r>
              <a:rPr lang="en-GB" b="1" dirty="0">
                <a:latin typeface="Arial Narrow" panose="020B0606020202030204" pitchFamily="34" charset="0"/>
              </a:rPr>
              <a:t>Turnip: The crop’s total yield is 363, was cultivated the whole year in Tamil Nadu and Jammu and Kashmir.</a:t>
            </a:r>
          </a:p>
          <a:p>
            <a:r>
              <a:rPr lang="en-GB" b="1" dirty="0">
                <a:latin typeface="Arial Narrow" panose="020B0606020202030204" pitchFamily="34" charset="0"/>
              </a:rPr>
              <a:t>Bottle gourd: Total yield is 598 the whole year in 4 states namely Telangana, Tamil Nadu, Manipur and Andhra Pradesh, Etc</a:t>
            </a:r>
            <a:endParaRPr lang="en-US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 Insights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b="1" cap="none" dirty="0">
                <a:latin typeface="Bahnschrift" panose="020B0502040204020203" pitchFamily="34" charset="0"/>
              </a:rPr>
              <a:t>Kerala state dominates crop production, with the top 5 districts (</a:t>
            </a:r>
            <a:r>
              <a:rPr lang="en-GB" b="1" cap="none" dirty="0" err="1">
                <a:latin typeface="Bahnschrift" panose="020B0502040204020203" pitchFamily="34" charset="0"/>
              </a:rPr>
              <a:t>kozhikode</a:t>
            </a:r>
            <a:r>
              <a:rPr lang="en-GB" b="1" cap="none" dirty="0">
                <a:latin typeface="Bahnschrift" panose="020B0502040204020203" pitchFamily="34" charset="0"/>
              </a:rPr>
              <a:t>, </a:t>
            </a:r>
            <a:r>
              <a:rPr lang="en-GB" b="1" cap="none" dirty="0" err="1">
                <a:latin typeface="Bahnschrift" panose="020B0502040204020203" pitchFamily="34" charset="0"/>
              </a:rPr>
              <a:t>malappuram</a:t>
            </a:r>
            <a:r>
              <a:rPr lang="en-GB" b="1" cap="none" dirty="0">
                <a:latin typeface="Bahnschrift" panose="020B0502040204020203" pitchFamily="34" charset="0"/>
              </a:rPr>
              <a:t>, </a:t>
            </a:r>
            <a:r>
              <a:rPr lang="en-GB" b="1" cap="none" dirty="0" err="1">
                <a:latin typeface="Bahnschrift" panose="020B0502040204020203" pitchFamily="34" charset="0"/>
              </a:rPr>
              <a:t>thiruvananthapuram</a:t>
            </a:r>
            <a:r>
              <a:rPr lang="en-GB" b="1" cap="none" dirty="0">
                <a:latin typeface="Bahnschrift" panose="020B0502040204020203" pitchFamily="34" charset="0"/>
              </a:rPr>
              <a:t>, </a:t>
            </a:r>
            <a:r>
              <a:rPr lang="en-GB" b="1" cap="none" dirty="0" err="1">
                <a:latin typeface="Bahnschrift" panose="020B0502040204020203" pitchFamily="34" charset="0"/>
              </a:rPr>
              <a:t>thrissur</a:t>
            </a:r>
            <a:r>
              <a:rPr lang="en-GB" b="1" cap="none" dirty="0">
                <a:latin typeface="Bahnschrift" panose="020B0502040204020203" pitchFamily="34" charset="0"/>
              </a:rPr>
              <a:t>, and </a:t>
            </a:r>
            <a:r>
              <a:rPr lang="en-GB" b="1" cap="none" dirty="0" err="1">
                <a:latin typeface="Bahnschrift" panose="020B0502040204020203" pitchFamily="34" charset="0"/>
              </a:rPr>
              <a:t>kannur</a:t>
            </a:r>
            <a:r>
              <a:rPr lang="en-GB" b="1" cap="none" dirty="0">
                <a:latin typeface="Bahnschrift" panose="020B0502040204020203" pitchFamily="34" charset="0"/>
              </a:rPr>
              <a:t>) accounting for a significant portion of total crop yield.</a:t>
            </a:r>
          </a:p>
          <a:p>
            <a:pPr marL="457200" indent="-457200">
              <a:buAutoNum type="arabicPeriod"/>
            </a:pPr>
            <a:r>
              <a:rPr lang="en-GB" b="1" cap="none" dirty="0">
                <a:latin typeface="Bahnschrift" panose="020B0502040204020203" pitchFamily="34" charset="0"/>
              </a:rPr>
              <a:t>Whole year planting results in the highest crop yield, followed by kharif and rabi seasons.</a:t>
            </a:r>
          </a:p>
          <a:p>
            <a:pPr marL="457200" indent="-457200">
              <a:buAutoNum type="arabicPeriod"/>
            </a:pPr>
            <a:r>
              <a:rPr lang="en-GB" b="1" cap="none" dirty="0">
                <a:latin typeface="Bahnschrift" panose="020B0502040204020203" pitchFamily="34" charset="0"/>
              </a:rPr>
              <a:t>Top yielding crops (coconut, sugarcane, rice, wheat, potato) are planted in larger areas of land, indicating a positive correlation between area and yield.</a:t>
            </a:r>
            <a:endParaRPr lang="en-US" b="1" cap="none" dirty="0">
              <a:latin typeface="Bahnschrif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9EE9E-3073-7E11-3AA5-F77C3B48A9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Arial Rounded MT Bold" panose="020F0704030504030204" pitchFamily="34" charset="0"/>
              </a:rPr>
              <a:t>4. Certain districts (Gulbarga, Bidar, </a:t>
            </a:r>
            <a:r>
              <a:rPr lang="en-GB" sz="1800" dirty="0" err="1">
                <a:latin typeface="Arial Rounded MT Bold" panose="020F0704030504030204" pitchFamily="34" charset="0"/>
              </a:rPr>
              <a:t>Barabanki</a:t>
            </a:r>
            <a:r>
              <a:rPr lang="en-GB" sz="1800" dirty="0">
                <a:latin typeface="Arial Rounded MT Bold" panose="020F0704030504030204" pitchFamily="34" charset="0"/>
              </a:rPr>
              <a:t>, Ambala, Karnal) have extremely low crop yields, indicating potential areas for improvement.</a:t>
            </a:r>
            <a:endParaRPr lang="en-US" sz="1800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848" y="707571"/>
            <a:ext cx="10360152" cy="979714"/>
          </a:xfrm>
        </p:spPr>
        <p:txBody>
          <a:bodyPr/>
          <a:lstStyle/>
          <a:p>
            <a:r>
              <a:rPr lang="en-GB" b="1" dirty="0"/>
              <a:t>Recommendations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b="1" cap="none" dirty="0">
                <a:latin typeface="Bahnschrift" panose="020B0502040204020203" pitchFamily="34" charset="0"/>
              </a:rPr>
              <a:t>Replicate Kerala's farming methods in other states to improve crop yields.</a:t>
            </a:r>
          </a:p>
          <a:p>
            <a:pPr marL="457200" indent="-457200">
              <a:buAutoNum type="arabicPeriod"/>
            </a:pPr>
            <a:r>
              <a:rPr lang="en-GB" b="1" cap="none" dirty="0">
                <a:latin typeface="Bahnschrift" panose="020B0502040204020203" pitchFamily="34" charset="0"/>
              </a:rPr>
              <a:t>Encourage whole year planting and optimize crop selection for each season.</a:t>
            </a:r>
          </a:p>
          <a:p>
            <a:pPr marL="457200" indent="-457200">
              <a:buAutoNum type="arabicPeriod"/>
            </a:pPr>
            <a:r>
              <a:rPr lang="en-GB" b="1" cap="none" dirty="0">
                <a:latin typeface="Bahnschrift" panose="020B0502040204020203" pitchFamily="34" charset="0"/>
              </a:rPr>
              <a:t>Increase land allocation for top yielding crops to maximize production.</a:t>
            </a:r>
          </a:p>
          <a:p>
            <a:pPr marL="457200" indent="-457200">
              <a:buAutoNum type="arabicPeriod"/>
            </a:pPr>
            <a:r>
              <a:rPr lang="en-GB" b="1" cap="none" dirty="0">
                <a:latin typeface="Bahnschrift" panose="020B0502040204020203" pitchFamily="34" charset="0"/>
              </a:rPr>
              <a:t>Provide support and resources to low-performing districts to enhance crop yields.</a:t>
            </a:r>
          </a:p>
          <a:p>
            <a:pPr marL="457200" indent="-457200">
              <a:buAutoNum type="arabicPeriod"/>
            </a:pPr>
            <a:r>
              <a:rPr lang="en-GB" b="1" cap="none" dirty="0">
                <a:latin typeface="Bahnschrift" panose="020B0502040204020203" pitchFamily="34" charset="0"/>
              </a:rPr>
              <a:t>Explore opportunities for crop diversification and rotation to optimize land use.</a:t>
            </a:r>
            <a:endParaRPr lang="en-US" b="1" cap="none" dirty="0"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2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7314" y="1908483"/>
            <a:ext cx="7742355" cy="384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cap="none" dirty="0">
                <a:latin typeface="Bahnschrift" panose="020B0502040204020203" pitchFamily="34" charset="0"/>
              </a:rPr>
              <a:t>This analysis highlights the importance of understanding crop production patterns and identifying key indicators of success. </a:t>
            </a:r>
          </a:p>
          <a:p>
            <a:pPr marL="0" indent="0">
              <a:buNone/>
            </a:pPr>
            <a:r>
              <a:rPr lang="en-GB" b="1" cap="none" dirty="0">
                <a:latin typeface="Bahnschrift" panose="020B0502040204020203" pitchFamily="34" charset="0"/>
              </a:rPr>
              <a:t>By replicating effective farming methods, optimizing planting seasons and crop selection, and supporting low-performing districts, India can enhance crop yields and improve food security.</a:t>
            </a:r>
            <a:endParaRPr lang="en-US" b="1" cap="none" dirty="0"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4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GB" b="1" dirty="0">
                <a:solidFill>
                  <a:srgbClr val="505A47"/>
                </a:solidFill>
              </a:rPr>
              <a:t>O</a:t>
            </a:r>
            <a:r>
              <a:rPr lang="en-US" b="1" dirty="0">
                <a:solidFill>
                  <a:srgbClr val="505A47"/>
                </a:solidFill>
              </a:rPr>
              <a:t>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74D68-2ACE-7064-92AB-30012BB4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b="1" cap="none" dirty="0"/>
              <a:t>The Goal is to Predict Crop Yields, Identifying Key Indicators and Metrics that impacts Crop production in India. </a:t>
            </a:r>
          </a:p>
          <a:p>
            <a:endParaRPr lang="en-GB" b="1" cap="none" dirty="0"/>
          </a:p>
          <a:p>
            <a:r>
              <a:rPr lang="en-GB" b="1" cap="none" dirty="0"/>
              <a:t>This analysis covers Crop production India between the year !997 – 2015.</a:t>
            </a:r>
          </a:p>
          <a:p>
            <a:r>
              <a:rPr lang="en-GB" b="1" cap="none" dirty="0"/>
              <a:t>The range of Crops</a:t>
            </a:r>
          </a:p>
          <a:p>
            <a:r>
              <a:rPr lang="en-GB" b="1" cap="none" dirty="0"/>
              <a:t>Area of Production</a:t>
            </a:r>
          </a:p>
          <a:p>
            <a:r>
              <a:rPr lang="en-GB" b="1" cap="none" dirty="0"/>
              <a:t>Seasons</a:t>
            </a:r>
          </a:p>
          <a:p>
            <a:r>
              <a:rPr lang="en-GB" b="1" cap="none" dirty="0"/>
              <a:t>Gross/Total Production and the States and Districts where they were Produced.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15" y="598714"/>
            <a:ext cx="5641848" cy="5029200"/>
          </a:xfrm>
        </p:spPr>
        <p:txBody>
          <a:bodyPr/>
          <a:lstStyle/>
          <a:p>
            <a:br>
              <a:rPr lang="en-GB" sz="2000" b="1" dirty="0"/>
            </a:br>
            <a:r>
              <a:rPr lang="en-GB" sz="2000" b="1" dirty="0"/>
              <a:t>Data Overview </a:t>
            </a:r>
            <a:br>
              <a:rPr lang="en-GB" sz="2000" b="1" dirty="0"/>
            </a:br>
            <a:br>
              <a:rPr lang="en-GB" sz="2000" b="1" dirty="0"/>
            </a:br>
            <a:r>
              <a:rPr lang="en-GB" sz="2000" b="1" dirty="0"/>
              <a:t>Datasets Description: The dataset contains 246,091 records and each record represents the production of specific crops over many years and in different regions. </a:t>
            </a:r>
            <a:br>
              <a:rPr lang="en-GB" sz="2000" b="1" dirty="0"/>
            </a:br>
            <a:br>
              <a:rPr lang="en-GB" sz="2000" b="1" dirty="0"/>
            </a:br>
            <a:r>
              <a:rPr lang="en-GB" sz="2000" b="1" dirty="0"/>
              <a:t>The key fields are:-</a:t>
            </a:r>
            <a:br>
              <a:rPr lang="en-GB" sz="2000" b="1" dirty="0"/>
            </a:br>
            <a:r>
              <a:rPr lang="en-GB" sz="2000" b="1" dirty="0"/>
              <a:t>	</a:t>
            </a:r>
            <a:br>
              <a:rPr lang="en-GB" sz="2000" b="1" dirty="0"/>
            </a:br>
            <a:r>
              <a:rPr lang="en-GB" sz="2000" b="1" dirty="0"/>
              <a:t>State Name: Crop production states such as Kerala, Sikkim, Etc </a:t>
            </a:r>
            <a:br>
              <a:rPr lang="en-GB" sz="2000" b="1" dirty="0"/>
            </a:br>
            <a:br>
              <a:rPr lang="en-GB" sz="2000" b="1" dirty="0"/>
            </a:br>
            <a:r>
              <a:rPr lang="en-GB" sz="2000" b="1" dirty="0"/>
              <a:t>-District Name: Production districts such as Kozhikode, Mumbai, etc	</a:t>
            </a:r>
            <a:br>
              <a:rPr lang="en-GB" sz="2000" b="1" dirty="0"/>
            </a:br>
            <a:br>
              <a:rPr lang="en-GB" sz="2000" b="1" dirty="0"/>
            </a:br>
            <a:r>
              <a:rPr lang="en-GB" sz="2000" b="1" dirty="0"/>
              <a:t>Crop Type: The name of crops produced such as Rice, sugarcane, etc.	</a:t>
            </a:r>
            <a:br>
              <a:rPr lang="en-GB" sz="2000" b="1" dirty="0"/>
            </a:br>
            <a:br>
              <a:rPr lang="en-GB" sz="2000" b="1" dirty="0"/>
            </a:br>
            <a:r>
              <a:rPr lang="en-GB" sz="2000" b="1" dirty="0"/>
              <a:t>Crop year: The year(s) of crop production such as 1997, 2004, 2012 etc.-</a:t>
            </a:r>
            <a:br>
              <a:rPr lang="en-GB" sz="2000" dirty="0"/>
            </a:br>
            <a:r>
              <a:rPr lang="en-GB" sz="2000" dirty="0"/>
              <a:t>	</a:t>
            </a:r>
            <a:br>
              <a:rPr lang="en-GB" sz="2000" dirty="0"/>
            </a:br>
            <a:endParaRPr lang="en-US" sz="2000" dirty="0"/>
          </a:p>
        </p:txBody>
      </p:sp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>
          <a:xfrm>
            <a:off x="7401941" y="0"/>
            <a:ext cx="4790059" cy="6587067"/>
          </a:xfr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805" y="87086"/>
            <a:ext cx="5449824" cy="3538728"/>
          </a:xfrm>
        </p:spPr>
        <p:txBody>
          <a:bodyPr anchor="b"/>
          <a:lstStyle/>
          <a:p>
            <a:r>
              <a:rPr lang="en-GB" sz="2400" b="1" dirty="0"/>
              <a:t>Seasons: </a:t>
            </a:r>
            <a:br>
              <a:rPr lang="en-GB" sz="2400" b="1" dirty="0"/>
            </a:br>
            <a:br>
              <a:rPr lang="en-GB" sz="2400" b="1" dirty="0"/>
            </a:br>
            <a:r>
              <a:rPr lang="en-GB" sz="2400" b="1" dirty="0"/>
              <a:t>The season(s) of crop </a:t>
            </a:r>
            <a:br>
              <a:rPr lang="en-GB" sz="2400" b="1" dirty="0"/>
            </a:br>
            <a:r>
              <a:rPr lang="en-GB" sz="2400" b="1" dirty="0"/>
              <a:t>production such as Kharif, Rabi, etc.</a:t>
            </a:r>
            <a:br>
              <a:rPr lang="en-GB" sz="2400" b="1" dirty="0"/>
            </a:br>
            <a:br>
              <a:rPr lang="en-GB" sz="2400" b="1" dirty="0"/>
            </a:br>
            <a:r>
              <a:rPr lang="en-GB" sz="2400" b="1" dirty="0"/>
              <a:t>Area: The area of land for crop production.</a:t>
            </a:r>
            <a:br>
              <a:rPr lang="en-GB" sz="2400" b="1" dirty="0"/>
            </a:br>
            <a:br>
              <a:rPr lang="en-GB" sz="2400" b="1" dirty="0"/>
            </a:br>
            <a:br>
              <a:rPr lang="en-GB" sz="2400" b="1" dirty="0"/>
            </a:br>
            <a:r>
              <a:rPr lang="en-GB" sz="2400" b="1" dirty="0"/>
              <a:t>Production: The amount of each crop produced.</a:t>
            </a:r>
            <a:endParaRPr lang="en-US" sz="24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49119" y="4801471"/>
            <a:ext cx="7010400" cy="1280160"/>
          </a:xfrm>
        </p:spPr>
        <p:txBody>
          <a:bodyPr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Tools:</a:t>
            </a:r>
          </a:p>
          <a:p>
            <a:r>
              <a:rPr lang="en-GB" sz="2000" b="1" cap="none" dirty="0">
                <a:latin typeface="Arial Black" panose="020B0A04020102020204" pitchFamily="34" charset="0"/>
              </a:rPr>
              <a:t>The Datasets Was Cleaned With Excel And </a:t>
            </a:r>
            <a:r>
              <a:rPr lang="en-GB" sz="2000" b="1" cap="none" dirty="0" err="1">
                <a:latin typeface="Arial Black" panose="020B0A04020102020204" pitchFamily="34" charset="0"/>
              </a:rPr>
              <a:t>Analyzed</a:t>
            </a:r>
            <a:r>
              <a:rPr lang="en-GB" sz="2000" b="1" cap="none" dirty="0">
                <a:latin typeface="Arial Black" panose="020B0A04020102020204" pitchFamily="34" charset="0"/>
              </a:rPr>
              <a:t> And Visualized With </a:t>
            </a:r>
            <a:r>
              <a:rPr lang="en-GB" sz="2000" b="1" cap="none" dirty="0" err="1">
                <a:latin typeface="Arial Black" panose="020B0A04020102020204" pitchFamily="34" charset="0"/>
              </a:rPr>
              <a:t>Powerbi</a:t>
            </a:r>
            <a:endParaRPr lang="en-US" sz="2000" b="1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326571"/>
            <a:ext cx="6707341" cy="1135741"/>
          </a:xfrm>
        </p:spPr>
        <p:txBody>
          <a:bodyPr/>
          <a:lstStyle/>
          <a:p>
            <a:r>
              <a:rPr lang="en-GB" sz="1800" b="1" dirty="0">
                <a:latin typeface="Algerian" panose="04020705040A02060702" pitchFamily="82" charset="0"/>
              </a:rPr>
              <a:t>Data Cleaning</a:t>
            </a:r>
            <a:r>
              <a:rPr lang="en-GB" sz="1800" b="1" dirty="0">
                <a:latin typeface="Aptos Display" panose="020B0004020202020204" pitchFamily="34" charset="0"/>
              </a:rPr>
              <a:t>:</a:t>
            </a:r>
            <a:br>
              <a:rPr lang="en-GB" sz="1800" b="1" dirty="0">
                <a:latin typeface="Aptos Display" panose="020B0004020202020204" pitchFamily="34" charset="0"/>
              </a:rPr>
            </a:br>
            <a:r>
              <a:rPr lang="en-GB" sz="1800" b="1" dirty="0">
                <a:latin typeface="Aptos Display" panose="020B0004020202020204" pitchFamily="34" charset="0"/>
              </a:rPr>
              <a:t>The dataset was cleaned in Excel and the missing data in the Production column were replaced  as “Blanks” to help identify and fill them up with the necessary data </a:t>
            </a:r>
            <a:r>
              <a:rPr lang="en-GB" sz="1600" b="1" dirty="0">
                <a:latin typeface="Aptos Display" panose="020B0004020202020204" pitchFamily="34" charset="0"/>
              </a:rPr>
              <a:t>/ value.</a:t>
            </a:r>
            <a:endParaRPr lang="en-US" sz="1600" b="1" dirty="0">
              <a:latin typeface="Aptos Display" panose="020B00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9343" y="2017340"/>
            <a:ext cx="7150608" cy="3356576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>
                <a:latin typeface="Algerian" panose="04020705040A02060702" pitchFamily="82" charset="0"/>
              </a:rPr>
              <a:t>Descriptive Statistics:</a:t>
            </a:r>
          </a:p>
          <a:p>
            <a:pPr marL="0" indent="0">
              <a:buNone/>
            </a:pPr>
            <a:r>
              <a:rPr lang="en-GB" b="1" dirty="0"/>
              <a:t>Overall Crop Production Summary-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Total Production Area: 2,953,703,409.23 bn-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Gross Production: 141,000,000,000.00 bn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81" y="707571"/>
            <a:ext cx="10360152" cy="2843784"/>
          </a:xfrm>
        </p:spPr>
        <p:txBody>
          <a:bodyPr anchor="b"/>
          <a:lstStyle/>
          <a:p>
            <a:r>
              <a:rPr lang="en-GB" sz="2000" b="1" dirty="0">
                <a:latin typeface="Algerian" panose="04020705040A02060702" pitchFamily="82" charset="0"/>
              </a:rPr>
              <a:t>Analysis-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	</a:t>
            </a:r>
            <a:r>
              <a:rPr lang="en-GB" sz="1600" b="1" dirty="0">
                <a:latin typeface="Arial Black" panose="020B0A04020102020204" pitchFamily="34" charset="0"/>
              </a:rPr>
              <a:t>Top Producing Districts and their States</a:t>
            </a:r>
            <a:br>
              <a:rPr lang="en-GB" sz="1600" b="1" dirty="0">
                <a:latin typeface="Arial Black" panose="020B0A04020102020204" pitchFamily="34" charset="0"/>
              </a:rPr>
            </a:br>
            <a:br>
              <a:rPr lang="en-GB" sz="1600" b="1" dirty="0">
                <a:latin typeface="Arial Black" panose="020B0A04020102020204" pitchFamily="34" charset="0"/>
              </a:rPr>
            </a:br>
            <a:r>
              <a:rPr lang="en-GB" sz="1600" b="1" dirty="0">
                <a:latin typeface="Arial Black" panose="020B0A04020102020204" pitchFamily="34" charset="0"/>
              </a:rPr>
              <a:t>Kozhikode which is in Kerala State used 3m of the total area and produced about 15bn (10.82%) of the total gross crop production.</a:t>
            </a:r>
            <a:br>
              <a:rPr lang="en-GB" sz="1600" b="1" dirty="0">
                <a:latin typeface="Arial Black" panose="020B0A04020102020204" pitchFamily="34" charset="0"/>
              </a:rPr>
            </a:br>
            <a:r>
              <a:rPr lang="en-GB" sz="1600" b="1" dirty="0">
                <a:latin typeface="Arial Black" panose="020B0A04020102020204" pitchFamily="34" charset="0"/>
              </a:rPr>
              <a:t>Malappuram in Kerala State used 3.21m of the total area and produced 14bn (10.28%).</a:t>
            </a:r>
            <a:br>
              <a:rPr lang="en-GB" sz="1600" b="1" dirty="0">
                <a:latin typeface="Arial Black" panose="020B0A04020102020204" pitchFamily="34" charset="0"/>
              </a:rPr>
            </a:br>
            <a:br>
              <a:rPr lang="en-GB" sz="1600" b="1" dirty="0">
                <a:latin typeface="Arial Black" panose="020B0A04020102020204" pitchFamily="34" charset="0"/>
              </a:rPr>
            </a:br>
            <a:r>
              <a:rPr lang="en-GB" sz="1600" b="1" dirty="0">
                <a:latin typeface="Arial Black" panose="020B0A04020102020204" pitchFamily="34" charset="0"/>
              </a:rPr>
              <a:t> Thiruvananthapuram also in Kerala State used the total area of 2.22m to produce about 10bn (7.1%).</a:t>
            </a:r>
            <a:br>
              <a:rPr lang="en-GB" sz="1600" b="1" dirty="0">
                <a:latin typeface="Arial Black" panose="020B0A04020102020204" pitchFamily="34" charset="0"/>
              </a:rPr>
            </a:br>
            <a:br>
              <a:rPr lang="en-GB" sz="1600" b="1" dirty="0">
                <a:latin typeface="Arial Black" panose="020B0A04020102020204" pitchFamily="34" charset="0"/>
              </a:rPr>
            </a:br>
            <a:br>
              <a:rPr lang="en-GB" sz="1600" b="1" dirty="0">
                <a:latin typeface="Arial Black" panose="020B0A04020102020204" pitchFamily="34" charset="0"/>
              </a:rPr>
            </a:b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/>
          <a:p>
            <a:pPr algn="l"/>
            <a:endParaRPr lang="en-GB" sz="1800" b="1" cap="none" dirty="0">
              <a:latin typeface="Arial Black" panose="020B0A04020102020204" pitchFamily="34" charset="0"/>
            </a:endParaRPr>
          </a:p>
          <a:p>
            <a:pPr algn="l"/>
            <a:endParaRPr lang="en-GB" sz="1800" b="1" cap="none" dirty="0">
              <a:latin typeface="Arial Black" panose="020B0A04020102020204" pitchFamily="34" charset="0"/>
            </a:endParaRPr>
          </a:p>
          <a:p>
            <a:pPr algn="l"/>
            <a:r>
              <a:rPr lang="en-GB" sz="1700" cap="none" dirty="0" err="1">
                <a:latin typeface="Arial Black" panose="020B0A04020102020204" pitchFamily="34" charset="0"/>
              </a:rPr>
              <a:t>Thissur</a:t>
            </a:r>
            <a:r>
              <a:rPr lang="en-GB" sz="1700" cap="none" dirty="0">
                <a:latin typeface="Arial Black" panose="020B0A04020102020204" pitchFamily="34" charset="0"/>
              </a:rPr>
              <a:t> in </a:t>
            </a:r>
            <a:r>
              <a:rPr lang="en-GB" sz="1700" cap="none" dirty="0" err="1">
                <a:latin typeface="Arial Black" panose="020B0A04020102020204" pitchFamily="34" charset="0"/>
              </a:rPr>
              <a:t>kerala</a:t>
            </a:r>
            <a:r>
              <a:rPr lang="en-GB" sz="1700" cap="none" dirty="0">
                <a:latin typeface="Arial Black" panose="020B0A04020102020204" pitchFamily="34" charset="0"/>
              </a:rPr>
              <a:t> state used the area of 2.45m to produce about 9.9bn (7.03%).</a:t>
            </a:r>
            <a:endParaRPr lang="en-GB" sz="1700" b="1" cap="none" dirty="0">
              <a:latin typeface="Arial Black" panose="020B0A04020102020204" pitchFamily="34" charset="0"/>
            </a:endParaRPr>
          </a:p>
          <a:p>
            <a:pPr algn="l"/>
            <a:endParaRPr lang="en-GB" sz="1700" b="1" cap="none" dirty="0">
              <a:latin typeface="Arial Black" panose="020B0A04020102020204" pitchFamily="34" charset="0"/>
            </a:endParaRPr>
          </a:p>
          <a:p>
            <a:pPr algn="l"/>
            <a:endParaRPr lang="en-GB" sz="1800" b="1" cap="none" dirty="0">
              <a:latin typeface="Arial Black" panose="020B0A04020102020204" pitchFamily="34" charset="0"/>
            </a:endParaRPr>
          </a:p>
          <a:p>
            <a:pPr algn="l"/>
            <a:r>
              <a:rPr lang="en-GB" sz="1800" b="1" cap="none" dirty="0">
                <a:latin typeface="Arial Black" panose="020B0A04020102020204" pitchFamily="34" charset="0"/>
              </a:rPr>
              <a:t>Kannur also in </a:t>
            </a:r>
            <a:r>
              <a:rPr lang="en-GB" sz="1800" b="1" cap="none" dirty="0" err="1">
                <a:latin typeface="Arial Black" panose="020B0A04020102020204" pitchFamily="34" charset="0"/>
              </a:rPr>
              <a:t>kerala</a:t>
            </a:r>
            <a:r>
              <a:rPr lang="en-GB" sz="1800" b="1" cap="none" dirty="0">
                <a:latin typeface="Arial Black" panose="020B0A04020102020204" pitchFamily="34" charset="0"/>
              </a:rPr>
              <a:t> used 3.01m of the total area to produce about 9.7bn (6.93%) of the gross crop yield</a:t>
            </a:r>
            <a:r>
              <a:rPr lang="en-GB" sz="24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45FC87-4D14-4B7C-3035-18621BE4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6" y="511629"/>
            <a:ext cx="11053180" cy="579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8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Top 5 Yielding Crops</a:t>
            </a:r>
            <a:endParaRPr lang="en-US" b="1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1828800"/>
            <a:ext cx="4576953" cy="3877055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Arial Black" panose="020B0A04020102020204" pitchFamily="34" charset="0"/>
              </a:rPr>
              <a:t>Coconut: About 28.38m area was used to produce about 129bn of coconut.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endParaRPr lang="en-GB" dirty="0">
              <a:latin typeface="Arial Black" panose="020B0A04020102020204" pitchFamily="34" charset="0"/>
            </a:endParaRPr>
          </a:p>
          <a:p>
            <a:r>
              <a:rPr lang="en-GB" dirty="0">
                <a:latin typeface="Arial Black" panose="020B0A04020102020204" pitchFamily="34" charset="0"/>
              </a:rPr>
              <a:t>Sugarcane: 76.68m area was used in the production of about 5.5bn of sugarcane.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endParaRPr lang="en-GB" dirty="0">
              <a:latin typeface="Arial Black" panose="020B0A04020102020204" pitchFamily="34" charset="0"/>
            </a:endParaRPr>
          </a:p>
          <a:p>
            <a:r>
              <a:rPr lang="en-GB" dirty="0">
                <a:latin typeface="Arial Black" panose="020B0A04020102020204" pitchFamily="34" charset="0"/>
              </a:rPr>
              <a:t>Rice: The area of about 747.13m was used for the production of 1.6bn of the rice.</a:t>
            </a:r>
          </a:p>
          <a:p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Arial Black" panose="020B0A04020102020204" pitchFamily="34" charset="0"/>
              </a:rPr>
              <a:t>Wheat: Area of 470.71m was utilized in the production of about 1.3bn of this crop.</a:t>
            </a:r>
          </a:p>
          <a:p>
            <a:endParaRPr lang="en-GB" sz="1800" dirty="0">
              <a:latin typeface="Arial Black" panose="020B0A04020102020204" pitchFamily="34" charset="0"/>
            </a:endParaRPr>
          </a:p>
          <a:p>
            <a:endParaRPr lang="en-GB" sz="1800" dirty="0">
              <a:latin typeface="Arial Black" panose="020B0A04020102020204" pitchFamily="34" charset="0"/>
            </a:endParaRPr>
          </a:p>
          <a:p>
            <a:endParaRPr lang="en-GB" sz="1800" dirty="0">
              <a:latin typeface="Arial Black" panose="020B0A04020102020204" pitchFamily="34" charset="0"/>
            </a:endParaRPr>
          </a:p>
          <a:p>
            <a:r>
              <a:rPr lang="en-GB" sz="1800" dirty="0">
                <a:latin typeface="Arial Black" panose="020B0A04020102020204" pitchFamily="34" charset="0"/>
              </a:rPr>
              <a:t>Potato: 170.66m area of land was used to produce the sum of about 424.8m of the crop.</a:t>
            </a:r>
            <a:endParaRPr lang="en-US" sz="1800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4765A-0509-0843-BA6C-F8521DE7A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247FC-1EFC-FDBF-DBA5-080DABE7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614953"/>
            <a:ext cx="10968813" cy="570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397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{2EA1ED10-B453-4FBF-B722-98C224274D20}tf11964407_win32</Template>
  <TotalTime>164</TotalTime>
  <Words>883</Words>
  <Application>Microsoft Office PowerPoint</Application>
  <PresentationFormat>Widescreen</PresentationFormat>
  <Paragraphs>83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Algerian</vt:lpstr>
      <vt:lpstr>Aptos Display</vt:lpstr>
      <vt:lpstr>Arial</vt:lpstr>
      <vt:lpstr>Arial Black</vt:lpstr>
      <vt:lpstr>Arial Narrow</vt:lpstr>
      <vt:lpstr>Arial Rounded MT Bold</vt:lpstr>
      <vt:lpstr>Bahnschrift</vt:lpstr>
      <vt:lpstr>Calibri</vt:lpstr>
      <vt:lpstr>Courier New</vt:lpstr>
      <vt:lpstr>Gill Sans Nova Light</vt:lpstr>
      <vt:lpstr>Sagona Book</vt:lpstr>
      <vt:lpstr>Custom</vt:lpstr>
      <vt:lpstr>Crop Production Analysis  in India  By  OFFIAH NNEDIMMA VIVIAN</vt:lpstr>
      <vt:lpstr>OBJECTIVE</vt:lpstr>
      <vt:lpstr> Data Overview   Datasets Description: The dataset contains 246,091 records and each record represents the production of specific crops over many years and in different regions.   The key fields are:-   State Name: Crop production states such as Kerala, Sikkim, Etc   -District Name: Production districts such as Kozhikode, Mumbai, etc   Crop Type: The name of crops produced such as Rice, sugarcane, etc.   Crop year: The year(s) of crop production such as 1997, 2004, 2012 etc.-   </vt:lpstr>
      <vt:lpstr>Seasons:   The season(s) of crop  production such as Kharif, Rabi, etc.  Area: The area of land for crop production.   Production: The amount of each crop produced.</vt:lpstr>
      <vt:lpstr>Data Cleaning: The dataset was cleaned in Excel and the missing data in the Production column were replaced  as “Blanks” to help identify and fill them up with the necessary data / value.</vt:lpstr>
      <vt:lpstr>Analysis-   Top Producing Districts and their States  Kozhikode which is in Kerala State used 3m of the total area and produced about 15bn (10.82%) of the total gross crop production. Malappuram in Kerala State used 3.21m of the total area and produced 14bn (10.28%).   Thiruvananthapuram also in Kerala State used the total area of 2.22m to produce about 10bn (7.1%).   </vt:lpstr>
      <vt:lpstr>PowerPoint Presentation</vt:lpstr>
      <vt:lpstr>Top 5 Yielding Crops</vt:lpstr>
      <vt:lpstr>PowerPoint Presentation</vt:lpstr>
      <vt:lpstr>Season with the the highest Crop yield</vt:lpstr>
      <vt:lpstr>The Lowest Yielding Crops</vt:lpstr>
      <vt:lpstr>Key Insights</vt:lpstr>
      <vt:lpstr>Recommendations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Nnedimma Offiah</dc:creator>
  <cp:lastModifiedBy>Nnedimma Offiah</cp:lastModifiedBy>
  <cp:revision>2</cp:revision>
  <dcterms:created xsi:type="dcterms:W3CDTF">2024-09-02T11:16:23Z</dcterms:created>
  <dcterms:modified xsi:type="dcterms:W3CDTF">2024-09-02T14:00:50Z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