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17" r:id="rId5"/>
    <p:sldId id="307" r:id="rId6"/>
    <p:sldId id="309" r:id="rId7"/>
    <p:sldId id="263" r:id="rId8"/>
    <p:sldId id="318" r:id="rId9"/>
    <p:sldId id="319" r:id="rId10"/>
    <p:sldId id="320"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59" d="100"/>
          <a:sy n="59" d="100"/>
        </p:scale>
        <p:origin x="964"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nedimma Offiah" userId="d6db365a945ca3d6" providerId="LiveId" clId="{DAA52CE8-5E32-4457-8BF3-0F97FCAFE5F5}"/>
    <pc:docChg chg="undo custSel addSld delSld modSld">
      <pc:chgData name="Nnedimma Offiah" userId="d6db365a945ca3d6" providerId="LiveId" clId="{DAA52CE8-5E32-4457-8BF3-0F97FCAFE5F5}" dt="2024-09-11T15:26:31.022" v="5503" actId="20577"/>
      <pc:docMkLst>
        <pc:docMk/>
      </pc:docMkLst>
      <pc:sldChg chg="addSp delSp modSp mod">
        <pc:chgData name="Nnedimma Offiah" userId="d6db365a945ca3d6" providerId="LiveId" clId="{DAA52CE8-5E32-4457-8BF3-0F97FCAFE5F5}" dt="2024-09-11T15:26:31.022" v="5503" actId="20577"/>
        <pc:sldMkLst>
          <pc:docMk/>
          <pc:sldMk cId="1096717490" sldId="263"/>
        </pc:sldMkLst>
        <pc:spChg chg="add mod">
          <ac:chgData name="Nnedimma Offiah" userId="d6db365a945ca3d6" providerId="LiveId" clId="{DAA52CE8-5E32-4457-8BF3-0F97FCAFE5F5}" dt="2024-09-11T15:26:31.022" v="5503" actId="20577"/>
          <ac:spMkLst>
            <pc:docMk/>
            <pc:sldMk cId="1096717490" sldId="263"/>
            <ac:spMk id="3" creationId="{C48C6BA1-22E4-580F-F717-278B7A82D85B}"/>
          </ac:spMkLst>
        </pc:spChg>
        <pc:spChg chg="add del mod">
          <ac:chgData name="Nnedimma Offiah" userId="d6db365a945ca3d6" providerId="LiveId" clId="{DAA52CE8-5E32-4457-8BF3-0F97FCAFE5F5}" dt="2024-09-11T12:02:43.014" v="2143" actId="478"/>
          <ac:spMkLst>
            <pc:docMk/>
            <pc:sldMk cId="1096717490" sldId="263"/>
            <ac:spMk id="5" creationId="{737FA5F1-C628-65FD-E497-82FB3FD6203A}"/>
          </ac:spMkLst>
        </pc:spChg>
        <pc:spChg chg="del">
          <ac:chgData name="Nnedimma Offiah" userId="d6db365a945ca3d6" providerId="LiveId" clId="{DAA52CE8-5E32-4457-8BF3-0F97FCAFE5F5}" dt="2024-09-11T12:02:25.054" v="2141" actId="478"/>
          <ac:spMkLst>
            <pc:docMk/>
            <pc:sldMk cId="1096717490" sldId="263"/>
            <ac:spMk id="11" creationId="{2A3D95EF-8A67-7F71-37EF-9EB02511B163}"/>
          </ac:spMkLst>
        </pc:spChg>
        <pc:spChg chg="del">
          <ac:chgData name="Nnedimma Offiah" userId="d6db365a945ca3d6" providerId="LiveId" clId="{DAA52CE8-5E32-4457-8BF3-0F97FCAFE5F5}" dt="2024-09-11T12:02:34.727" v="2142" actId="478"/>
          <ac:spMkLst>
            <pc:docMk/>
            <pc:sldMk cId="1096717490" sldId="263"/>
            <ac:spMk id="15" creationId="{C7846849-DC0A-EE3B-2E5E-D669EC1273D6}"/>
          </ac:spMkLst>
        </pc:spChg>
      </pc:sldChg>
      <pc:sldChg chg="del">
        <pc:chgData name="Nnedimma Offiah" userId="d6db365a945ca3d6" providerId="LiveId" clId="{DAA52CE8-5E32-4457-8BF3-0F97FCAFE5F5}" dt="2024-09-11T10:49:42.662" v="337" actId="2696"/>
        <pc:sldMkLst>
          <pc:docMk/>
          <pc:sldMk cId="520000563" sldId="278"/>
        </pc:sldMkLst>
      </pc:sldChg>
      <pc:sldChg chg="modSp mod">
        <pc:chgData name="Nnedimma Offiah" userId="d6db365a945ca3d6" providerId="LiveId" clId="{DAA52CE8-5E32-4457-8BF3-0F97FCAFE5F5}" dt="2024-09-11T14:54:50.034" v="5497" actId="20577"/>
        <pc:sldMkLst>
          <pc:docMk/>
          <pc:sldMk cId="2188828507" sldId="304"/>
        </pc:sldMkLst>
        <pc:spChg chg="mod">
          <ac:chgData name="Nnedimma Offiah" userId="d6db365a945ca3d6" providerId="LiveId" clId="{DAA52CE8-5E32-4457-8BF3-0F97FCAFE5F5}" dt="2024-09-11T14:54:50.034" v="5497" actId="20577"/>
          <ac:spMkLst>
            <pc:docMk/>
            <pc:sldMk cId="2188828507" sldId="304"/>
            <ac:spMk id="6" creationId="{D5DC0028-4150-0F89-E59C-F563C67F6CFD}"/>
          </ac:spMkLst>
        </pc:spChg>
        <pc:spChg chg="mod">
          <ac:chgData name="Nnedimma Offiah" userId="d6db365a945ca3d6" providerId="LiveId" clId="{DAA52CE8-5E32-4457-8BF3-0F97FCAFE5F5}" dt="2024-09-11T14:54:30.265" v="5496" actId="14100"/>
          <ac:spMkLst>
            <pc:docMk/>
            <pc:sldMk cId="2188828507" sldId="304"/>
            <ac:spMk id="11" creationId="{C6DCC38C-603B-CCD0-2914-0BBCD4F4F74E}"/>
          </ac:spMkLst>
        </pc:spChg>
      </pc:sldChg>
      <pc:sldChg chg="addSp delSp modSp mod">
        <pc:chgData name="Nnedimma Offiah" userId="d6db365a945ca3d6" providerId="LiveId" clId="{DAA52CE8-5E32-4457-8BF3-0F97FCAFE5F5}" dt="2024-09-11T10:49:13.823" v="335" actId="20577"/>
        <pc:sldMkLst>
          <pc:docMk/>
          <pc:sldMk cId="586478555" sldId="307"/>
        </pc:sldMkLst>
        <pc:spChg chg="del">
          <ac:chgData name="Nnedimma Offiah" userId="d6db365a945ca3d6" providerId="LiveId" clId="{DAA52CE8-5E32-4457-8BF3-0F97FCAFE5F5}" dt="2024-09-11T10:29:22.899" v="1" actId="478"/>
          <ac:spMkLst>
            <pc:docMk/>
            <pc:sldMk cId="586478555" sldId="307"/>
            <ac:spMk id="2" creationId="{C3F46C7B-D29F-368C-FEEC-CDFA125F8E5C}"/>
          </ac:spMkLst>
        </pc:spChg>
        <pc:spChg chg="add mod">
          <ac:chgData name="Nnedimma Offiah" userId="d6db365a945ca3d6" providerId="LiveId" clId="{DAA52CE8-5E32-4457-8BF3-0F97FCAFE5F5}" dt="2024-09-11T10:49:13.823" v="335" actId="20577"/>
          <ac:spMkLst>
            <pc:docMk/>
            <pc:sldMk cId="586478555" sldId="307"/>
            <ac:spMk id="4" creationId="{E4770C54-41F0-94F6-0F97-547D673B0407}"/>
          </ac:spMkLst>
        </pc:spChg>
        <pc:spChg chg="add del mod">
          <ac:chgData name="Nnedimma Offiah" userId="d6db365a945ca3d6" providerId="LiveId" clId="{DAA52CE8-5E32-4457-8BF3-0F97FCAFE5F5}" dt="2024-09-11T10:29:45.165" v="6" actId="478"/>
          <ac:spMkLst>
            <pc:docMk/>
            <pc:sldMk cId="586478555" sldId="307"/>
            <ac:spMk id="7" creationId="{0D4DB5BE-80BF-3193-8999-82AE6D7FFBAB}"/>
          </ac:spMkLst>
        </pc:spChg>
        <pc:graphicFrameChg chg="del modGraphic">
          <ac:chgData name="Nnedimma Offiah" userId="d6db365a945ca3d6" providerId="LiveId" clId="{DAA52CE8-5E32-4457-8BF3-0F97FCAFE5F5}" dt="2024-09-11T10:29:38.474" v="5" actId="478"/>
          <ac:graphicFrameMkLst>
            <pc:docMk/>
            <pc:sldMk cId="586478555" sldId="307"/>
            <ac:graphicFrameMk id="6" creationId="{0D6FB95E-6987-A57C-3663-3FD6F6FAC24E}"/>
          </ac:graphicFrameMkLst>
        </pc:graphicFrameChg>
      </pc:sldChg>
      <pc:sldChg chg="del">
        <pc:chgData name="Nnedimma Offiah" userId="d6db365a945ca3d6" providerId="LiveId" clId="{DAA52CE8-5E32-4457-8BF3-0F97FCAFE5F5}" dt="2024-09-11T10:49:35.494" v="336" actId="2696"/>
        <pc:sldMkLst>
          <pc:docMk/>
          <pc:sldMk cId="2222324472" sldId="308"/>
        </pc:sldMkLst>
      </pc:sldChg>
      <pc:sldChg chg="addSp delSp modSp mod">
        <pc:chgData name="Nnedimma Offiah" userId="d6db365a945ca3d6" providerId="LiveId" clId="{DAA52CE8-5E32-4457-8BF3-0F97FCAFE5F5}" dt="2024-09-11T12:01:35.966" v="2139" actId="20577"/>
        <pc:sldMkLst>
          <pc:docMk/>
          <pc:sldMk cId="1966913227" sldId="309"/>
        </pc:sldMkLst>
        <pc:spChg chg="add del mod">
          <ac:chgData name="Nnedimma Offiah" userId="d6db365a945ca3d6" providerId="LiveId" clId="{DAA52CE8-5E32-4457-8BF3-0F97FCAFE5F5}" dt="2024-09-11T10:50:11.183" v="340" actId="478"/>
          <ac:spMkLst>
            <pc:docMk/>
            <pc:sldMk cId="1966913227" sldId="309"/>
            <ac:spMk id="4" creationId="{846E80FE-06A4-FBED-38FF-604738E764DA}"/>
          </ac:spMkLst>
        </pc:spChg>
        <pc:spChg chg="add del mod">
          <ac:chgData name="Nnedimma Offiah" userId="d6db365a945ca3d6" providerId="LiveId" clId="{DAA52CE8-5E32-4457-8BF3-0F97FCAFE5F5}" dt="2024-09-11T12:01:35.966" v="2139" actId="20577"/>
          <ac:spMkLst>
            <pc:docMk/>
            <pc:sldMk cId="1966913227" sldId="309"/>
            <ac:spMk id="6" creationId="{AF46BE6C-BE36-D717-5DAD-AD774B7CECC3}"/>
          </ac:spMkLst>
        </pc:spChg>
        <pc:spChg chg="del mod">
          <ac:chgData name="Nnedimma Offiah" userId="d6db365a945ca3d6" providerId="LiveId" clId="{DAA52CE8-5E32-4457-8BF3-0F97FCAFE5F5}" dt="2024-09-11T10:50:23.769" v="342" actId="478"/>
          <ac:spMkLst>
            <pc:docMk/>
            <pc:sldMk cId="1966913227" sldId="309"/>
            <ac:spMk id="8" creationId="{BCFDA37B-399A-B9F0-7A7D-2A891EB7FFA6}"/>
          </ac:spMkLst>
        </pc:spChg>
        <pc:spChg chg="del mod">
          <ac:chgData name="Nnedimma Offiah" userId="d6db365a945ca3d6" providerId="LiveId" clId="{DAA52CE8-5E32-4457-8BF3-0F97FCAFE5F5}" dt="2024-09-11T10:49:55.013" v="339" actId="478"/>
          <ac:spMkLst>
            <pc:docMk/>
            <pc:sldMk cId="1966913227" sldId="309"/>
            <ac:spMk id="19" creationId="{A7BE12AD-D808-BDE0-3EB8-5BC50B1D8474}"/>
          </ac:spMkLst>
        </pc:spChg>
      </pc:sldChg>
      <pc:sldChg chg="del">
        <pc:chgData name="Nnedimma Offiah" userId="d6db365a945ca3d6" providerId="LiveId" clId="{DAA52CE8-5E32-4457-8BF3-0F97FCAFE5F5}" dt="2024-09-11T14:49:59.772" v="5286" actId="2696"/>
        <pc:sldMkLst>
          <pc:docMk/>
          <pc:sldMk cId="4230106960" sldId="310"/>
        </pc:sldMkLst>
      </pc:sldChg>
      <pc:sldChg chg="del">
        <pc:chgData name="Nnedimma Offiah" userId="d6db365a945ca3d6" providerId="LiveId" clId="{DAA52CE8-5E32-4457-8BF3-0F97FCAFE5F5}" dt="2024-09-11T14:50:05.109" v="5287" actId="2696"/>
        <pc:sldMkLst>
          <pc:docMk/>
          <pc:sldMk cId="3748348926" sldId="311"/>
        </pc:sldMkLst>
      </pc:sldChg>
      <pc:sldChg chg="del">
        <pc:chgData name="Nnedimma Offiah" userId="d6db365a945ca3d6" providerId="LiveId" clId="{DAA52CE8-5E32-4457-8BF3-0F97FCAFE5F5}" dt="2024-09-11T14:50:12.276" v="5288" actId="2696"/>
        <pc:sldMkLst>
          <pc:docMk/>
          <pc:sldMk cId="859909800" sldId="312"/>
        </pc:sldMkLst>
      </pc:sldChg>
      <pc:sldChg chg="del">
        <pc:chgData name="Nnedimma Offiah" userId="d6db365a945ca3d6" providerId="LiveId" clId="{DAA52CE8-5E32-4457-8BF3-0F97FCAFE5F5}" dt="2024-09-11T14:50:22.120" v="5290" actId="2696"/>
        <pc:sldMkLst>
          <pc:docMk/>
          <pc:sldMk cId="4132147533" sldId="314"/>
        </pc:sldMkLst>
      </pc:sldChg>
      <pc:sldChg chg="del">
        <pc:chgData name="Nnedimma Offiah" userId="d6db365a945ca3d6" providerId="LiveId" clId="{DAA52CE8-5E32-4457-8BF3-0F97FCAFE5F5}" dt="2024-09-11T14:50:26.843" v="5291" actId="2696"/>
        <pc:sldMkLst>
          <pc:docMk/>
          <pc:sldMk cId="3064996118" sldId="315"/>
        </pc:sldMkLst>
      </pc:sldChg>
      <pc:sldChg chg="del">
        <pc:chgData name="Nnedimma Offiah" userId="d6db365a945ca3d6" providerId="LiveId" clId="{DAA52CE8-5E32-4457-8BF3-0F97FCAFE5F5}" dt="2024-09-11T14:50:16.961" v="5289" actId="2696"/>
        <pc:sldMkLst>
          <pc:docMk/>
          <pc:sldMk cId="537809529" sldId="316"/>
        </pc:sldMkLst>
      </pc:sldChg>
      <pc:sldChg chg="modSp mod">
        <pc:chgData name="Nnedimma Offiah" userId="d6db365a945ca3d6" providerId="LiveId" clId="{DAA52CE8-5E32-4457-8BF3-0F97FCAFE5F5}" dt="2024-09-11T10:29:06.903" v="0" actId="113"/>
        <pc:sldMkLst>
          <pc:docMk/>
          <pc:sldMk cId="1338167130" sldId="317"/>
        </pc:sldMkLst>
        <pc:spChg chg="mod">
          <ac:chgData name="Nnedimma Offiah" userId="d6db365a945ca3d6" providerId="LiveId" clId="{DAA52CE8-5E32-4457-8BF3-0F97FCAFE5F5}" dt="2024-09-11T10:29:06.903" v="0" actId="113"/>
          <ac:spMkLst>
            <pc:docMk/>
            <pc:sldMk cId="1338167130" sldId="317"/>
            <ac:spMk id="3" creationId="{B45A4A65-E8B8-40CF-7ABD-97EA8FA97521}"/>
          </ac:spMkLst>
        </pc:spChg>
      </pc:sldChg>
      <pc:sldChg chg="modSp add mod">
        <pc:chgData name="Nnedimma Offiah" userId="d6db365a945ca3d6" providerId="LiveId" clId="{DAA52CE8-5E32-4457-8BF3-0F97FCAFE5F5}" dt="2024-09-11T14:25:24.101" v="4186" actId="20577"/>
        <pc:sldMkLst>
          <pc:docMk/>
          <pc:sldMk cId="1119966673" sldId="318"/>
        </pc:sldMkLst>
        <pc:spChg chg="mod">
          <ac:chgData name="Nnedimma Offiah" userId="d6db365a945ca3d6" providerId="LiveId" clId="{DAA52CE8-5E32-4457-8BF3-0F97FCAFE5F5}" dt="2024-09-11T14:25:24.101" v="4186" actId="20577"/>
          <ac:spMkLst>
            <pc:docMk/>
            <pc:sldMk cId="1119966673" sldId="318"/>
            <ac:spMk id="3" creationId="{C48C6BA1-22E4-580F-F717-278B7A82D85B}"/>
          </ac:spMkLst>
        </pc:spChg>
      </pc:sldChg>
      <pc:sldChg chg="modSp add del mod">
        <pc:chgData name="Nnedimma Offiah" userId="d6db365a945ca3d6" providerId="LiveId" clId="{DAA52CE8-5E32-4457-8BF3-0F97FCAFE5F5}" dt="2024-09-11T12:02:06.961" v="2140" actId="2696"/>
        <pc:sldMkLst>
          <pc:docMk/>
          <pc:sldMk cId="1558478108" sldId="318"/>
        </pc:sldMkLst>
        <pc:spChg chg="mod">
          <ac:chgData name="Nnedimma Offiah" userId="d6db365a945ca3d6" providerId="LiveId" clId="{DAA52CE8-5E32-4457-8BF3-0F97FCAFE5F5}" dt="2024-09-11T11:59:48.729" v="2119" actId="27636"/>
          <ac:spMkLst>
            <pc:docMk/>
            <pc:sldMk cId="1558478108" sldId="318"/>
            <ac:spMk id="6" creationId="{AF46BE6C-BE36-D717-5DAD-AD774B7CECC3}"/>
          </ac:spMkLst>
        </pc:spChg>
      </pc:sldChg>
      <pc:sldChg chg="modSp add mod">
        <pc:chgData name="Nnedimma Offiah" userId="d6db365a945ca3d6" providerId="LiveId" clId="{DAA52CE8-5E32-4457-8BF3-0F97FCAFE5F5}" dt="2024-09-11T14:41:51.246" v="4968" actId="255"/>
        <pc:sldMkLst>
          <pc:docMk/>
          <pc:sldMk cId="4102282873" sldId="319"/>
        </pc:sldMkLst>
        <pc:spChg chg="mod">
          <ac:chgData name="Nnedimma Offiah" userId="d6db365a945ca3d6" providerId="LiveId" clId="{DAA52CE8-5E32-4457-8BF3-0F97FCAFE5F5}" dt="2024-09-11T14:41:51.246" v="4968" actId="255"/>
          <ac:spMkLst>
            <pc:docMk/>
            <pc:sldMk cId="4102282873" sldId="319"/>
            <ac:spMk id="3" creationId="{C48C6BA1-22E4-580F-F717-278B7A82D85B}"/>
          </ac:spMkLst>
        </pc:spChg>
      </pc:sldChg>
      <pc:sldChg chg="modSp add mod">
        <pc:chgData name="Nnedimma Offiah" userId="d6db365a945ca3d6" providerId="LiveId" clId="{DAA52CE8-5E32-4457-8BF3-0F97FCAFE5F5}" dt="2024-09-11T14:49:39.686" v="5285" actId="20577"/>
        <pc:sldMkLst>
          <pc:docMk/>
          <pc:sldMk cId="3595123695" sldId="320"/>
        </pc:sldMkLst>
        <pc:spChg chg="mod">
          <ac:chgData name="Nnedimma Offiah" userId="d6db365a945ca3d6" providerId="LiveId" clId="{DAA52CE8-5E32-4457-8BF3-0F97FCAFE5F5}" dt="2024-09-11T14:49:39.686" v="5285" actId="20577"/>
          <ac:spMkLst>
            <pc:docMk/>
            <pc:sldMk cId="3595123695" sldId="320"/>
            <ac:spMk id="3" creationId="{C48C6BA1-22E4-580F-F717-278B7A82D85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9/11/2024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517227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22738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54061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GB" b="1" dirty="0">
                <a:solidFill>
                  <a:srgbClr val="002060"/>
                </a:solidFill>
              </a:rPr>
              <a:t>Analysis on Employee Attrition</a:t>
            </a:r>
            <a:br>
              <a:rPr lang="en-GB" b="1" dirty="0">
                <a:solidFill>
                  <a:srgbClr val="002060"/>
                </a:solidFill>
              </a:rPr>
            </a:br>
            <a:br>
              <a:rPr lang="en-GB" b="1" dirty="0">
                <a:solidFill>
                  <a:srgbClr val="002060"/>
                </a:solidFill>
              </a:rPr>
            </a:br>
            <a:r>
              <a:rPr lang="en-GB" b="1" dirty="0">
                <a:solidFill>
                  <a:srgbClr val="002060"/>
                </a:solidFill>
              </a:rPr>
              <a:t>Presented</a:t>
            </a:r>
            <a:br>
              <a:rPr lang="en-GB" b="1" dirty="0">
                <a:solidFill>
                  <a:srgbClr val="002060"/>
                </a:solidFill>
              </a:rPr>
            </a:br>
            <a:br>
              <a:rPr lang="en-GB" b="1" dirty="0">
                <a:solidFill>
                  <a:srgbClr val="002060"/>
                </a:solidFill>
              </a:rPr>
            </a:br>
            <a:br>
              <a:rPr lang="en-GB" b="1" dirty="0">
                <a:solidFill>
                  <a:srgbClr val="002060"/>
                </a:solidFill>
              </a:rPr>
            </a:br>
            <a:r>
              <a:rPr lang="en-GB" b="1" dirty="0">
                <a:solidFill>
                  <a:srgbClr val="002060"/>
                </a:solidFill>
              </a:rPr>
              <a:t> By</a:t>
            </a:r>
            <a:br>
              <a:rPr lang="en-GB" b="1" dirty="0">
                <a:solidFill>
                  <a:srgbClr val="002060"/>
                </a:solidFill>
              </a:rPr>
            </a:br>
            <a:br>
              <a:rPr lang="en-GB" b="1" dirty="0">
                <a:solidFill>
                  <a:srgbClr val="002060"/>
                </a:solidFill>
              </a:rPr>
            </a:br>
            <a:r>
              <a:rPr lang="en-GB" b="1" dirty="0">
                <a:solidFill>
                  <a:srgbClr val="002060"/>
                </a:solidFill>
              </a:rPr>
              <a:t>OFFIAH NNEDIMMA VI</a:t>
            </a:r>
            <a:r>
              <a:rPr lang="en-GB" b="1" dirty="0"/>
              <a:t>VIAN</a:t>
            </a:r>
            <a:endParaRPr lang="en-US" b="1"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770C54-41F0-94F6-0F97-547D673B0407}"/>
              </a:ext>
            </a:extLst>
          </p:cNvPr>
          <p:cNvSpPr>
            <a:spLocks noGrp="1"/>
          </p:cNvSpPr>
          <p:nvPr>
            <p:ph type="title"/>
          </p:nvPr>
        </p:nvSpPr>
        <p:spPr>
          <a:xfrm>
            <a:off x="97971" y="195943"/>
            <a:ext cx="11963399" cy="6509657"/>
          </a:xfrm>
        </p:spPr>
        <p:txBody>
          <a:bodyPr/>
          <a:lstStyle/>
          <a:p>
            <a:pPr algn="ctr"/>
            <a:r>
              <a:rPr lang="en-GB" b="1" dirty="0">
                <a:solidFill>
                  <a:srgbClr val="002060"/>
                </a:solidFill>
              </a:rPr>
              <a:t>Objective</a:t>
            </a:r>
            <a:br>
              <a:rPr lang="en-GB" dirty="0"/>
            </a:br>
            <a:br>
              <a:rPr lang="en-GB" dirty="0"/>
            </a:br>
            <a:r>
              <a:rPr lang="en-GB" dirty="0">
                <a:solidFill>
                  <a:schemeClr val="bg2">
                    <a:lumMod val="10000"/>
                  </a:schemeClr>
                </a:solidFill>
              </a:rPr>
              <a:t>The goal is to better understand and identify the reasons behind employee departures and to develop strategies for reducing attrition.</a:t>
            </a:r>
            <a:br>
              <a:rPr lang="en-GB" dirty="0">
                <a:solidFill>
                  <a:schemeClr val="bg2">
                    <a:lumMod val="10000"/>
                  </a:schemeClr>
                </a:solidFill>
              </a:rPr>
            </a:br>
            <a:br>
              <a:rPr lang="en-GB" dirty="0">
                <a:solidFill>
                  <a:schemeClr val="bg2">
                    <a:lumMod val="10000"/>
                  </a:schemeClr>
                </a:solidFill>
              </a:rPr>
            </a:br>
            <a:br>
              <a:rPr lang="en-GB" dirty="0">
                <a:solidFill>
                  <a:schemeClr val="bg2">
                    <a:lumMod val="10000"/>
                  </a:schemeClr>
                </a:solidFill>
              </a:rPr>
            </a:br>
            <a:r>
              <a:rPr lang="en-GB" dirty="0">
                <a:solidFill>
                  <a:schemeClr val="bg2">
                    <a:lumMod val="10000"/>
                  </a:schemeClr>
                </a:solidFill>
              </a:rPr>
              <a:t>This Analysis covers attrition rate of approximately 15% amongst employees between the ages of 18-60 in XYZ company.</a:t>
            </a:r>
            <a:br>
              <a:rPr lang="en-GB" dirty="0">
                <a:solidFill>
                  <a:schemeClr val="bg2">
                    <a:lumMod val="10000"/>
                  </a:schemeClr>
                </a:solidFill>
              </a:rPr>
            </a:br>
            <a:br>
              <a:rPr lang="en-GB" dirty="0">
                <a:solidFill>
                  <a:schemeClr val="bg2">
                    <a:lumMod val="10000"/>
                  </a:schemeClr>
                </a:solidFill>
              </a:rPr>
            </a:br>
            <a:endParaRPr lang="en-US" dirty="0">
              <a:solidFill>
                <a:schemeClr val="bg2">
                  <a:lumMod val="10000"/>
                </a:schemeClr>
              </a:solidFill>
            </a:endParaRP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
        <p:nvSpPr>
          <p:cNvPr id="6" name="Content Placeholder 5">
            <a:extLst>
              <a:ext uri="{FF2B5EF4-FFF2-40B4-BE49-F238E27FC236}">
                <a16:creationId xmlns:a16="http://schemas.microsoft.com/office/drawing/2014/main" id="{AF46BE6C-BE36-D717-5DAD-AD774B7CECC3}"/>
              </a:ext>
            </a:extLst>
          </p:cNvPr>
          <p:cNvSpPr>
            <a:spLocks noGrp="1"/>
          </p:cNvSpPr>
          <p:nvPr>
            <p:ph sz="quarter" idx="10"/>
          </p:nvPr>
        </p:nvSpPr>
        <p:spPr>
          <a:xfrm>
            <a:off x="1" y="0"/>
            <a:ext cx="11887200" cy="6858000"/>
          </a:xfrm>
        </p:spPr>
        <p:txBody>
          <a:bodyPr>
            <a:normAutofit fontScale="85000" lnSpcReduction="20000"/>
          </a:bodyPr>
          <a:lstStyle/>
          <a:p>
            <a:pPr marL="0" indent="0" algn="ctr">
              <a:buNone/>
            </a:pPr>
            <a:r>
              <a:rPr lang="en-GB" sz="2400" b="1" dirty="0">
                <a:latin typeface="Cambria" panose="02040503050406030204" pitchFamily="18" charset="0"/>
                <a:ea typeface="Cambria" panose="02040503050406030204" pitchFamily="18" charset="0"/>
              </a:rPr>
              <a:t>Data Overview</a:t>
            </a:r>
          </a:p>
          <a:p>
            <a:pPr marL="0" indent="0">
              <a:buNone/>
            </a:pPr>
            <a:r>
              <a:rPr lang="en-GB" b="1" dirty="0">
                <a:latin typeface="Cambria" panose="02040503050406030204" pitchFamily="18" charset="0"/>
                <a:ea typeface="Cambria" panose="02040503050406030204" pitchFamily="18" charset="0"/>
              </a:rPr>
              <a:t>Dataset description: The dataset contains 4,410 records of employees of XYZ company with 0-8 working hours per day of 0-40years of historical data.</a:t>
            </a:r>
          </a:p>
          <a:p>
            <a:pPr marL="0" indent="0" algn="ctr">
              <a:buNone/>
            </a:pPr>
            <a:r>
              <a:rPr lang="en-GB" b="1" dirty="0">
                <a:latin typeface="Cambria" panose="02040503050406030204" pitchFamily="18" charset="0"/>
                <a:ea typeface="Cambria" panose="02040503050406030204" pitchFamily="18" charset="0"/>
              </a:rPr>
              <a:t>Tools</a:t>
            </a:r>
          </a:p>
          <a:p>
            <a:pPr marL="0" indent="0">
              <a:buNone/>
            </a:pPr>
            <a:r>
              <a:rPr lang="en-GB" b="1" dirty="0">
                <a:latin typeface="Cambria" panose="02040503050406030204" pitchFamily="18" charset="0"/>
                <a:ea typeface="Cambria" panose="02040503050406030204" pitchFamily="18" charset="0"/>
              </a:rPr>
              <a:t>The dataset was cleaned with </a:t>
            </a:r>
            <a:r>
              <a:rPr lang="en-GB" b="1" dirty="0" err="1">
                <a:latin typeface="Cambria" panose="02040503050406030204" pitchFamily="18" charset="0"/>
                <a:ea typeface="Cambria" panose="02040503050406030204" pitchFamily="18" charset="0"/>
              </a:rPr>
              <a:t>Ms.Excel</a:t>
            </a:r>
            <a:r>
              <a:rPr lang="en-GB" b="1" dirty="0">
                <a:latin typeface="Cambria" panose="02040503050406030204" pitchFamily="18" charset="0"/>
                <a:ea typeface="Cambria" panose="02040503050406030204" pitchFamily="18" charset="0"/>
              </a:rPr>
              <a:t>  and Visualized with </a:t>
            </a:r>
            <a:r>
              <a:rPr lang="en-GB" b="1" dirty="0" err="1">
                <a:latin typeface="Cambria" panose="02040503050406030204" pitchFamily="18" charset="0"/>
                <a:ea typeface="Cambria" panose="02040503050406030204" pitchFamily="18" charset="0"/>
              </a:rPr>
              <a:t>PowerBi</a:t>
            </a:r>
            <a:r>
              <a:rPr lang="en-GB" b="1" dirty="0">
                <a:latin typeface="Cambria" panose="02040503050406030204" pitchFamily="18" charset="0"/>
                <a:ea typeface="Cambria" panose="02040503050406030204" pitchFamily="18" charset="0"/>
              </a:rPr>
              <a:t>.</a:t>
            </a:r>
          </a:p>
          <a:p>
            <a:pPr marL="0" indent="0">
              <a:buNone/>
            </a:pPr>
            <a:endParaRPr lang="en-GB" b="1" dirty="0">
              <a:latin typeface="Cambria" panose="02040503050406030204" pitchFamily="18" charset="0"/>
              <a:ea typeface="Cambria" panose="02040503050406030204" pitchFamily="18" charset="0"/>
            </a:endParaRPr>
          </a:p>
          <a:p>
            <a:pPr marL="0" indent="0" algn="ctr">
              <a:buNone/>
            </a:pPr>
            <a:r>
              <a:rPr lang="en-GB" b="1" dirty="0">
                <a:latin typeface="Cambria" panose="02040503050406030204" pitchFamily="18" charset="0"/>
                <a:ea typeface="Cambria" panose="02040503050406030204" pitchFamily="18" charset="0"/>
              </a:rPr>
              <a:t>Variables:</a:t>
            </a:r>
          </a:p>
          <a:p>
            <a:pPr marL="0" indent="0">
              <a:buNone/>
            </a:pPr>
            <a:r>
              <a:rPr lang="en-GB" b="1" dirty="0">
                <a:latin typeface="Cambria" panose="02040503050406030204" pitchFamily="18" charset="0"/>
                <a:ea typeface="Cambria" panose="02040503050406030204" pitchFamily="18" charset="0"/>
              </a:rPr>
              <a:t>Employee Demographics: Age, Gender, Marital status, Education, Education field</a:t>
            </a:r>
          </a:p>
          <a:p>
            <a:pPr marL="0" indent="0">
              <a:buNone/>
            </a:pPr>
            <a:endParaRPr lang="en-GB" b="1" dirty="0">
              <a:latin typeface="Cambria" panose="02040503050406030204" pitchFamily="18" charset="0"/>
              <a:ea typeface="Cambria" panose="02040503050406030204" pitchFamily="18" charset="0"/>
            </a:endParaRPr>
          </a:p>
          <a:p>
            <a:pPr marL="0" indent="0">
              <a:buNone/>
            </a:pPr>
            <a:r>
              <a:rPr lang="en-GB" b="1" dirty="0">
                <a:latin typeface="Cambria" panose="02040503050406030204" pitchFamily="18" charset="0"/>
                <a:ea typeface="Cambria" panose="02040503050406030204" pitchFamily="18" charset="0"/>
              </a:rPr>
              <a:t>Employee Job Characteristics:   Job role, Job level, Department, Standard hours, Job involvement, Job Satisfaction</a:t>
            </a:r>
          </a:p>
          <a:p>
            <a:pPr marL="0" indent="0">
              <a:buNone/>
            </a:pPr>
            <a:endParaRPr lang="en-GB" b="1" dirty="0">
              <a:latin typeface="Cambria" panose="02040503050406030204" pitchFamily="18" charset="0"/>
              <a:ea typeface="Cambria" panose="02040503050406030204" pitchFamily="18" charset="0"/>
            </a:endParaRPr>
          </a:p>
          <a:p>
            <a:pPr marL="0" indent="0">
              <a:buNone/>
            </a:pPr>
            <a:r>
              <a:rPr lang="en-GB" b="1" dirty="0">
                <a:latin typeface="Cambria" panose="02040503050406030204" pitchFamily="18" charset="0"/>
                <a:ea typeface="Cambria" panose="02040503050406030204" pitchFamily="18" charset="0"/>
              </a:rPr>
              <a:t>Employee Compensation and Benefits: Monthly income, percent Salary hike and Stock option level</a:t>
            </a:r>
          </a:p>
          <a:p>
            <a:pPr marL="0" indent="0">
              <a:buNone/>
            </a:pPr>
            <a:endParaRPr lang="en-GB" b="1" dirty="0">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Employee Work Experience: Total working years, Number of companies worked, Years at company, Years since last promotion, Years with current manager</a:t>
            </a:r>
          </a:p>
          <a:p>
            <a:pPr marL="0" indent="0">
              <a:buNone/>
            </a:pPr>
            <a:endParaRPr lang="en-US" b="1" dirty="0">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Employee Performance Development: Performance rate, Training times last year</a:t>
            </a:r>
          </a:p>
          <a:p>
            <a:pPr marL="0" indent="0">
              <a:buNone/>
            </a:pPr>
            <a:endParaRPr lang="en-US" b="1" dirty="0">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Employee Work Environment and Satisfaction: Environment satisfaction, Work life balance, Business Travel, Distance from home.</a:t>
            </a:r>
          </a:p>
          <a:p>
            <a:pPr marL="0" indent="0">
              <a:buNone/>
            </a:pPr>
            <a:endParaRPr lang="en-US" b="1" dirty="0">
              <a:latin typeface="Cambria" panose="02040503050406030204" pitchFamily="18" charset="0"/>
              <a:ea typeface="Cambria" panose="02040503050406030204" pitchFamily="18" charset="0"/>
            </a:endParaRPr>
          </a:p>
          <a:p>
            <a:pPr marL="0" indent="0">
              <a:buNone/>
            </a:pPr>
            <a:r>
              <a:rPr lang="en-US" b="1" dirty="0">
                <a:latin typeface="Cambria" panose="02040503050406030204" pitchFamily="18" charset="0"/>
                <a:ea typeface="Cambria" panose="02040503050406030204" pitchFamily="18" charset="0"/>
              </a:rPr>
              <a:t>Outcome Variable: Attrition</a:t>
            </a:r>
          </a:p>
          <a:p>
            <a:pPr marL="0" indent="0">
              <a:buNone/>
            </a:pPr>
            <a:endParaRPr lang="en-US" b="1" dirty="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8C6BA1-22E4-580F-F717-278B7A82D85B}"/>
              </a:ext>
            </a:extLst>
          </p:cNvPr>
          <p:cNvSpPr>
            <a:spLocks noGrp="1"/>
          </p:cNvSpPr>
          <p:nvPr>
            <p:ph type="title"/>
          </p:nvPr>
        </p:nvSpPr>
        <p:spPr>
          <a:xfrm>
            <a:off x="653142" y="-707571"/>
            <a:ext cx="10621409" cy="7663542"/>
          </a:xfrm>
        </p:spPr>
        <p:txBody>
          <a:bodyPr/>
          <a:lstStyle/>
          <a:p>
            <a:pPr algn="l"/>
            <a:r>
              <a:rPr lang="en-GB" sz="1800" b="1" dirty="0">
                <a:latin typeface="Cambria" panose="02040503050406030204" pitchFamily="18" charset="0"/>
                <a:ea typeface="Cambria" panose="02040503050406030204" pitchFamily="18" charset="0"/>
              </a:rPr>
              <a:t>Descriptive Analysis</a:t>
            </a:r>
            <a:br>
              <a:rPr lang="en-GB" sz="1800" b="1"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Total number of employee 4,410</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Total number of Employees who said yes to attrition = 711</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Total number of employees who said no to attrition = 3699.</a:t>
            </a: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r>
              <a:rPr lang="en-GB" sz="1800" u="sng" dirty="0">
                <a:latin typeface="Cambria" panose="02040503050406030204" pitchFamily="18" charset="0"/>
                <a:ea typeface="Cambria" panose="02040503050406030204" pitchFamily="18" charset="0"/>
              </a:rPr>
              <a:t>Attrition rate by Job role</a:t>
            </a:r>
            <a:br>
              <a:rPr lang="en-GB" sz="1800" u="sng" dirty="0">
                <a:latin typeface="Cambria" panose="02040503050406030204" pitchFamily="18" charset="0"/>
                <a:ea typeface="Cambria" panose="02040503050406030204" pitchFamily="18" charset="0"/>
              </a:rPr>
            </a:br>
            <a:r>
              <a:rPr lang="en-GB" sz="1800" u="sng" dirty="0">
                <a:latin typeface="Cambria" panose="02040503050406030204" pitchFamily="18" charset="0"/>
                <a:ea typeface="Cambria" panose="02040503050406030204" pitchFamily="18" charset="0"/>
              </a:rPr>
              <a:t>Total of (9 job roles)</a:t>
            </a:r>
            <a:br>
              <a:rPr lang="en-GB" sz="1800" u="sng"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Based on my analysis, 57 employees in health care said yes to attrition, 21 in Human Resource</a:t>
            </a:r>
            <a:r>
              <a:rPr lang="en-GB" sz="1800">
                <a:latin typeface="Cambria" panose="02040503050406030204" pitchFamily="18" charset="0"/>
                <a:ea typeface="Cambria" panose="02040503050406030204" pitchFamily="18" charset="0"/>
              </a:rPr>
              <a:t>, 126 </a:t>
            </a:r>
            <a:r>
              <a:rPr lang="en-GB" sz="1800" dirty="0">
                <a:latin typeface="Cambria" panose="02040503050406030204" pitchFamily="18" charset="0"/>
                <a:ea typeface="Cambria" panose="02040503050406030204" pitchFamily="18" charset="0"/>
              </a:rPr>
              <a:t>laboratory technicians, 42 managers, 48 manufacturing Directors, 57 Research Directors</a:t>
            </a:r>
            <a:r>
              <a:rPr lang="en-GB" sz="1800">
                <a:latin typeface="Cambria" panose="02040503050406030204" pitchFamily="18" charset="0"/>
                <a:ea typeface="Cambria" panose="02040503050406030204" pitchFamily="18" charset="0"/>
              </a:rPr>
              <a:t>, 159 </a:t>
            </a:r>
            <a:r>
              <a:rPr lang="en-GB" sz="1800" dirty="0">
                <a:latin typeface="Cambria" panose="02040503050406030204" pitchFamily="18" charset="0"/>
                <a:ea typeface="Cambria" panose="02040503050406030204" pitchFamily="18" charset="0"/>
              </a:rPr>
              <a:t>Research Scientists</a:t>
            </a:r>
            <a:r>
              <a:rPr lang="en-GB" sz="1800">
                <a:latin typeface="Cambria" panose="02040503050406030204" pitchFamily="18" charset="0"/>
                <a:ea typeface="Cambria" panose="02040503050406030204" pitchFamily="18" charset="0"/>
              </a:rPr>
              <a:t>, 165 </a:t>
            </a:r>
            <a:r>
              <a:rPr lang="en-GB" sz="1800" dirty="0">
                <a:latin typeface="Cambria" panose="02040503050406030204" pitchFamily="18" charset="0"/>
                <a:ea typeface="Cambria" panose="02040503050406030204" pitchFamily="18" charset="0"/>
              </a:rPr>
              <a:t>sales Executives and 36 Sales Reps all responded positively to attrition.</a:t>
            </a: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r>
              <a:rPr lang="en-GB" sz="1800" u="sng" dirty="0">
                <a:latin typeface="Cambria" panose="02040503050406030204" pitchFamily="18" charset="0"/>
                <a:ea typeface="Cambria" panose="02040503050406030204" pitchFamily="18" charset="0"/>
              </a:rPr>
              <a:t>Attrition by department</a:t>
            </a:r>
            <a:br>
              <a:rPr lang="en-GB" sz="1800" u="sng"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Having a total of 3 departments; </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1. Human Resource</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2. Research and Development</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3. Sales Representatives</a:t>
            </a: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57 employees in Human Resource department, 453 employees in Research and development department  and 201 employee in sales Departments said yes to attrition.</a:t>
            </a: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 </a:t>
            </a: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9671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8C6BA1-22E4-580F-F717-278B7A82D85B}"/>
              </a:ext>
            </a:extLst>
          </p:cNvPr>
          <p:cNvSpPr>
            <a:spLocks noGrp="1"/>
          </p:cNvSpPr>
          <p:nvPr>
            <p:ph type="title"/>
          </p:nvPr>
        </p:nvSpPr>
        <p:spPr>
          <a:xfrm>
            <a:off x="653142" y="-707571"/>
            <a:ext cx="10621409" cy="7663542"/>
          </a:xfrm>
        </p:spPr>
        <p:txBody>
          <a:bodyPr/>
          <a:lstStyle/>
          <a:p>
            <a:pPr algn="l"/>
            <a:r>
              <a:rPr lang="en-GB" sz="1800" b="1" dirty="0">
                <a:latin typeface="Cambria" panose="02040503050406030204" pitchFamily="18" charset="0"/>
                <a:ea typeface="Cambria" panose="02040503050406030204" pitchFamily="18" charset="0"/>
              </a:rPr>
              <a:t>Top 5 job roles with highest attrition :</a:t>
            </a:r>
            <a:br>
              <a:rPr lang="en-GB" sz="1800" b="1" dirty="0">
                <a:latin typeface="Cambria" panose="02040503050406030204" pitchFamily="18" charset="0"/>
                <a:ea typeface="Cambria" panose="02040503050406030204" pitchFamily="18" charset="0"/>
              </a:rPr>
            </a:br>
            <a:br>
              <a:rPr lang="en-GB" sz="1800" b="1"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Sales Executive = 165</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Research Scientists = 159</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Lab tech = 126</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Health care = 57</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 manufacturing Directors = 57 </a:t>
            </a: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r>
              <a:rPr lang="en-GB" sz="1800" b="1" dirty="0">
                <a:latin typeface="Cambria" panose="02040503050406030204" pitchFamily="18" charset="0"/>
                <a:ea typeface="Cambria" panose="02040503050406030204" pitchFamily="18" charset="0"/>
              </a:rPr>
              <a:t>Department with highest attrition</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 Research and Development = 453</a:t>
            </a: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r>
              <a:rPr lang="en-GB" sz="1800" b="1" dirty="0">
                <a:latin typeface="Cambria" panose="02040503050406030204" pitchFamily="18" charset="0"/>
                <a:ea typeface="Cambria" panose="02040503050406030204" pitchFamily="18" charset="0"/>
              </a:rPr>
              <a:t>Department with lowest Attrition </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Human resources = 57</a:t>
            </a: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r>
              <a:rPr lang="en-GB" sz="1800" b="1" dirty="0">
                <a:latin typeface="Cambria" panose="02040503050406030204" pitchFamily="18" charset="0"/>
                <a:ea typeface="Cambria" panose="02040503050406030204" pitchFamily="18" charset="0"/>
              </a:rPr>
              <a:t>Variables with strong </a:t>
            </a:r>
            <a:r>
              <a:rPr lang="en-GB" sz="1800" b="1" dirty="0" err="1">
                <a:latin typeface="Cambria" panose="02040503050406030204" pitchFamily="18" charset="0"/>
                <a:ea typeface="Cambria" panose="02040503050406030204" pitchFamily="18" charset="0"/>
              </a:rPr>
              <a:t>colleration</a:t>
            </a:r>
            <a:br>
              <a:rPr lang="en-GB" sz="1800" b="1"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Monthly Income </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Work life balance</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Salary hike</a:t>
            </a:r>
            <a:br>
              <a:rPr lang="en-GB" sz="1800" dirty="0">
                <a:latin typeface="Cambria" panose="02040503050406030204" pitchFamily="18" charset="0"/>
                <a:ea typeface="Cambria" panose="02040503050406030204" pitchFamily="18" charset="0"/>
              </a:rPr>
            </a:br>
            <a:r>
              <a:rPr lang="en-GB" sz="1800" dirty="0">
                <a:latin typeface="Cambria" panose="02040503050406030204" pitchFamily="18" charset="0"/>
                <a:ea typeface="Cambria" panose="02040503050406030204" pitchFamily="18" charset="0"/>
              </a:rPr>
              <a:t>years since last promotion and </a:t>
            </a: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1996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8C6BA1-22E4-580F-F717-278B7A82D85B}"/>
              </a:ext>
            </a:extLst>
          </p:cNvPr>
          <p:cNvSpPr>
            <a:spLocks noGrp="1"/>
          </p:cNvSpPr>
          <p:nvPr>
            <p:ph type="title"/>
          </p:nvPr>
        </p:nvSpPr>
        <p:spPr>
          <a:xfrm>
            <a:off x="653142" y="-707571"/>
            <a:ext cx="10621409" cy="7663542"/>
          </a:xfrm>
        </p:spPr>
        <p:txBody>
          <a:bodyPr/>
          <a:lstStyle/>
          <a:p>
            <a:pPr algn="l"/>
            <a:r>
              <a:rPr lang="en-GB" sz="2400" b="1" dirty="0">
                <a:latin typeface="Cambria" panose="02040503050406030204" pitchFamily="18" charset="0"/>
                <a:ea typeface="Cambria" panose="02040503050406030204" pitchFamily="18" charset="0"/>
              </a:rPr>
              <a:t>RECOMMENDATIONS</a:t>
            </a:r>
            <a:br>
              <a:rPr lang="en-GB" sz="18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r>
              <a:rPr lang="en-GB" sz="2400" dirty="0">
                <a:latin typeface="Cambria" panose="02040503050406030204" pitchFamily="18" charset="0"/>
                <a:ea typeface="Cambria" panose="02040503050406030204" pitchFamily="18" charset="0"/>
              </a:rPr>
              <a:t>To reduce employee attrition in the XYZ company, I recommend:</a:t>
            </a: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r>
              <a:rPr lang="en-GB" sz="2400" dirty="0">
                <a:latin typeface="Cambria" panose="02040503050406030204" pitchFamily="18" charset="0"/>
                <a:ea typeface="Cambria" panose="02040503050406030204" pitchFamily="18" charset="0"/>
              </a:rPr>
              <a:t>1. The enhancement of career growth opportunities and with training , mentorship and clear progression path.</a:t>
            </a: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r>
              <a:rPr lang="en-GB" sz="2400" dirty="0">
                <a:latin typeface="Cambria" panose="02040503050406030204" pitchFamily="18" charset="0"/>
                <a:ea typeface="Cambria" panose="02040503050406030204" pitchFamily="18" charset="0"/>
              </a:rPr>
              <a:t>2. Improvement of job satisfaction of employees through feedback, recognition and empowerment of employees.</a:t>
            </a: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r>
              <a:rPr lang="en-GB" sz="2400" dirty="0">
                <a:latin typeface="Cambria" panose="02040503050406030204" pitchFamily="18" charset="0"/>
                <a:ea typeface="Cambria" panose="02040503050406030204" pitchFamily="18" charset="0"/>
              </a:rPr>
              <a:t>3. Work-life balance should be encouraged  amongst employees of XYZ company with flexible scheduling and wellness programs.</a:t>
            </a: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r>
              <a:rPr lang="en-GB" sz="2400" dirty="0">
                <a:latin typeface="Cambria" panose="02040503050406030204" pitchFamily="18" charset="0"/>
                <a:ea typeface="Cambria" panose="02040503050406030204" pitchFamily="18" charset="0"/>
              </a:rPr>
              <a:t>4. Employees data at XYZ company should be continuously monitored to identify at-risk employees and Intervention made as soon as possible.</a:t>
            </a: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r>
              <a:rPr lang="en-GB" sz="2400" dirty="0">
                <a:latin typeface="Cambria" panose="02040503050406030204" pitchFamily="18" charset="0"/>
                <a:ea typeface="Cambria" panose="02040503050406030204" pitchFamily="18" charset="0"/>
              </a:rPr>
              <a:t>5. Competitive  Compensations and benefits should be Offered to employees as well.</a:t>
            </a: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0228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8C6BA1-22E4-580F-F717-278B7A82D85B}"/>
              </a:ext>
            </a:extLst>
          </p:cNvPr>
          <p:cNvSpPr>
            <a:spLocks noGrp="1"/>
          </p:cNvSpPr>
          <p:nvPr>
            <p:ph type="title"/>
          </p:nvPr>
        </p:nvSpPr>
        <p:spPr>
          <a:xfrm>
            <a:off x="653142" y="-707571"/>
            <a:ext cx="10621409" cy="7663542"/>
          </a:xfrm>
        </p:spPr>
        <p:txBody>
          <a:bodyPr/>
          <a:lstStyle/>
          <a:p>
            <a:pPr algn="l"/>
            <a:r>
              <a:rPr lang="en-GB" sz="3200" b="1" dirty="0">
                <a:latin typeface="Cambria" panose="02040503050406030204" pitchFamily="18" charset="0"/>
                <a:ea typeface="Cambria" panose="02040503050406030204" pitchFamily="18" charset="0"/>
              </a:rPr>
              <a:t>Conclusion</a:t>
            </a:r>
            <a:br>
              <a:rPr lang="en-GB" sz="3200" b="1"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r>
              <a:rPr lang="en-GB" sz="2400" dirty="0">
                <a:latin typeface="Cambria" panose="02040503050406030204" pitchFamily="18" charset="0"/>
                <a:ea typeface="Cambria" panose="02040503050406030204" pitchFamily="18" charset="0"/>
              </a:rPr>
              <a:t>By pinpointing and addressing the key drivers of attrition, XYZ Company can develop targeted strategies to boost retention , productivity and overall performance it’s Employees thereby, Paving the way for long-term success.</a:t>
            </a: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br>
              <a:rPr lang="en-GB" sz="2400" dirty="0">
                <a:latin typeface="Cambria" panose="02040503050406030204" pitchFamily="18" charset="0"/>
                <a:ea typeface="Cambria" panose="02040503050406030204" pitchFamily="18" charset="0"/>
              </a:rPr>
            </a:b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512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b="1"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444343" y="914400"/>
            <a:ext cx="4272425" cy="5029200"/>
          </a:xfrm>
        </p:spPr>
        <p:txBody>
          <a:bodyPr anchor="ctr"/>
          <a:lstStyle/>
          <a:p>
            <a:r>
              <a:rPr lang="en-US" b="1" dirty="0">
                <a:latin typeface="Arial Black" panose="020B0A04020102020204" pitchFamily="34" charset="0"/>
              </a:rPr>
              <a:t>Offiah Nnedimma Vivian</a:t>
            </a:r>
          </a:p>
          <a:p>
            <a:endParaRPr lang="en-US" b="1" dirty="0">
              <a:latin typeface="Arial Black" panose="020B0A04020102020204" pitchFamily="34" charset="0"/>
            </a:endParaRPr>
          </a:p>
          <a:p>
            <a:r>
              <a:rPr lang="en-US" b="1" dirty="0">
                <a:latin typeface="Arial Black" panose="020B0A04020102020204" pitchFamily="34" charset="0"/>
              </a:rPr>
              <a:t>Contact info:</a:t>
            </a:r>
          </a:p>
          <a:p>
            <a:r>
              <a:rPr lang="en-US" b="1" dirty="0">
                <a:latin typeface="Arial Black" panose="020B0A04020102020204" pitchFamily="34" charset="0"/>
              </a:rPr>
              <a:t> +2349038304423</a:t>
            </a:r>
          </a:p>
          <a:p>
            <a:endParaRPr lang="en-US" dirty="0"/>
          </a:p>
          <a:p>
            <a:r>
              <a:rPr lang="en-US" dirty="0"/>
              <a:t>Email:</a:t>
            </a:r>
          </a:p>
          <a:p>
            <a:r>
              <a:rPr lang="en-US" sz="3200" cap="none" dirty="0">
                <a:solidFill>
                  <a:srgbClr val="00B0F0"/>
                </a:solidFill>
              </a:rPr>
              <a:t>nnedimmav@gmail.com</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{60A22971-8DB1-4F2B-B1E1-5D97B23C3F9D}tf11964407_win32</Template>
  <TotalTime>300</TotalTime>
  <Words>662</Words>
  <Application>Microsoft Office PowerPoint</Application>
  <PresentationFormat>Widescreen</PresentationFormat>
  <Paragraphs>42</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Cambria</vt:lpstr>
      <vt:lpstr>Courier New</vt:lpstr>
      <vt:lpstr>Gill Sans Nova Light</vt:lpstr>
      <vt:lpstr>Sagona Book</vt:lpstr>
      <vt:lpstr>Custom</vt:lpstr>
      <vt:lpstr>Analysis on Employee Attrition  Presented    By  OFFIAH NNEDIMMA VIVIAN</vt:lpstr>
      <vt:lpstr>Objective  The goal is to better understand and identify the reasons behind employee departures and to develop strategies for reducing attrition.   This Analysis covers attrition rate of approximately 15% amongst employees between the ages of 18-60 in XYZ company.  </vt:lpstr>
      <vt:lpstr>PowerPoint Presentation</vt:lpstr>
      <vt:lpstr>Descriptive Analysis   Total number of employee 4,410 Total number of Employees who said yes to attrition = 711 Total number of employees who said no to attrition = 3699.  Attrition rate by Job role Total of (9 job roles)  Based on my analysis, 57 employees in health care said yes to attrition, 21 in Human Resource, 126 laboratory technicians, 42 managers, 48 manufacturing Directors, 57 Research Directors, 159 Research Scientists, 165 sales Executives and 36 Sales Reps all responded positively to attrition.  Attrition by department Having a total of 3 departments;  1. Human Resource 2. Research and Development 3. Sales Representatives  57 employees in Human Resource department, 453 employees in Research and development department  and 201 employee in sales Departments said yes to attrition.     </vt:lpstr>
      <vt:lpstr>Top 5 job roles with highest attrition :  Sales Executive = 165 Research Scientists = 159 Lab tech = 126 Health care = 57  manufacturing Directors = 57    Department with highest attrition  Research and Development = 453   Department with lowest Attrition  Human resources = 57  Variables with strong colleration Monthly Income  Work life balance Salary hike years since last promotion and   </vt:lpstr>
      <vt:lpstr>RECOMMENDATIONS  To reduce employee attrition in the XYZ company, I recommend:  1. The enhancement of career growth opportunities and with training , mentorship and clear progression path.  2. Improvement of job satisfaction of employees through feedback, recognition and empowerment of employees.  3. Work-life balance should be encouraged  amongst employees of XYZ company with flexible scheduling and wellness programs.  4. Employees data at XYZ company should be continuously monitored to identify at-risk employees and Intervention made as soon as possible.  5. Competitive  Compensations and benefits should be Offered to employees as well.  </vt:lpstr>
      <vt:lpstr>Conclusion  By pinpointing and addressing the key drivers of attrition, XYZ Company can develop targeted strategies to boost retention , productivity and overall performance it’s Employees thereby, Paving the way for long-term success.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Nnedimma Offiah</dc:creator>
  <cp:lastModifiedBy>Nnedimma Offiah</cp:lastModifiedBy>
  <cp:revision>1</cp:revision>
  <dcterms:created xsi:type="dcterms:W3CDTF">2024-09-11T10:26:01Z</dcterms:created>
  <dcterms:modified xsi:type="dcterms:W3CDTF">2024-09-11T15:26:40Z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