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9" d="100"/>
          <a:sy n="69" d="100"/>
        </p:scale>
        <p:origin x="678"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12/30/2023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12/30/2023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1"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a:t>
            </a:r>
            <a:r>
              <a:rPr lang="en-US" dirty="0" smtClean="0">
                <a:solidFill>
                  <a:srgbClr val="D4DF33"/>
                </a:solidFill>
              </a:rPr>
              <a:t>summary</a:t>
            </a:r>
            <a:br>
              <a:rPr lang="en-US" dirty="0" smtClean="0">
                <a:solidFill>
                  <a:srgbClr val="D4DF33"/>
                </a:solidFill>
              </a:rPr>
            </a:br>
            <a:r>
              <a:rPr lang="en-US" sz="400" dirty="0">
                <a:solidFill>
                  <a:srgbClr val="D4DF33"/>
                </a:solidFill>
              </a:rPr>
              <a:t> </a:t>
            </a:r>
            <a:r>
              <a:rPr lang="en-US" dirty="0" smtClean="0">
                <a:solidFill>
                  <a:srgbClr val="D4DF33"/>
                </a:solidFill>
              </a:rPr>
              <a:t/>
            </a:r>
            <a:br>
              <a:rPr lang="en-US" dirty="0" smtClean="0">
                <a:solidFill>
                  <a:srgbClr val="D4DF33"/>
                </a:solidFill>
              </a:rPr>
            </a:br>
            <a:r>
              <a:rPr lang="en-US" sz="1200" dirty="0" smtClean="0">
                <a:solidFill>
                  <a:schemeClr val="bg1"/>
                </a:solidFill>
              </a:rPr>
              <a:t>prepared by: </a:t>
            </a:r>
            <a:r>
              <a:rPr lang="en-US" sz="1200" dirty="0" err="1" smtClean="0">
                <a:solidFill>
                  <a:schemeClr val="bg1"/>
                </a:solidFill>
              </a:rPr>
              <a:t>Adeniyi</a:t>
            </a:r>
            <a:r>
              <a:rPr lang="en-US" sz="1200" dirty="0" smtClean="0">
                <a:solidFill>
                  <a:schemeClr val="bg1"/>
                </a:solidFill>
              </a:rPr>
              <a:t> </a:t>
            </a:r>
            <a:r>
              <a:rPr lang="en-US" sz="1200" dirty="0" err="1" smtClean="0">
                <a:solidFill>
                  <a:schemeClr val="bg1"/>
                </a:solidFill>
              </a:rPr>
              <a:t>Fajemisin</a:t>
            </a:r>
            <a:endParaRPr lang="en-US" dirty="0">
              <a:solidFill>
                <a:schemeClr val="bg1"/>
              </a:solidFill>
            </a:endParaRP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60838" y="719637"/>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b="1" dirty="0" smtClean="0">
                <a:solidFill>
                  <a:schemeClr val="tx1">
                    <a:lumMod val="100000"/>
                  </a:schemeClr>
                </a:solidFill>
                <a:latin typeface="Trebuchet MS" panose="020B0703020202090204" pitchFamily="34" charset="0"/>
              </a:rPr>
              <a:t>Situation</a:t>
            </a:r>
            <a:endParaRPr lang="en-US" sz="1600" b="1"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a major utility, faces SME customer </a:t>
            </a:r>
            <a:r>
              <a:rPr lang="en-US" sz="1600" dirty="0" smtClean="0">
                <a:solidFill>
                  <a:schemeClr val="tx1">
                    <a:lumMod val="100000"/>
                  </a:schemeClr>
                </a:solidFill>
                <a:latin typeface="Trebuchet MS" panose="020B0703020202090204" pitchFamily="34" charset="0"/>
              </a:rPr>
              <a:t>churn. There's </a:t>
            </a:r>
            <a:r>
              <a:rPr lang="en-US" sz="1600" dirty="0">
                <a:solidFill>
                  <a:schemeClr val="tx1">
                    <a:lumMod val="100000"/>
                  </a:schemeClr>
                </a:solidFill>
                <a:latin typeface="Trebuchet MS" panose="020B0703020202090204" pitchFamily="34" charset="0"/>
              </a:rPr>
              <a:t>a hypothesis that price changes drive churn. The team aims to test this by developing a predictive model to identify price-sensitive customers. A proposed solution involves offering a 20% discount to at-risk customers to reduce churn. </a:t>
            </a: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smtClean="0">
                <a:solidFill>
                  <a:schemeClr val="tx1">
                    <a:lumMod val="100000"/>
                  </a:schemeClr>
                </a:solidFill>
                <a:latin typeface="Trebuchet MS" panose="020B0703020202090204" pitchFamily="34" charset="0"/>
              </a:rPr>
              <a:t>Machine Learning Modelling</a:t>
            </a:r>
            <a:endParaRPr lang="en-US" sz="1600" b="1"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After Data Cleaning, EDA and feature engineering, I applied Random Forest Classifier. The model wa</a:t>
            </a:r>
            <a:r>
              <a:rPr lang="en-US" sz="1600" dirty="0" smtClean="0">
                <a:solidFill>
                  <a:schemeClr val="tx1">
                    <a:lumMod val="100000"/>
                  </a:schemeClr>
                </a:solidFill>
                <a:latin typeface="Trebuchet MS" panose="020B0703020202090204" pitchFamily="34" charset="0"/>
              </a:rPr>
              <a:t>s built to predict customer churn probability. The model had an accuracy of 90%.</a:t>
            </a: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smtClean="0">
                <a:solidFill>
                  <a:schemeClr val="tx1">
                    <a:lumMod val="100000"/>
                  </a:schemeClr>
                </a:solidFill>
                <a:latin typeface="Trebuchet MS" panose="020B0703020202090204" pitchFamily="34" charset="0"/>
              </a:rPr>
              <a:t>Insights</a:t>
            </a:r>
            <a:endParaRPr lang="en-US" sz="1600" b="1"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9.7% of the customers have churned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net </a:t>
            </a:r>
            <a:r>
              <a:rPr lang="en-US" sz="1600" dirty="0" smtClean="0">
                <a:solidFill>
                  <a:schemeClr val="tx1">
                    <a:lumMod val="100000"/>
                  </a:schemeClr>
                </a:solidFill>
                <a:latin typeface="Trebuchet MS" panose="020B0703020202090204" pitchFamily="34" charset="0"/>
              </a:rPr>
              <a:t>and gross </a:t>
            </a:r>
            <a:r>
              <a:rPr lang="en-US" sz="1600" dirty="0">
                <a:solidFill>
                  <a:schemeClr val="tx1">
                    <a:lumMod val="100000"/>
                  </a:schemeClr>
                </a:solidFill>
                <a:latin typeface="Trebuchet MS" panose="020B0703020202090204" pitchFamily="34" charset="0"/>
              </a:rPr>
              <a:t>margin on power </a:t>
            </a:r>
            <a:r>
              <a:rPr lang="en-US" sz="1600" dirty="0" smtClean="0">
                <a:solidFill>
                  <a:schemeClr val="tx1">
                    <a:lumMod val="100000"/>
                  </a:schemeClr>
                </a:solidFill>
                <a:latin typeface="Trebuchet MS" panose="020B0703020202090204" pitchFamily="34" charset="0"/>
              </a:rPr>
              <a:t>subscription are top factors influencing customer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Long term customers are the least likely to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r>
              <a:rPr lang="en-US" sz="1600" b="1" dirty="0" smtClean="0">
                <a:solidFill>
                  <a:schemeClr val="tx1">
                    <a:lumMod val="100000"/>
                  </a:schemeClr>
                </a:solidFill>
                <a:latin typeface="Trebuchet MS" panose="020B0703020202090204" pitchFamily="34" charset="0"/>
              </a:rPr>
              <a:t>Recommendation: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Offering of the proposed 20% discount to at-risk customers will help reduce the churn rate while increasing revenue with a predicted 7% increase.</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smtClean="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162</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prepared by: Adeniyi Fajemisin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Lenovo</cp:lastModifiedBy>
  <cp:revision>452</cp:revision>
  <cp:lastPrinted>2016-04-06T18:59:25Z</cp:lastPrinted>
  <dcterms:created xsi:type="dcterms:W3CDTF">2016-11-04T11:46:04Z</dcterms:created>
  <dcterms:modified xsi:type="dcterms:W3CDTF">2023-12-30T19:57:55Z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