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1"/>
  </p:notesMasterIdLst>
  <p:handoutMasterIdLst>
    <p:handoutMasterId r:id="rId12"/>
  </p:handoutMasterIdLst>
  <p:sldIdLst>
    <p:sldId id="309" r:id="rId3"/>
    <p:sldId id="307" r:id="rId4"/>
    <p:sldId id="288" r:id="rId5"/>
    <p:sldId id="358" r:id="rId6"/>
    <p:sldId id="359" r:id="rId7"/>
    <p:sldId id="360" r:id="rId8"/>
    <p:sldId id="361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E6921-4D04-0D4E-A1C6-0E93B4A7FCD5}" v="1" dt="2022-03-21T02:53:59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/>
    <p:restoredTop sz="95683" autoAdjust="0"/>
  </p:normalViewPr>
  <p:slideViewPr>
    <p:cSldViewPr>
      <p:cViewPr varScale="1">
        <p:scale>
          <a:sx n="98" d="100"/>
          <a:sy n="98" d="100"/>
        </p:scale>
        <p:origin x="88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5A42B9B-EC26-A146-A227-ECADBD3E8DE2}" type="datetime1"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A4E574-7F8E-994F-A91D-39FF77D990AB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E451D01E-7569-DC4F-B3BA-B4422B13DE58}" type="datetime1"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3/22/2023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Impact" panose="020B0806030902050204" pitchFamily="34" charset="0"/>
              </a:rPr>
              <a:t>Machine Learning and Data Mining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IT4242E-139380-2022.2</a:t>
            </a:r>
          </a:p>
          <a:p>
            <a:pPr algn="ctr">
              <a:lnSpc>
                <a:spcPct val="140000"/>
              </a:lnSpc>
            </a:pP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0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39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L1. INTRODUCTION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L2. DATA CLAWLING AND PREPROCESSING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L3. LINEAR REGRESSION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L4-5. KMEAN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L6. KNN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L7. RANDOM FORESTS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L8. SVM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L9. MODEL ASSESSMENT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L10. NEURAL NETWORK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L11. PROBABILITY MODEL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L12. DATA MINING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L13. ASSOCIATION RULES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Goals of the course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Concepts, process of Machine learning and Data mining.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Main techniques of Machine learning and Data mining, and their advantages and disadvantages.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Typical applications of Machine learning and Data mining in practice.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Useful software tools and libraries.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vi-VN" sz="2200" dirty="0">
                <a:solidFill>
                  <a:schemeClr val="tx1"/>
                </a:solidFill>
              </a:rPr>
              <a:t>Progress score</a:t>
            </a:r>
          </a:p>
          <a:p>
            <a:pPr lvl="1"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Attendance and activeness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Capstone</a:t>
            </a:r>
            <a:r>
              <a:rPr lang="vi-VN" sz="2400" dirty="0">
                <a:solidFill>
                  <a:schemeClr val="tx1"/>
                </a:solidFill>
              </a:rPr>
              <a:t> p</a:t>
            </a:r>
            <a:r>
              <a:rPr lang="en-US" sz="2400" dirty="0" err="1">
                <a:solidFill>
                  <a:schemeClr val="tx1"/>
                </a:solidFill>
              </a:rPr>
              <a:t>roject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Final </a:t>
            </a:r>
            <a:r>
              <a:rPr lang="vi-VN" sz="2200" dirty="0">
                <a:solidFill>
                  <a:schemeClr val="tx1"/>
                </a:solidFill>
              </a:rPr>
              <a:t>exam: online test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Overall: </a:t>
            </a:r>
            <a:r>
              <a:rPr lang="vi-VN" sz="2200" dirty="0">
                <a:solidFill>
                  <a:schemeClr val="tx1"/>
                </a:solidFill>
              </a:rPr>
              <a:t>Progress score</a:t>
            </a:r>
            <a:r>
              <a:rPr lang="en-US" sz="2200" dirty="0">
                <a:solidFill>
                  <a:schemeClr val="tx1"/>
                </a:solidFill>
              </a:rPr>
              <a:t> (40%) + Final exam (60%)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/>
              <a:t>Evaluation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Students work in groups.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group choose a problem/topic to be solved, datasets to be used, algorithms in ML/DM.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proposal should be precisely described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problem: short description, input, output, related work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algorithms or tools, planned to be used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Data sets to be used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Project registration: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vi-VN" sz="2000" dirty="0">
                <a:solidFill>
                  <a:schemeClr val="tx1"/>
                </a:solidFill>
              </a:rPr>
              <a:t>MS Teams, 25th week</a:t>
            </a:r>
            <a:r>
              <a:rPr lang="en-US" sz="2000" dirty="0">
                <a:solidFill>
                  <a:schemeClr val="tx1"/>
                </a:solidFill>
              </a:rPr>
              <a:t> (23-26/3/2023)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Project</a:t>
            </a:r>
            <a:endParaRPr lang="en-US" sz="3000" dirty="0">
              <a:solidFill>
                <a:srgbClr val="0432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3999"/>
            <a:ext cx="8458200" cy="533399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vi-VN" sz="2200" dirty="0">
                <a:solidFill>
                  <a:schemeClr val="tx1"/>
                </a:solidFill>
              </a:rPr>
              <a:t>Project progress and presentation</a:t>
            </a:r>
          </a:p>
          <a:p>
            <a:pPr lvl="1">
              <a:spcBef>
                <a:spcPts val="1200"/>
              </a:spcBef>
            </a:pPr>
            <a:r>
              <a:rPr lang="vi-VN" dirty="0">
                <a:solidFill>
                  <a:schemeClr val="tx1"/>
                </a:solidFill>
              </a:rPr>
              <a:t>Middterm progress report (problem and dataset, method)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The result will be presented in the ending period of this subject.</a:t>
            </a:r>
            <a:endParaRPr lang="vi-VN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Every member is required to contribute to his/her project.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Project report: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</a:rPr>
              <a:t>Source code</a:t>
            </a:r>
            <a:r>
              <a:rPr lang="en-US" sz="2000" dirty="0">
                <a:solidFill>
                  <a:schemeClr val="tx1"/>
                </a:solidFill>
              </a:rPr>
              <a:t>: save your code into one zip file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</a:rPr>
              <a:t>Readme.txt</a:t>
            </a:r>
            <a:r>
              <a:rPr lang="en-US" sz="2000" dirty="0">
                <a:solidFill>
                  <a:schemeClr val="tx1"/>
                </a:solidFill>
              </a:rPr>
              <a:t>: describes clearly how to setup and run your code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</a:rPr>
              <a:t>Written report: 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Introduce the problem, the datasets </a:t>
            </a:r>
            <a:r>
              <a:rPr lang="vi-VN" dirty="0">
                <a:solidFill>
                  <a:schemeClr val="tx1"/>
                </a:solidFill>
              </a:rPr>
              <a:t>to be used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Details about the methods for analyzing data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The main components of your code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Results of different evaluations, new conclusions/findings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Project: </a:t>
            </a:r>
            <a:r>
              <a:rPr lang="en-US" sz="3000" dirty="0">
                <a:solidFill>
                  <a:srgbClr val="0432FF"/>
                </a:solidFill>
              </a:rPr>
              <a:t>requirements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3999"/>
            <a:ext cx="8458200" cy="533399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evaluation of each project will be based on </a:t>
            </a:r>
            <a:endParaRPr lang="vi-VN" sz="2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vi-VN" sz="2000" dirty="0">
                <a:solidFill>
                  <a:schemeClr val="tx1"/>
                </a:solidFill>
              </a:rPr>
              <a:t>Project progress</a:t>
            </a:r>
          </a:p>
          <a:p>
            <a:pPr lvl="1">
              <a:spcBef>
                <a:spcPts val="1200"/>
              </a:spcBef>
            </a:pPr>
            <a:r>
              <a:rPr lang="vi-VN" sz="2000" dirty="0">
                <a:solidFill>
                  <a:schemeClr val="tx1"/>
                </a:solidFill>
              </a:rPr>
              <a:t>Project final presentation and output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vi-VN" sz="2000" dirty="0">
                <a:solidFill>
                  <a:schemeClr val="tx1"/>
                </a:solidFill>
              </a:rPr>
              <a:t>problem, dataset chosen</a:t>
            </a:r>
          </a:p>
          <a:p>
            <a:pPr lvl="2">
              <a:spcBef>
                <a:spcPts val="1200"/>
              </a:spcBef>
            </a:pPr>
            <a:r>
              <a:rPr lang="vi-VN" sz="2000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he appropriateness of the chosen method</a:t>
            </a:r>
            <a:r>
              <a:rPr lang="vi-VN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chemeClr val="tx1"/>
                </a:solidFill>
              </a:rPr>
              <a:t>the empirical evaluation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quality of the presentation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quality of the written report</a:t>
            </a:r>
          </a:p>
          <a:p>
            <a:pPr>
              <a:spcBef>
                <a:spcPts val="1200"/>
              </a:spcBef>
            </a:pPr>
            <a:r>
              <a:rPr lang="en-US" sz="2200" dirty="0" err="1">
                <a:solidFill>
                  <a:schemeClr val="tx1"/>
                </a:solidFill>
              </a:rPr>
              <a:t>Wr</a:t>
            </a:r>
            <a:r>
              <a:rPr lang="vi-VN" sz="2200" dirty="0">
                <a:solidFill>
                  <a:schemeClr val="tx1"/>
                </a:solidFill>
              </a:rPr>
              <a:t>ite your </a:t>
            </a:r>
            <a:r>
              <a:rPr lang="en-US" sz="2200" dirty="0">
                <a:solidFill>
                  <a:schemeClr val="tx1"/>
                </a:solidFill>
              </a:rPr>
              <a:t>own code to present your chosen method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If you use some existing libraries/packages/codes, you have to clearly declare in the written report and slide presentation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Project: </a:t>
            </a:r>
            <a:r>
              <a:rPr lang="en-US" sz="3000" dirty="0">
                <a:solidFill>
                  <a:srgbClr val="0432FF"/>
                </a:solidFill>
              </a:rPr>
              <a:t>evaluation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Some references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39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Lecture </a:t>
            </a:r>
            <a:r>
              <a:rPr lang="vi-VN" sz="2200" dirty="0">
                <a:solidFill>
                  <a:schemeClr val="tx1"/>
                </a:solidFill>
              </a:rPr>
              <a:t>slides, syllabus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Reference books:</a:t>
            </a:r>
            <a:endParaRPr lang="vi-VN" sz="2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Tom Mitchell. Machine Learning. McGraw-Hill, 1997.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Goodfellow, Ian, </a:t>
            </a:r>
            <a:r>
              <a:rPr lang="en-US" dirty="0" err="1">
                <a:solidFill>
                  <a:schemeClr val="tx1"/>
                </a:solidFill>
              </a:rPr>
              <a:t>Yoshua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Bengio</a:t>
            </a:r>
            <a:r>
              <a:rPr lang="en-US" dirty="0">
                <a:solidFill>
                  <a:schemeClr val="tx1"/>
                </a:solidFill>
              </a:rPr>
              <a:t>, and Aaron Courville. Deep Learning. MIT press, 2016.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Jiawei Han, Micheline </a:t>
            </a:r>
            <a:r>
              <a:rPr lang="en-US" dirty="0" err="1">
                <a:solidFill>
                  <a:schemeClr val="tx1"/>
                </a:solidFill>
              </a:rPr>
              <a:t>Kamber</a:t>
            </a:r>
            <a:r>
              <a:rPr lang="en-US" dirty="0">
                <a:solidFill>
                  <a:schemeClr val="tx1"/>
                </a:solidFill>
              </a:rPr>
              <a:t>, Jian Pei. Data Mining: Concepts and Techniques (3rd Edition). Morgan Kaufmann, 2011.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Pang-Ning Tan, Michael Steinbach, Anuj </a:t>
            </a:r>
            <a:r>
              <a:rPr lang="en-US" dirty="0" err="1">
                <a:solidFill>
                  <a:schemeClr val="tx1"/>
                </a:solidFill>
              </a:rPr>
              <a:t>Karpatne</a:t>
            </a:r>
            <a:r>
              <a:rPr lang="en-US" dirty="0">
                <a:solidFill>
                  <a:schemeClr val="tx1"/>
                </a:solidFill>
              </a:rPr>
              <a:t>, Vipin Kumar. Introduction to Data Mining (2nd Edition). Pearson, 2017. 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Trevor Hastie,‎ Robert </a:t>
            </a:r>
            <a:r>
              <a:rPr lang="en-US" dirty="0" err="1">
                <a:solidFill>
                  <a:schemeClr val="tx1"/>
                </a:solidFill>
              </a:rPr>
              <a:t>Tibshirani</a:t>
            </a:r>
            <a:r>
              <a:rPr lang="en-US" dirty="0">
                <a:solidFill>
                  <a:schemeClr val="tx1"/>
                </a:solidFill>
              </a:rPr>
              <a:t>,‎ Jerome Friedman. The Elements of Statistical Learning: Data Mining, Inference, and Prediction (2nd Edition). Springer, 2009.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Data for experiments: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200" dirty="0">
                <a:solidFill>
                  <a:schemeClr val="tx1"/>
                </a:solidFill>
              </a:rPr>
              <a:t>UCI repository: </a:t>
            </a:r>
            <a:r>
              <a:rPr lang="en-US" dirty="0">
                <a:solidFill>
                  <a:schemeClr val="tx1"/>
                </a:solidFill>
              </a:rPr>
              <a:t>http://archive.ics.uci.edu/ml/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33515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F6225CD500547B49EAD98EEBFE241" ma:contentTypeVersion="2" ma:contentTypeDescription="Create a new document." ma:contentTypeScope="" ma:versionID="94efadefd246c73344fe6b858d801ad0">
  <xsd:schema xmlns:xsd="http://www.w3.org/2001/XMLSchema" xmlns:xs="http://www.w3.org/2001/XMLSchema" xmlns:p="http://schemas.microsoft.com/office/2006/metadata/properties" xmlns:ns2="92d18ad8-22c9-46b4-8d56-affd5f74820f" targetNamespace="http://schemas.microsoft.com/office/2006/metadata/properties" ma:root="true" ma:fieldsID="539751de32e6d00c24efd7cd9d57b9d0" ns2:_="">
    <xsd:import namespace="92d18ad8-22c9-46b4-8d56-affd5f748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ad8-22c9-46b4-8d56-affd5f748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247C2-97E5-4D31-83A7-295545269928}"/>
</file>

<file path=customXml/itemProps2.xml><?xml version="1.0" encoding="utf-8"?>
<ds:datastoreItem xmlns:ds="http://schemas.openxmlformats.org/officeDocument/2006/customXml" ds:itemID="{2055460B-7FF0-4E72-8A0A-3D8F24F69ADE}"/>
</file>

<file path=customXml/itemProps3.xml><?xml version="1.0" encoding="utf-8"?>
<ds:datastoreItem xmlns:ds="http://schemas.openxmlformats.org/officeDocument/2006/customXml" ds:itemID="{966F5FBA-3725-4BED-859B-E38056DB50E4}"/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555</Words>
  <Application>Microsoft Office PowerPoint</Application>
  <PresentationFormat>On-screen Show 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Impact</vt:lpstr>
      <vt:lpstr>Wingdings</vt:lpstr>
      <vt:lpstr>Wingdings 2</vt:lpstr>
      <vt:lpstr>Plaza</vt:lpstr>
      <vt:lpstr>Introduction to Machine Learning and Data Mining (Học máy và Khai phá dữ liệu)</vt:lpstr>
      <vt:lpstr>Contents</vt:lpstr>
      <vt:lpstr>Goals of the course</vt:lpstr>
      <vt:lpstr>Evaluation</vt:lpstr>
      <vt:lpstr>Project</vt:lpstr>
      <vt:lpstr>Project: requirements</vt:lpstr>
      <vt:lpstr>Project: evaluation</vt:lpstr>
      <vt:lpstr>Some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2023-03-22T14:58:15Z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ContentTypeId">
    <vt:lpwstr>0x010100B7FF6225CD500547B49EAD98EEBFE241</vt:lpwstr>
  </property>
</Properties>
</file>